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62" r:id="rId4"/>
    <p:sldId id="259" r:id="rId5"/>
    <p:sldId id="263" r:id="rId6"/>
    <p:sldId id="264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8B2B3-2D30-4A28-9DB2-7F848048DDF5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26F6E-407C-4A3C-9A01-F35BBFAB45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451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GT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26F6E-407C-4A3C-9A01-F35BBFAB45D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496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5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77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05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25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63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72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66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18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96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668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15376-57A3-4BA3-A422-94BA482898AD}" type="datetimeFigureOut">
              <a:rPr lang="es-ES" smtClean="0"/>
              <a:t>18/12/2017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7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 txBox="1">
            <a:spLocks noGrp="1"/>
          </p:cNvSpPr>
          <p:nvPr>
            <p:ph type="subTitle" idx="1"/>
          </p:nvPr>
        </p:nvSpPr>
        <p:spPr>
          <a:xfrm>
            <a:off x="2999656" y="566124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800" dirty="0">
                <a:solidFill>
                  <a:schemeClr val="tx1"/>
                </a:solidFill>
              </a:rPr>
              <a:t>Guatemala, 19 de </a:t>
            </a:r>
            <a:r>
              <a:rPr lang="es-GT" sz="1800" dirty="0">
                <a:solidFill>
                  <a:schemeClr val="tx1"/>
                </a:solidFill>
              </a:rPr>
              <a:t>d</a:t>
            </a:r>
            <a:r>
              <a:rPr lang="es-GT" sz="1800" dirty="0">
                <a:solidFill>
                  <a:schemeClr val="tx1"/>
                </a:solidFill>
              </a:rPr>
              <a:t>iciembre del 2017 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1631504" y="2348880"/>
            <a:ext cx="8712968" cy="2027560"/>
          </a:xfrm>
        </p:spPr>
        <p:txBody>
          <a:bodyPr>
            <a:noAutofit/>
          </a:bodyPr>
          <a:lstStyle/>
          <a:p>
            <a:r>
              <a:rPr lang="es-419" sz="4800" dirty="0">
                <a:latin typeface="Candara" pitchFamily="34" charset="0"/>
              </a:rPr>
              <a:t>Plan Alianza para la Prosperidad del Triangulo Norte</a:t>
            </a:r>
            <a:r>
              <a:rPr lang="es-419" sz="4800" u="sng" dirty="0">
                <a:latin typeface="Candara" pitchFamily="34" charset="0"/>
              </a:rPr>
              <a:t> </a:t>
            </a:r>
            <a:r>
              <a:rPr lang="es-419" sz="4800" u="sng" dirty="0">
                <a:latin typeface="Candara" pitchFamily="34" charset="0"/>
              </a:rPr>
              <a:t/>
            </a:r>
            <a:br>
              <a:rPr lang="es-419" sz="4800" u="sng" dirty="0">
                <a:latin typeface="Candara" pitchFamily="34" charset="0"/>
              </a:rPr>
            </a:br>
            <a:r>
              <a:rPr lang="es-419" sz="4800" u="sng" dirty="0">
                <a:latin typeface="Candara" pitchFamily="34" charset="0"/>
              </a:rPr>
              <a:t/>
            </a:r>
            <a:br>
              <a:rPr lang="es-419" sz="4800" u="sng" dirty="0">
                <a:latin typeface="Candara" pitchFamily="34" charset="0"/>
              </a:rPr>
            </a:br>
            <a:r>
              <a:rPr lang="es-419" sz="3600" b="1" dirty="0">
                <a:latin typeface="Candara" pitchFamily="34" charset="0"/>
              </a:rPr>
              <a:t>Avance en compromisos 2017</a:t>
            </a:r>
            <a:endParaRPr lang="es-419" sz="3600" b="1" dirty="0">
              <a:latin typeface="Candar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2280102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¿Cómo se le da seguimiento a los compromisos del PAPTN?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25144"/>
          </a:xfrm>
        </p:spPr>
        <p:txBody>
          <a:bodyPr>
            <a:normAutofit/>
          </a:bodyPr>
          <a:lstStyle/>
          <a:p>
            <a:pPr algn="just"/>
            <a:r>
              <a:rPr lang="es-GT" sz="2400" dirty="0"/>
              <a:t>El seguimiento se realiza en conjunto con el equipo técnico del PAPTN (</a:t>
            </a:r>
            <a:r>
              <a:rPr lang="es-GT" sz="2400" dirty="0" err="1"/>
              <a:t>Pronacom</a:t>
            </a:r>
            <a:r>
              <a:rPr lang="es-GT" sz="2400" dirty="0"/>
              <a:t>, Minex, </a:t>
            </a:r>
            <a:r>
              <a:rPr lang="es-GT" sz="2400" dirty="0" err="1"/>
              <a:t>Segeplan</a:t>
            </a:r>
            <a:r>
              <a:rPr lang="es-GT" sz="2400" dirty="0"/>
              <a:t> y </a:t>
            </a:r>
            <a:r>
              <a:rPr lang="es-GT" sz="2400" dirty="0" err="1"/>
              <a:t>Minfin</a:t>
            </a:r>
            <a:r>
              <a:rPr lang="es-GT" sz="2400" dirty="0"/>
              <a:t>)</a:t>
            </a:r>
          </a:p>
          <a:p>
            <a:pPr algn="just"/>
            <a:r>
              <a:rPr lang="es-GT" sz="2400" dirty="0"/>
              <a:t>Se convocó a las entidades asociadas a los compromisos para que identificaran acciones concretas de avance en cada uno de los temas.</a:t>
            </a:r>
          </a:p>
          <a:p>
            <a:pPr algn="just"/>
            <a:r>
              <a:rPr lang="es-GT" sz="2400" dirty="0"/>
              <a:t>Los avances solicitados a las entidades deberían de estar documentados. </a:t>
            </a:r>
          </a:p>
          <a:p>
            <a:pPr algn="just"/>
            <a:r>
              <a:rPr lang="es-GT" sz="2400" dirty="0"/>
              <a:t>El equipo técnico consolidó la información a través de una Matriz de Compromisos que se encuentra publicada en los portales de </a:t>
            </a:r>
            <a:r>
              <a:rPr lang="es-GT" sz="2400" dirty="0" err="1"/>
              <a:t>Pronacom</a:t>
            </a:r>
            <a:r>
              <a:rPr lang="es-GT" sz="2400" dirty="0"/>
              <a:t> y </a:t>
            </a:r>
            <a:r>
              <a:rPr lang="es-GT" sz="2400" dirty="0" err="1"/>
              <a:t>Minfin</a:t>
            </a:r>
            <a:r>
              <a:rPr lang="es-GT" sz="2400" dirty="0"/>
              <a:t>. </a:t>
            </a:r>
          </a:p>
          <a:p>
            <a:pPr algn="just"/>
            <a:r>
              <a:rPr lang="es-GT" sz="2400" dirty="0"/>
              <a:t>Previa a su publicación se valida la información con cada una de las entidades. </a:t>
            </a:r>
            <a:endParaRPr lang="es-GT" sz="2400" dirty="0"/>
          </a:p>
        </p:txBody>
      </p:sp>
    </p:spTree>
    <p:extLst>
      <p:ext uri="{BB962C8B-B14F-4D97-AF65-F5344CB8AC3E}">
        <p14:creationId xmlns:p14="http://schemas.microsoft.com/office/powerpoint/2010/main" val="275870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-171400"/>
            <a:ext cx="8959682" cy="114300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</a:t>
            </a:r>
            <a:r>
              <a:rPr lang="es-GT" sz="2400" b="1" dirty="0">
                <a:latin typeface="Candara" pitchFamily="34" charset="0"/>
                <a:cs typeface="Times New Roman" pitchFamily="18" charset="0"/>
              </a:rPr>
              <a:t>25% de los recursos estarán disponibles cuando se certifiquen avances en: </a:t>
            </a:r>
            <a:endParaRPr lang="es-ES" sz="2400" dirty="0">
              <a:latin typeface="Candara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478978"/>
              </p:ext>
            </p:extLst>
          </p:nvPr>
        </p:nvGraphicFramePr>
        <p:xfrm>
          <a:off x="1726338" y="836713"/>
          <a:ext cx="8757345" cy="5859349"/>
        </p:xfrm>
        <a:graphic>
          <a:graphicData uri="http://schemas.openxmlformats.org/drawingml/2006/table">
            <a:tbl>
              <a:tblPr/>
              <a:tblGrid>
                <a:gridCol w="3524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2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97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Principales</a:t>
                      </a:r>
                      <a:r>
                        <a:rPr lang="es-E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acciones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503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1) Informar a los ciudadanos de los peligros del viaje hacia la frontera suroeste de los Estados Unidos.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*Se han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implementado 3 campañas informativas: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Campaña Previniendo la estafa a personas trabajadores migrantes: Pregunta, apunta y verifica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Campaña "Qué pasa? ¿Qué hago?”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Campaña “Quédate”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685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2) Combatir el contrabando y la trata de personas.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A partir de julio, el Ministerio Público a través de la Fiscalía de Trata de Personas cuenta con nuevos protocolos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con mecanismos para la mejor atención a las victimas de este flagelo.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Implementación de Campaña Tráfico ilícito de migrantes: “Negocio Mortal” y 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“Corazón Azul” contra la Trata de Personas.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Fortalecimiento de los albergues de la SVET.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4364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3) Mejorar la seguridad fronteriza, incluida la prevención de la migración ilegal, el tráfico de personas y el tráfico ilícito de drogas y otros productos de contrabando.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La SAT crea el Departamento contra la Defraudación y el Contrabando Aduanero.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Proyecto de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la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Política Nacional de Prevención y Combate de la Defraudación y el Contrabando Aduanero.</a:t>
                      </a:r>
                      <a:endParaRPr lang="es-E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  <a:p>
                      <a:pPr algn="l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9116">
                <a:tc>
                  <a:txBody>
                    <a:bodyPr/>
                    <a:lstStyle/>
                    <a:p>
                      <a:pPr algn="l" fontAlgn="b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4) Cooperar con los organismos gubernamentales de los Estados Unidos y otros gobiernos de la región para facilitar el retorno, repatriación y la reintegración de los migrantes ilegales que llegan a la frontera suroeste de los Estados Unidos que no califican para asilo, de conformidad con el derecho internacional.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 MINEX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y MINTRAB llevan con éxito el programa “Guate te incluye” 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con el objetivo de contribuir a la inclusión de la población migrante deportada en el mercado laboral, con apoyo del sector privado.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Creación del Protocolo para la Atención Psicosocial en la Recepción a la Niñez y Adolescencia Migrante no Acompañada, además se cuenta con 2 albergues donde se brinda atención a la niñez y adolescencia retornada.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Centros de formación "Quédate": Son un esfuerzo estatal para prevenir la migración irregular de adolescentes retornados en situación de riesgo mediante la formación técnica.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13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524000" y="116632"/>
            <a:ext cx="9036496" cy="72008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445345"/>
              </p:ext>
            </p:extLst>
          </p:nvPr>
        </p:nvGraphicFramePr>
        <p:xfrm>
          <a:off x="1631504" y="877276"/>
          <a:ext cx="8928992" cy="5761993"/>
        </p:xfrm>
        <a:graphic>
          <a:graphicData uri="http://schemas.openxmlformats.org/drawingml/2006/table">
            <a:tbl>
              <a:tblPr/>
              <a:tblGrid>
                <a:gridCol w="4082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8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75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Principales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Acciones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4051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5) Cooperar y trabajar con una entidad autónoma y públicamente responsable para asegurar la sobregestión del Plan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El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Cuerpo Consultivo ha realizado 2 reuniones en 2017 y 9 desde su creación en 2016.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Acuerdo Gubernativo 98-2017,  creó el Gabinete Específico del Plan Alianza para la Prosperidad del Triángulo Norte,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el cual se reunió por primera vez en noviembre, contando con la presencia de altas autoridades y siendo presidido por el Presidente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.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3815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6) Combatir la corrupción, incluyendo la investigación y el enjuiciamiento de los funcionarios actuales y antiguos del gobierno que se cree que son corruptos.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Los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resultados alcanzados en 2017 reflejan el esfuerzo y coordinación entre el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MP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y la CICIG en casos de alto impacto, que incluye a altos funcionarios.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898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7) Implementar reformas, políticas y programas para mejorar la transparencia y fortalecer las instituciones públicas, incluyendo el aumento de la capacidad e independencia del Poder Judicial y la Fiscal General.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Se realizaron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diferentes talleres de Presupuesto Abierto para la formulación presupuestaria 2018 y presupuesto multianual 2018-2022, que incluye la participación de sociedad civil y tanques de pensamiento.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Guatemala mejoró dos categorías ante el Foro Global de la OCDE para el intercambio de información fiscal, luego de presentar avances en materia de transparencia fiscal.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Se habilitaran los juzgados y tribunales especializados en materia tributaria y fiscal del OJ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9562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8) Implementar una política para asegurar que las comunidades locales, las organizaciones de la sociedad civil (incluyendo los grupos indígenas y otros grupos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marginados) </a:t>
                      </a:r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y los gobiernos locales sean consultados en el diseño y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participen </a:t>
                      </a:r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en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la </a:t>
                      </a:r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implementación  y evaluación de las actividades del Plan que afectan a dichas comunidades, organizaciones y  gobiernos.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PRONACOM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ha realizado visitas a territorio para socializar los objetivos del PAPTN.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 MINTRAB presento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la Guía Operativa para la Implementación de la Consulta a Pueblos Indígenas.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46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631504" y="24119"/>
            <a:ext cx="9036496" cy="114300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6631"/>
              </p:ext>
            </p:extLst>
          </p:nvPr>
        </p:nvGraphicFramePr>
        <p:xfrm>
          <a:off x="1654374" y="1005641"/>
          <a:ext cx="8906122" cy="5447696"/>
        </p:xfrm>
        <a:graphic>
          <a:graphicData uri="http://schemas.openxmlformats.org/drawingml/2006/table">
            <a:tbl>
              <a:tblPr/>
              <a:tblGrid>
                <a:gridCol w="3696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9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865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Principales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Acciones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811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9) Contrarrestar actividades de bandas criminales, traficantes y crimen organizado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En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coordinación entre MP y MINGOB se han implementado acciones significativas y a través de diversos operativos se ha  identificando y capturando a las bandas criminales y de extorsión.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En septiembre del 2017, el MINGOB realizó el operativo más grande de la historia de Guatemala.</a:t>
                      </a:r>
                    </a:p>
                    <a:p>
                      <a:pPr algn="ctr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943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10) Investigar y juzgar en el personal del sistema de justicia civil, incluyendo el personal militar y de la policía, que presuntamente han violado los derechos humanos y asegurar que dicho personal esté cooperando en tales casos.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Entre los casos en materia de violación de derechos humanos, los siguientes han tenido avances significativos:</a:t>
                      </a:r>
                    </a:p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*Caso </a:t>
                      </a:r>
                      <a:r>
                        <a:rPr lang="es-E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Sepur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Zarco</a:t>
                      </a:r>
                    </a:p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*Caso Molina </a:t>
                      </a:r>
                      <a:r>
                        <a:rPr lang="es-E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Theissen</a:t>
                      </a:r>
                      <a:endParaRPr lang="es-E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*Caso </a:t>
                      </a:r>
                      <a:r>
                        <a:rPr lang="es-E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Creompaz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356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11) Cooperar con la CICIG y entidades de derechos humanos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*Garantizar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los recursos institucionales que permitan el funcionamiento de las entidades que cooperan en materia de derechos humanos y con la CICIG.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3134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12) Apoyar programas para reducir la pobreza, ampliar la educación y la formación profesional para los jóvenes en riesgo, crear empleos y promover un crecimiento económico equitativo, especialmente en las zonas que contribuyen a un gran número de migrantes.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 Ejecutivo anunció el programa “</a:t>
                      </a:r>
                      <a:r>
                        <a:rPr lang="es-G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Mipyme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proveedoras del Estado”, que consiste en la participación de las micro, pequeñas y medianas empresas en las adquisiciones de compra, se busca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promover el crecimiento económico a través del mercado de compras públicas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. 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Lanzamiento de la Política Nacional de Empleo Digno 2017-2032 crecimiento económico sostenido, inclusivo y sostenible.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7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527558" y="0"/>
            <a:ext cx="9140442" cy="114300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38649"/>
              </p:ext>
            </p:extLst>
          </p:nvPr>
        </p:nvGraphicFramePr>
        <p:xfrm>
          <a:off x="1631504" y="980728"/>
          <a:ext cx="8856984" cy="5471570"/>
        </p:xfrm>
        <a:graphic>
          <a:graphicData uri="http://schemas.openxmlformats.org/drawingml/2006/table">
            <a:tbl>
              <a:tblPr/>
              <a:tblGrid>
                <a:gridCol w="3576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0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237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Principales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Acciones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846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13) Implementar un plan que incluya metas, puntos de referencia y cronogramas para crear una fuerza de policía civil profesional y responsable y poner fin al papel de los militares en la policía interna y poner dicho plan a disposición del Departamento de Estado.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Elaboración e Implementación del Plan de Fortalecimiento de la Policía Nacional Civil y retiro gradual del Ejército Nacional de Guatemala en tareas de Seguridad Ciudadana. Se proyecta el retiro definitivo del Ejército en el año 2018.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255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14) Proteger el derecho de los partidos de oposición política, periodistas, sindicalistas, defensores de los derechos humanos y otros activistas de la sociedad civil a operar sin interferencia.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El MINTRAB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y el MINGOB c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uentan con el Protocolo para la protección de activistas en derechos laborales.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La COPREDEH continúa el esfuerzo en la construcción de una política de protección a defensores de derechos humanos, en conjunto con sociedad civil y con apoyo de la comunidad internacional.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5830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15) Aumentar los ingresos fiscales, incluyendo la implementación de reformas tributarias y el fortalecimiento de las agencias aduaneras.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A partir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de febrero se facilita el acceso a la información bancaria.</a:t>
                      </a: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Se firmó un convenio de cooperación interinstitucional entre el Ministerio Público (MP), la CICIG y la Superintendencia de Administración Tributaria (SAT) para el fortalecimiento de mecanismos de control internos de la SAT.</a:t>
                      </a:r>
                      <a:endParaRPr lang="es-ES" sz="12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  <a:p>
                      <a:pPr marL="228600" indent="-228600" algn="l" fontAlgn="ctr">
                        <a:buFont typeface="+mj-lt"/>
                        <a:buAutoNum type="arabicPeriod"/>
                      </a:pP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Con el propósito de facilitar a los contribuyentes el pago de los impuestos, se crea el Acuerdo Gubernativo 82-2017 para la exoneración de multas e intereses y se mantienen los esfuerzos en la modernización de la SAT.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5830"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16) Resolver controversias comerciales, incluyendo la confiscación de bienes inmuebles, entre entidades de Estados Unidos y tal gobierno.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Resolución positiva a favor</a:t>
                      </a:r>
                      <a:r>
                        <a:rPr lang="es-G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 del </a:t>
                      </a:r>
                      <a:r>
                        <a:rPr lang="es-G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caso laboral en el marco de DR CAFTA. El Panel Arbitral decidió de forma unánime que no existió afectación al comercio entre Guatemala y Estados Unidos dentro de los alegatos por supuesto incumplimiento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09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2101</TotalTime>
  <Words>1479</Words>
  <Application>Microsoft Office PowerPoint</Application>
  <PresentationFormat>Panorámica</PresentationFormat>
  <Paragraphs>73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Candara</vt:lpstr>
      <vt:lpstr>Times New Roman</vt:lpstr>
      <vt:lpstr>Tema de Office</vt:lpstr>
      <vt:lpstr>Plan Alianza para la Prosperidad del Triangulo Norte   Avance en compromisos 2017</vt:lpstr>
      <vt:lpstr>¿Cómo se le da seguimiento a los compromisos del PAPTN?</vt:lpstr>
      <vt:lpstr>El 25% de los recursos estarán disponibles cuando se certifiquen avances en: </vt:lpstr>
      <vt:lpstr>El 50% de los recursos estarán disponibles cuando se certifiquen avances en:</vt:lpstr>
      <vt:lpstr>El 50% de los recursos estarán disponibles cuando se certifiquen avances en:</vt:lpstr>
      <vt:lpstr>El 50% de los recursos estarán disponibles cuando se certifiquen avances 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sobre la Ejecución Financiera de los programas del PAPTN</dc:title>
  <dc:creator>Sonia Eunice Argueta Castillo</dc:creator>
  <cp:lastModifiedBy>Christian Vasquez</cp:lastModifiedBy>
  <cp:revision>85</cp:revision>
  <dcterms:created xsi:type="dcterms:W3CDTF">2016-09-06T16:43:00Z</dcterms:created>
  <dcterms:modified xsi:type="dcterms:W3CDTF">2017-12-19T17:02:47Z</dcterms:modified>
</cp:coreProperties>
</file>