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62" r:id="rId3"/>
    <p:sldId id="259" r:id="rId4"/>
    <p:sldId id="266" r:id="rId5"/>
    <p:sldId id="263" r:id="rId6"/>
    <p:sldId id="264" r:id="rId7"/>
    <p:sldId id="261" r:id="rId8"/>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75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58B2B3-2D30-4A28-9DB2-7F848048DDF5}" type="datetimeFigureOut">
              <a:rPr lang="es-ES" smtClean="0"/>
              <a:t>18/12/2017</a:t>
            </a:fld>
            <a:endParaRPr lang="es-ES"/>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F26F6E-407C-4A3C-9A01-F35BBFAB45D4}" type="slidenum">
              <a:rPr lang="es-ES" smtClean="0"/>
              <a:t>‹Nº›</a:t>
            </a:fld>
            <a:endParaRPr lang="es-ES"/>
          </a:p>
        </p:txBody>
      </p:sp>
    </p:spTree>
    <p:extLst>
      <p:ext uri="{BB962C8B-B14F-4D97-AF65-F5344CB8AC3E}">
        <p14:creationId xmlns:p14="http://schemas.microsoft.com/office/powerpoint/2010/main" val="4104515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endParaRPr lang="es-GT" noProof="0" dirty="0"/>
          </a:p>
        </p:txBody>
      </p:sp>
      <p:sp>
        <p:nvSpPr>
          <p:cNvPr id="4" name="3 Marcador de número de diapositiva"/>
          <p:cNvSpPr>
            <a:spLocks noGrp="1"/>
          </p:cNvSpPr>
          <p:nvPr>
            <p:ph type="sldNum" sz="quarter" idx="10"/>
          </p:nvPr>
        </p:nvSpPr>
        <p:spPr/>
        <p:txBody>
          <a:bodyPr/>
          <a:lstStyle/>
          <a:p>
            <a:fld id="{B1F26F6E-407C-4A3C-9A01-F35BBFAB45D4}" type="slidenum">
              <a:rPr lang="es-ES" smtClean="0"/>
              <a:t>3</a:t>
            </a:fld>
            <a:endParaRPr lang="es-ES"/>
          </a:p>
        </p:txBody>
      </p:sp>
    </p:spTree>
    <p:extLst>
      <p:ext uri="{BB962C8B-B14F-4D97-AF65-F5344CB8AC3E}">
        <p14:creationId xmlns:p14="http://schemas.microsoft.com/office/powerpoint/2010/main" val="38149616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92B15376-57A3-4BA3-A422-94BA482898AD}" type="datetimeFigureOut">
              <a:rPr lang="es-ES" smtClean="0"/>
              <a:t>18/12/2017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1B20995-6CE8-4F3B-853D-FFC31FFB203F}" type="slidenum">
              <a:rPr lang="es-ES" smtClean="0"/>
              <a:t>‹Nº›</a:t>
            </a:fld>
            <a:endParaRPr lang="es-ES"/>
          </a:p>
        </p:txBody>
      </p:sp>
    </p:spTree>
    <p:extLst>
      <p:ext uri="{BB962C8B-B14F-4D97-AF65-F5344CB8AC3E}">
        <p14:creationId xmlns:p14="http://schemas.microsoft.com/office/powerpoint/2010/main" val="2981516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92B15376-57A3-4BA3-A422-94BA482898AD}" type="datetimeFigureOut">
              <a:rPr lang="es-ES" smtClean="0"/>
              <a:t>18/12/2017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1B20995-6CE8-4F3B-853D-FFC31FFB203F}" type="slidenum">
              <a:rPr lang="es-ES" smtClean="0"/>
              <a:t>‹Nº›</a:t>
            </a:fld>
            <a:endParaRPr lang="es-ES"/>
          </a:p>
        </p:txBody>
      </p:sp>
    </p:spTree>
    <p:extLst>
      <p:ext uri="{BB962C8B-B14F-4D97-AF65-F5344CB8AC3E}">
        <p14:creationId xmlns:p14="http://schemas.microsoft.com/office/powerpoint/2010/main" val="1354771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92B15376-57A3-4BA3-A422-94BA482898AD}" type="datetimeFigureOut">
              <a:rPr lang="es-ES" smtClean="0"/>
              <a:t>18/12/2017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1B20995-6CE8-4F3B-853D-FFC31FFB203F}" type="slidenum">
              <a:rPr lang="es-ES" smtClean="0"/>
              <a:t>‹Nº›</a:t>
            </a:fld>
            <a:endParaRPr lang="es-ES"/>
          </a:p>
        </p:txBody>
      </p:sp>
    </p:spTree>
    <p:extLst>
      <p:ext uri="{BB962C8B-B14F-4D97-AF65-F5344CB8AC3E}">
        <p14:creationId xmlns:p14="http://schemas.microsoft.com/office/powerpoint/2010/main" val="3463057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92B15376-57A3-4BA3-A422-94BA482898AD}" type="datetimeFigureOut">
              <a:rPr lang="es-ES" smtClean="0"/>
              <a:t>18/12/2017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1B20995-6CE8-4F3B-853D-FFC31FFB203F}" type="slidenum">
              <a:rPr lang="es-ES" smtClean="0"/>
              <a:t>‹Nº›</a:t>
            </a:fld>
            <a:endParaRPr lang="es-ES"/>
          </a:p>
        </p:txBody>
      </p:sp>
    </p:spTree>
    <p:extLst>
      <p:ext uri="{BB962C8B-B14F-4D97-AF65-F5344CB8AC3E}">
        <p14:creationId xmlns:p14="http://schemas.microsoft.com/office/powerpoint/2010/main" val="2343255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92B15376-57A3-4BA3-A422-94BA482898AD}" type="datetimeFigureOut">
              <a:rPr lang="es-ES" smtClean="0"/>
              <a:t>18/12/2017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1B20995-6CE8-4F3B-853D-FFC31FFB203F}" type="slidenum">
              <a:rPr lang="es-ES" smtClean="0"/>
              <a:t>‹Nº›</a:t>
            </a:fld>
            <a:endParaRPr lang="es-ES"/>
          </a:p>
        </p:txBody>
      </p:sp>
    </p:spTree>
    <p:extLst>
      <p:ext uri="{BB962C8B-B14F-4D97-AF65-F5344CB8AC3E}">
        <p14:creationId xmlns:p14="http://schemas.microsoft.com/office/powerpoint/2010/main" val="4082633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92B15376-57A3-4BA3-A422-94BA482898AD}" type="datetimeFigureOut">
              <a:rPr lang="es-ES" smtClean="0"/>
              <a:t>18/12/2017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1B20995-6CE8-4F3B-853D-FFC31FFB203F}" type="slidenum">
              <a:rPr lang="es-ES" smtClean="0"/>
              <a:t>‹Nº›</a:t>
            </a:fld>
            <a:endParaRPr lang="es-ES"/>
          </a:p>
        </p:txBody>
      </p:sp>
    </p:spTree>
    <p:extLst>
      <p:ext uri="{BB962C8B-B14F-4D97-AF65-F5344CB8AC3E}">
        <p14:creationId xmlns:p14="http://schemas.microsoft.com/office/powerpoint/2010/main" val="2661720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92B15376-57A3-4BA3-A422-94BA482898AD}" type="datetimeFigureOut">
              <a:rPr lang="es-ES" smtClean="0"/>
              <a:t>18/12/2017</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21B20995-6CE8-4F3B-853D-FFC31FFB203F}" type="slidenum">
              <a:rPr lang="es-ES" smtClean="0"/>
              <a:t>‹Nº›</a:t>
            </a:fld>
            <a:endParaRPr lang="es-ES"/>
          </a:p>
        </p:txBody>
      </p:sp>
    </p:spTree>
    <p:extLst>
      <p:ext uri="{BB962C8B-B14F-4D97-AF65-F5344CB8AC3E}">
        <p14:creationId xmlns:p14="http://schemas.microsoft.com/office/powerpoint/2010/main" val="3187152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92B15376-57A3-4BA3-A422-94BA482898AD}" type="datetimeFigureOut">
              <a:rPr lang="es-ES" smtClean="0"/>
              <a:t>18/12/2017</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21B20995-6CE8-4F3B-853D-FFC31FFB203F}" type="slidenum">
              <a:rPr lang="es-ES" smtClean="0"/>
              <a:t>‹Nº›</a:t>
            </a:fld>
            <a:endParaRPr lang="es-ES"/>
          </a:p>
        </p:txBody>
      </p:sp>
    </p:spTree>
    <p:extLst>
      <p:ext uri="{BB962C8B-B14F-4D97-AF65-F5344CB8AC3E}">
        <p14:creationId xmlns:p14="http://schemas.microsoft.com/office/powerpoint/2010/main" val="2901662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2B15376-57A3-4BA3-A422-94BA482898AD}" type="datetimeFigureOut">
              <a:rPr lang="es-ES" smtClean="0"/>
              <a:t>18/12/2017</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21B20995-6CE8-4F3B-853D-FFC31FFB203F}" type="slidenum">
              <a:rPr lang="es-ES" smtClean="0"/>
              <a:t>‹Nº›</a:t>
            </a:fld>
            <a:endParaRPr lang="es-ES"/>
          </a:p>
        </p:txBody>
      </p:sp>
    </p:spTree>
    <p:extLst>
      <p:ext uri="{BB962C8B-B14F-4D97-AF65-F5344CB8AC3E}">
        <p14:creationId xmlns:p14="http://schemas.microsoft.com/office/powerpoint/2010/main" val="746180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2B15376-57A3-4BA3-A422-94BA482898AD}" type="datetimeFigureOut">
              <a:rPr lang="es-ES" smtClean="0"/>
              <a:t>18/12/2017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1B20995-6CE8-4F3B-853D-FFC31FFB203F}" type="slidenum">
              <a:rPr lang="es-ES" smtClean="0"/>
              <a:t>‹Nº›</a:t>
            </a:fld>
            <a:endParaRPr lang="es-ES"/>
          </a:p>
        </p:txBody>
      </p:sp>
    </p:spTree>
    <p:extLst>
      <p:ext uri="{BB962C8B-B14F-4D97-AF65-F5344CB8AC3E}">
        <p14:creationId xmlns:p14="http://schemas.microsoft.com/office/powerpoint/2010/main" val="3911969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2B15376-57A3-4BA3-A422-94BA482898AD}" type="datetimeFigureOut">
              <a:rPr lang="es-ES" smtClean="0"/>
              <a:t>18/12/2017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1B20995-6CE8-4F3B-853D-FFC31FFB203F}" type="slidenum">
              <a:rPr lang="es-ES" smtClean="0"/>
              <a:t>‹Nº›</a:t>
            </a:fld>
            <a:endParaRPr lang="es-ES"/>
          </a:p>
        </p:txBody>
      </p:sp>
    </p:spTree>
    <p:extLst>
      <p:ext uri="{BB962C8B-B14F-4D97-AF65-F5344CB8AC3E}">
        <p14:creationId xmlns:p14="http://schemas.microsoft.com/office/powerpoint/2010/main" val="23666864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1000"/>
            <a:lum/>
          </a:blip>
          <a:srcRect/>
          <a:stretch>
            <a:fillRect t="-2000" b="-2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B15376-57A3-4BA3-A422-94BA482898AD}" type="datetimeFigureOut">
              <a:rPr lang="es-ES" smtClean="0"/>
              <a:t>18/12/2017</a:t>
            </a:fld>
            <a:endParaRPr lang="es-ES"/>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B20995-6CE8-4F3B-853D-FFC31FFB203F}" type="slidenum">
              <a:rPr lang="es-ES" smtClean="0"/>
              <a:t>‹Nº›</a:t>
            </a:fld>
            <a:endParaRPr lang="es-ES"/>
          </a:p>
        </p:txBody>
      </p:sp>
    </p:spTree>
    <p:extLst>
      <p:ext uri="{BB962C8B-B14F-4D97-AF65-F5344CB8AC3E}">
        <p14:creationId xmlns:p14="http://schemas.microsoft.com/office/powerpoint/2010/main" val="33077121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mcpguate.org/wp-content/uploads/2017/08/LOGO-MINEDUC_2016_-_web.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06478" y="116632"/>
            <a:ext cx="2283581" cy="1078358"/>
          </a:xfrm>
          <a:prstGeom prst="rect">
            <a:avLst/>
          </a:prstGeom>
          <a:noFill/>
          <a:extLst>
            <a:ext uri="{909E8E84-426E-40DD-AFC4-6F175D3DCCD1}">
              <a14:hiddenFill xmlns:a14="http://schemas.microsoft.com/office/drawing/2010/main">
                <a:solidFill>
                  <a:srgbClr val="FFFFFF"/>
                </a:solidFill>
              </a14:hiddenFill>
            </a:ext>
          </a:extLst>
        </p:spPr>
      </p:pic>
      <p:sp>
        <p:nvSpPr>
          <p:cNvPr id="5" name="4 Subtítulo"/>
          <p:cNvSpPr txBox="1">
            <a:spLocks noGrp="1"/>
          </p:cNvSpPr>
          <p:nvPr>
            <p:ph type="subTitle" idx="1"/>
          </p:nvPr>
        </p:nvSpPr>
        <p:spPr>
          <a:xfrm>
            <a:off x="2999656" y="5661248"/>
            <a:ext cx="6400800" cy="369332"/>
          </a:xfrm>
          <a:prstGeom prst="rect">
            <a:avLst/>
          </a:prstGeom>
          <a:noFill/>
        </p:spPr>
        <p:txBody>
          <a:bodyPr wrap="square" rtlCol="0">
            <a:spAutoFit/>
          </a:bodyPr>
          <a:lstStyle/>
          <a:p>
            <a:r>
              <a:rPr lang="es-GT" sz="1800" dirty="0">
                <a:solidFill>
                  <a:schemeClr val="tx1"/>
                </a:solidFill>
              </a:rPr>
              <a:t>Guatemala, 19 de diciembre del 2017 </a:t>
            </a:r>
            <a:endParaRPr lang="es-ES" sz="1800" dirty="0">
              <a:solidFill>
                <a:schemeClr val="tx1"/>
              </a:solidFill>
            </a:endParaRPr>
          </a:p>
        </p:txBody>
      </p:sp>
      <p:sp>
        <p:nvSpPr>
          <p:cNvPr id="9" name="Título 1"/>
          <p:cNvSpPr>
            <a:spLocks noGrp="1"/>
          </p:cNvSpPr>
          <p:nvPr>
            <p:ph type="ctrTitle"/>
          </p:nvPr>
        </p:nvSpPr>
        <p:spPr>
          <a:xfrm>
            <a:off x="1631504" y="2348880"/>
            <a:ext cx="8712968" cy="2027560"/>
          </a:xfrm>
        </p:spPr>
        <p:txBody>
          <a:bodyPr>
            <a:noAutofit/>
          </a:bodyPr>
          <a:lstStyle/>
          <a:p>
            <a:r>
              <a:rPr lang="es-419" sz="4800" dirty="0">
                <a:latin typeface="Candara" pitchFamily="34" charset="0"/>
              </a:rPr>
              <a:t>Plan Alianza para la Prosperidad del Triangulo Norte</a:t>
            </a:r>
            <a:r>
              <a:rPr lang="es-419" sz="4800" u="sng" dirty="0">
                <a:latin typeface="Candara" pitchFamily="34" charset="0"/>
              </a:rPr>
              <a:t> </a:t>
            </a:r>
            <a:r>
              <a:rPr lang="es-419" sz="4800" u="sng" dirty="0">
                <a:latin typeface="Candara" pitchFamily="34" charset="0"/>
              </a:rPr>
              <a:t/>
            </a:r>
            <a:br>
              <a:rPr lang="es-419" sz="4800" u="sng" dirty="0">
                <a:latin typeface="Candara" pitchFamily="34" charset="0"/>
              </a:rPr>
            </a:br>
            <a:r>
              <a:rPr lang="es-419" sz="4800" u="sng" dirty="0">
                <a:latin typeface="Candara" pitchFamily="34" charset="0"/>
              </a:rPr>
              <a:t/>
            </a:r>
            <a:br>
              <a:rPr lang="es-419" sz="4800" u="sng" dirty="0">
                <a:latin typeface="Candara" pitchFamily="34" charset="0"/>
              </a:rPr>
            </a:br>
            <a:r>
              <a:rPr lang="es-419" sz="3600" b="1" dirty="0">
                <a:latin typeface="Candara" pitchFamily="34" charset="0"/>
              </a:rPr>
              <a:t>Reporte de Ejecución a diciembre del 2017</a:t>
            </a:r>
            <a:endParaRPr lang="es-419" sz="3600" b="1" dirty="0">
              <a:latin typeface="Candara" pitchFamily="34" charset="0"/>
            </a:endParaRPr>
          </a:p>
        </p:txBody>
      </p:sp>
    </p:spTree>
    <p:extLst>
      <p:ext uri="{BB962C8B-B14F-4D97-AF65-F5344CB8AC3E}">
        <p14:creationId xmlns:p14="http://schemas.microsoft.com/office/powerpoint/2010/main" val="124142321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03512" y="-243408"/>
            <a:ext cx="8959682" cy="1143000"/>
          </a:xfrm>
        </p:spPr>
        <p:txBody>
          <a:bodyPr>
            <a:noAutofit/>
          </a:bodyPr>
          <a:lstStyle/>
          <a:p>
            <a:r>
              <a:rPr lang="es-GT" sz="2400" b="1" dirty="0">
                <a:latin typeface="Candara" pitchFamily="34" charset="0"/>
                <a:cs typeface="Times New Roman" pitchFamily="18" charset="0"/>
              </a:rPr>
              <a:t>Ejecución por entidad </a:t>
            </a:r>
            <a:r>
              <a:rPr lang="es-GT" sz="2400" b="1" dirty="0">
                <a:latin typeface="Candara" pitchFamily="34" charset="0"/>
                <a:cs typeface="Times New Roman" pitchFamily="18" charset="0"/>
              </a:rPr>
              <a:t>de los programas asociados al </a:t>
            </a:r>
            <a:r>
              <a:rPr lang="es-GT" sz="2400" b="1" dirty="0">
                <a:latin typeface="Candara" pitchFamily="34" charset="0"/>
                <a:cs typeface="Times New Roman" pitchFamily="18" charset="0"/>
              </a:rPr>
              <a:t>PAPTN</a:t>
            </a:r>
            <a:endParaRPr lang="es-ES" sz="2400" dirty="0">
              <a:latin typeface="Candara" pitchFamily="34" charset="0"/>
            </a:endParaRPr>
          </a:p>
        </p:txBody>
      </p:sp>
      <p:sp>
        <p:nvSpPr>
          <p:cNvPr id="7" name="6 CuadroTexto"/>
          <p:cNvSpPr txBox="1"/>
          <p:nvPr/>
        </p:nvSpPr>
        <p:spPr>
          <a:xfrm>
            <a:off x="1558427" y="600108"/>
            <a:ext cx="8712968" cy="1754326"/>
          </a:xfrm>
          <a:prstGeom prst="rect">
            <a:avLst/>
          </a:prstGeom>
          <a:noFill/>
        </p:spPr>
        <p:txBody>
          <a:bodyPr wrap="square" rtlCol="0">
            <a:spAutoFit/>
          </a:bodyPr>
          <a:lstStyle/>
          <a:p>
            <a:pPr marL="285750" indent="-285750" algn="just">
              <a:buFont typeface="Arial" pitchFamily="34" charset="0"/>
              <a:buChar char="•"/>
            </a:pPr>
            <a:r>
              <a:rPr lang="es-GT" dirty="0">
                <a:latin typeface="Candara" pitchFamily="34" charset="0"/>
                <a:cs typeface="Times New Roman" pitchFamily="18" charset="0"/>
              </a:rPr>
              <a:t>Los programas asociados al PAPTN reportan una ejecución de 59.4% al 17 de diciembre, las entidades con mayor nivel de ejecución son Energía y Minas (89.1%), Secretaría contra la violencia sexual, explotación y trata de personas (86.3%) y Finanzas (83.9%). Mientras que las instituciones con más baja ejecución son Comunicaciones, Infraestructura y Vivienda (50.2%) y Desarrollo Social (40.9%).</a:t>
            </a:r>
            <a:endParaRPr lang="es-MX" dirty="0">
              <a:latin typeface="Candara" pitchFamily="34" charset="0"/>
              <a:cs typeface="Times New Roman" pitchFamily="18" charset="0"/>
            </a:endParaRPr>
          </a:p>
          <a:p>
            <a:pPr marL="285750" indent="-285750" algn="just">
              <a:buFont typeface="Arial" pitchFamily="34" charset="0"/>
              <a:buChar char="•"/>
            </a:pPr>
            <a:endParaRPr lang="es-ES" dirty="0">
              <a:latin typeface="Candara" pitchFamily="34" charset="0"/>
            </a:endParaRPr>
          </a:p>
        </p:txBody>
      </p:sp>
      <p:pic>
        <p:nvPicPr>
          <p:cNvPr id="5" name="Picture 4"/>
          <p:cNvPicPr>
            <a:picLocks noChangeAspect="1"/>
          </p:cNvPicPr>
          <p:nvPr/>
        </p:nvPicPr>
        <p:blipFill>
          <a:blip r:embed="rId2"/>
          <a:stretch>
            <a:fillRect/>
          </a:stretch>
        </p:blipFill>
        <p:spPr>
          <a:xfrm>
            <a:off x="2063552" y="2276872"/>
            <a:ext cx="7940846" cy="3871190"/>
          </a:xfrm>
          <a:prstGeom prst="rect">
            <a:avLst/>
          </a:prstGeom>
        </p:spPr>
      </p:pic>
    </p:spTree>
    <p:extLst>
      <p:ext uri="{BB962C8B-B14F-4D97-AF65-F5344CB8AC3E}">
        <p14:creationId xmlns:p14="http://schemas.microsoft.com/office/powerpoint/2010/main" val="115313922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59596" y="116632"/>
            <a:ext cx="7200800" cy="792088"/>
          </a:xfrm>
        </p:spPr>
        <p:txBody>
          <a:bodyPr>
            <a:normAutofit/>
          </a:bodyPr>
          <a:lstStyle/>
          <a:p>
            <a:r>
              <a:rPr lang="es-GT" sz="3200" b="1" dirty="0">
                <a:latin typeface="Candara" pitchFamily="34" charset="0"/>
                <a:cs typeface="Times New Roman" pitchFamily="18" charset="0"/>
              </a:rPr>
              <a:t>Comparativo 2016-2017</a:t>
            </a:r>
            <a:endParaRPr lang="es-ES" sz="3200" dirty="0">
              <a:latin typeface="Candara" pitchFamily="34" charset="0"/>
            </a:endParaRPr>
          </a:p>
        </p:txBody>
      </p:sp>
      <p:sp>
        <p:nvSpPr>
          <p:cNvPr id="4" name="3 CuadroTexto"/>
          <p:cNvSpPr txBox="1"/>
          <p:nvPr/>
        </p:nvSpPr>
        <p:spPr>
          <a:xfrm>
            <a:off x="1699235" y="833135"/>
            <a:ext cx="8568952" cy="1477328"/>
          </a:xfrm>
          <a:prstGeom prst="rect">
            <a:avLst/>
          </a:prstGeom>
          <a:noFill/>
        </p:spPr>
        <p:txBody>
          <a:bodyPr wrap="square" rtlCol="0">
            <a:spAutoFit/>
          </a:bodyPr>
          <a:lstStyle/>
          <a:p>
            <a:pPr marL="285750" indent="-285750" algn="just">
              <a:buFont typeface="Arial" pitchFamily="34" charset="0"/>
              <a:buChar char="•"/>
            </a:pPr>
            <a:r>
              <a:rPr lang="es-GT" dirty="0">
                <a:latin typeface="Candara" pitchFamily="34" charset="0"/>
                <a:cs typeface="Times New Roman" pitchFamily="18" charset="0"/>
              </a:rPr>
              <a:t>Al realizar un ejercicio comparativo 2017-2016, resalta que al cierre de diciembre 2016 se tenía una ejecución de Q3,729.1 millones, mientras que al 17 de diciembre 2017 ya se ha superado este nivel de ejecución en Q140.2 millones, reportándose un crecimiento interanual de 3.8%; se esperaría para el cierre de año un crecimiento en la ejecución superior al 5.0%. </a:t>
            </a:r>
            <a:endParaRPr lang="es-ES" dirty="0">
              <a:latin typeface="Candara" pitchFamily="34" charset="0"/>
              <a:cs typeface="Times New Roman" pitchFamily="18" charset="0"/>
            </a:endParaRPr>
          </a:p>
        </p:txBody>
      </p:sp>
      <p:pic>
        <p:nvPicPr>
          <p:cNvPr id="5" name="Picture 4"/>
          <p:cNvPicPr>
            <a:picLocks noChangeAspect="1"/>
          </p:cNvPicPr>
          <p:nvPr/>
        </p:nvPicPr>
        <p:blipFill>
          <a:blip r:embed="rId3"/>
          <a:stretch>
            <a:fillRect/>
          </a:stretch>
        </p:blipFill>
        <p:spPr>
          <a:xfrm>
            <a:off x="2279576" y="2344702"/>
            <a:ext cx="7264254" cy="4389427"/>
          </a:xfrm>
          <a:prstGeom prst="rect">
            <a:avLst/>
          </a:prstGeom>
        </p:spPr>
      </p:pic>
    </p:spTree>
    <p:extLst>
      <p:ext uri="{BB962C8B-B14F-4D97-AF65-F5344CB8AC3E}">
        <p14:creationId xmlns:p14="http://schemas.microsoft.com/office/powerpoint/2010/main" val="379546961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0" y="-99392"/>
            <a:ext cx="9036496" cy="720080"/>
          </a:xfrm>
        </p:spPr>
        <p:txBody>
          <a:bodyPr>
            <a:noAutofit/>
          </a:bodyPr>
          <a:lstStyle/>
          <a:p>
            <a:r>
              <a:rPr lang="es-GT" sz="2000" b="1" dirty="0">
                <a:latin typeface="Candara" pitchFamily="34" charset="0"/>
                <a:cs typeface="Times New Roman" pitchFamily="18" charset="0"/>
              </a:rPr>
              <a:t>Ejecución por eje estratégico </a:t>
            </a:r>
            <a:endParaRPr lang="es-ES" sz="2000" b="1" dirty="0">
              <a:latin typeface="Candara" pitchFamily="34" charset="0"/>
              <a:cs typeface="Times New Roman" pitchFamily="18" charset="0"/>
            </a:endParaRPr>
          </a:p>
        </p:txBody>
      </p:sp>
      <p:sp>
        <p:nvSpPr>
          <p:cNvPr id="4" name="3 CuadroTexto"/>
          <p:cNvSpPr txBox="1"/>
          <p:nvPr/>
        </p:nvSpPr>
        <p:spPr>
          <a:xfrm>
            <a:off x="1687433" y="620689"/>
            <a:ext cx="8709631" cy="2431435"/>
          </a:xfrm>
          <a:prstGeom prst="rect">
            <a:avLst/>
          </a:prstGeom>
          <a:noFill/>
        </p:spPr>
        <p:txBody>
          <a:bodyPr wrap="square" rtlCol="0">
            <a:spAutoFit/>
          </a:bodyPr>
          <a:lstStyle/>
          <a:p>
            <a:pPr marL="285750" indent="-285750" algn="just">
              <a:buFont typeface="Arial" pitchFamily="34" charset="0"/>
              <a:buChar char="•"/>
            </a:pPr>
            <a:r>
              <a:rPr lang="es-GT" sz="1900" dirty="0">
                <a:latin typeface="Candara" pitchFamily="34" charset="0"/>
                <a:cs typeface="Times New Roman" pitchFamily="18" charset="0"/>
              </a:rPr>
              <a:t>La ejecución del CIV esta condicionada por el nivel de desembolsos de préstamos </a:t>
            </a:r>
            <a:r>
              <a:rPr lang="es-GT" sz="1900" dirty="0">
                <a:latin typeface="Candara" pitchFamily="34" charset="0"/>
                <a:cs typeface="Times New Roman" pitchFamily="18" charset="0"/>
              </a:rPr>
              <a:t>externos (ejecución de 34.85</a:t>
            </a:r>
            <a:r>
              <a:rPr lang="es-GT" sz="1900" dirty="0">
                <a:latin typeface="Candara" pitchFamily="34" charset="0"/>
                <a:cs typeface="Times New Roman" pitchFamily="18" charset="0"/>
              </a:rPr>
              <a:t>%). </a:t>
            </a:r>
            <a:r>
              <a:rPr lang="es-GT" sz="1900" dirty="0">
                <a:latin typeface="Candara" pitchFamily="34" charset="0"/>
                <a:cs typeface="Times New Roman" pitchFamily="18" charset="0"/>
              </a:rPr>
              <a:t>L</a:t>
            </a:r>
            <a:r>
              <a:rPr lang="es-GT" sz="1900" dirty="0">
                <a:latin typeface="Candara" pitchFamily="34" charset="0"/>
                <a:cs typeface="Times New Roman" pitchFamily="18" charset="0"/>
              </a:rPr>
              <a:t>o cual afecta principalmente a los proyectos de inversión pública, como lo es la pavimentación de carreteras, puentes, etc., esto afecta la ejecución del Eje “Dinamizar el Sector Productivo”.</a:t>
            </a:r>
          </a:p>
          <a:p>
            <a:pPr algn="just"/>
            <a:endParaRPr lang="es-GT" sz="1900" dirty="0">
              <a:latin typeface="Candara" pitchFamily="34" charset="0"/>
              <a:cs typeface="Times New Roman" pitchFamily="18" charset="0"/>
            </a:endParaRPr>
          </a:p>
          <a:p>
            <a:pPr marL="285750" indent="-285750" algn="just">
              <a:buFont typeface="Arial" pitchFamily="34" charset="0"/>
              <a:buChar char="•"/>
            </a:pPr>
            <a:endParaRPr lang="es-GT" sz="1900" dirty="0">
              <a:latin typeface="Candara" pitchFamily="34" charset="0"/>
            </a:endParaRPr>
          </a:p>
          <a:p>
            <a:pPr marL="285750" indent="-285750" algn="just">
              <a:buFont typeface="Arial" pitchFamily="34" charset="0"/>
              <a:buChar char="•"/>
            </a:pPr>
            <a:endParaRPr lang="es-GT" sz="1900" dirty="0">
              <a:latin typeface="Candara" pitchFamily="34" charset="0"/>
            </a:endParaRPr>
          </a:p>
          <a:p>
            <a:pPr marL="285750" indent="-285750" algn="just">
              <a:buFont typeface="Arial" pitchFamily="34" charset="0"/>
              <a:buChar char="•"/>
            </a:pPr>
            <a:endParaRPr lang="es-ES" sz="1900" dirty="0">
              <a:latin typeface="Candara" pitchFamily="34" charset="0"/>
            </a:endParaRPr>
          </a:p>
        </p:txBody>
      </p:sp>
      <p:sp>
        <p:nvSpPr>
          <p:cNvPr id="6" name="5 CuadroTexto"/>
          <p:cNvSpPr txBox="1"/>
          <p:nvPr/>
        </p:nvSpPr>
        <p:spPr>
          <a:xfrm>
            <a:off x="1524000" y="4936813"/>
            <a:ext cx="1835696" cy="584775"/>
          </a:xfrm>
          <a:prstGeom prst="rect">
            <a:avLst/>
          </a:prstGeom>
          <a:noFill/>
        </p:spPr>
        <p:txBody>
          <a:bodyPr wrap="square" rtlCol="0">
            <a:spAutoFit/>
          </a:bodyPr>
          <a:lstStyle/>
          <a:p>
            <a:r>
              <a:rPr lang="es-GT" sz="1600" dirty="0">
                <a:latin typeface="Candara" pitchFamily="34" charset="0"/>
              </a:rPr>
              <a:t>Eje estratégico con menor ejecución </a:t>
            </a:r>
            <a:endParaRPr lang="es-GT" sz="1600" dirty="0">
              <a:latin typeface="Candara" pitchFamily="34" charset="0"/>
            </a:endParaRPr>
          </a:p>
        </p:txBody>
      </p:sp>
      <p:sp>
        <p:nvSpPr>
          <p:cNvPr id="9" name="8 CuadroTexto"/>
          <p:cNvSpPr txBox="1"/>
          <p:nvPr/>
        </p:nvSpPr>
        <p:spPr>
          <a:xfrm>
            <a:off x="3503712" y="6522913"/>
            <a:ext cx="1277888" cy="276999"/>
          </a:xfrm>
          <a:prstGeom prst="rect">
            <a:avLst/>
          </a:prstGeom>
          <a:noFill/>
        </p:spPr>
        <p:txBody>
          <a:bodyPr wrap="square" rtlCol="0">
            <a:spAutoFit/>
          </a:bodyPr>
          <a:lstStyle/>
          <a:p>
            <a:r>
              <a:rPr lang="es-GT" sz="1200" dirty="0"/>
              <a:t>Fuente: </a:t>
            </a:r>
            <a:r>
              <a:rPr lang="es-GT" sz="1200" dirty="0" err="1"/>
              <a:t>Sicoin</a:t>
            </a:r>
            <a:endParaRPr lang="es-GT" sz="1200" dirty="0"/>
          </a:p>
        </p:txBody>
      </p:sp>
      <p:pic>
        <p:nvPicPr>
          <p:cNvPr id="3" name="Picture 2"/>
          <p:cNvPicPr>
            <a:picLocks noChangeAspect="1"/>
          </p:cNvPicPr>
          <p:nvPr/>
        </p:nvPicPr>
        <p:blipFill rotWithShape="1">
          <a:blip r:embed="rId2"/>
          <a:srcRect l="1171"/>
          <a:stretch/>
        </p:blipFill>
        <p:spPr>
          <a:xfrm>
            <a:off x="3288146" y="2322419"/>
            <a:ext cx="7324045" cy="4240890"/>
          </a:xfrm>
          <a:prstGeom prst="rect">
            <a:avLst/>
          </a:prstGeom>
        </p:spPr>
      </p:pic>
      <p:cxnSp>
        <p:nvCxnSpPr>
          <p:cNvPr id="5" name="4 Conector recto de flecha"/>
          <p:cNvCxnSpPr/>
          <p:nvPr/>
        </p:nvCxnSpPr>
        <p:spPr>
          <a:xfrm>
            <a:off x="2783632" y="5521588"/>
            <a:ext cx="1440160" cy="71572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563411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75520" y="1331640"/>
            <a:ext cx="8229600" cy="5733256"/>
          </a:xfrm>
        </p:spPr>
        <p:txBody>
          <a:bodyPr>
            <a:normAutofit/>
          </a:bodyPr>
          <a:lstStyle/>
          <a:p>
            <a:pPr algn="just"/>
            <a:r>
              <a:rPr lang="es-GT" sz="1800" b="1" dirty="0">
                <a:latin typeface="Candara" panose="020E0502030303020204" pitchFamily="34" charset="0"/>
              </a:rPr>
              <a:t>El presupuesto asignado y asociado a los programadas del PAPTN es superior al del año anterior en Q1,057.2 millones, </a:t>
            </a:r>
            <a:r>
              <a:rPr lang="es-GT" sz="1800" dirty="0">
                <a:latin typeface="Candara" panose="020E0502030303020204" pitchFamily="34" charset="0"/>
              </a:rPr>
              <a:t>lo cual influye en que el nivel porcentual de la ejecución sea menor en el presente año. </a:t>
            </a:r>
          </a:p>
          <a:p>
            <a:pPr algn="just"/>
            <a:endParaRPr lang="es-GT" sz="1800" b="1" dirty="0">
              <a:latin typeface="Candara" panose="020E0502030303020204" pitchFamily="34" charset="0"/>
            </a:endParaRPr>
          </a:p>
          <a:p>
            <a:pPr algn="just"/>
            <a:r>
              <a:rPr lang="es-GT" sz="1800" b="1" dirty="0">
                <a:latin typeface="Candara" panose="020E0502030303020204" pitchFamily="34" charset="0"/>
              </a:rPr>
              <a:t>Rigideces que introduce la Ley de Compras y Contrataciones</a:t>
            </a:r>
            <a:r>
              <a:rPr lang="es-GT" sz="1800" dirty="0">
                <a:latin typeface="Candara" panose="020E0502030303020204" pitchFamily="34" charset="0"/>
              </a:rPr>
              <a:t>, genero problemas por los plazos para los procesos de licitación y adjudicación.</a:t>
            </a:r>
          </a:p>
          <a:p>
            <a:pPr algn="just"/>
            <a:endParaRPr lang="es-GT" sz="1800" dirty="0">
              <a:latin typeface="Candara" panose="020E0502030303020204" pitchFamily="34" charset="0"/>
            </a:endParaRPr>
          </a:p>
          <a:p>
            <a:pPr algn="just"/>
            <a:r>
              <a:rPr lang="es-GT" sz="1800" b="1" dirty="0">
                <a:latin typeface="Candara" panose="020E0502030303020204" pitchFamily="34" charset="0"/>
              </a:rPr>
              <a:t>Mayores controles por parte de la Contraloría General de Cuentas y reparos </a:t>
            </a:r>
            <a:r>
              <a:rPr lang="es-GT" sz="1800" dirty="0">
                <a:latin typeface="Candara" panose="020E0502030303020204" pitchFamily="34" charset="0"/>
              </a:rPr>
              <a:t>que se han realizado en varias dependencias de la mayoría de las entidades, lo cual genera temor en los funcionarios para la toma de decisiones en la ejecución de los programas. </a:t>
            </a:r>
          </a:p>
          <a:p>
            <a:pPr algn="just"/>
            <a:endParaRPr lang="es-GT" sz="1800" dirty="0">
              <a:latin typeface="Candara" panose="020E0502030303020204" pitchFamily="34" charset="0"/>
            </a:endParaRPr>
          </a:p>
          <a:p>
            <a:pPr algn="just"/>
            <a:r>
              <a:rPr lang="es-GT" sz="1800" b="1" dirty="0">
                <a:latin typeface="Candara" panose="020E0502030303020204" pitchFamily="34" charset="0"/>
              </a:rPr>
              <a:t>El financiamiento es afectado por los problemas de la ejecución presupuestaria, </a:t>
            </a:r>
            <a:r>
              <a:rPr lang="es-GT" sz="1800" dirty="0">
                <a:latin typeface="Candara" panose="020E0502030303020204" pitchFamily="34" charset="0"/>
              </a:rPr>
              <a:t>ya que se reduce el flujo de recursos provenientes de donaciones y préstamos externos que merman los ingresos y la posibilidad de ejecutar gasto. Esto incide negativamente en la aprobación de futuras operaciones.</a:t>
            </a:r>
          </a:p>
          <a:p>
            <a:pPr algn="just"/>
            <a:endParaRPr lang="es-GT" sz="1800" dirty="0">
              <a:latin typeface="Candara" panose="020E0502030303020204" pitchFamily="34" charset="0"/>
            </a:endParaRPr>
          </a:p>
          <a:p>
            <a:pPr algn="just"/>
            <a:endParaRPr lang="es-GT" sz="1800" dirty="0">
              <a:latin typeface="Candara" panose="020E0502030303020204" pitchFamily="34" charset="0"/>
            </a:endParaRPr>
          </a:p>
          <a:p>
            <a:pPr algn="just"/>
            <a:endParaRPr lang="es-GT" sz="1800" dirty="0">
              <a:latin typeface="Candara" panose="020E0502030303020204" pitchFamily="34" charset="0"/>
            </a:endParaRPr>
          </a:p>
        </p:txBody>
      </p:sp>
      <p:sp>
        <p:nvSpPr>
          <p:cNvPr id="4" name="1 Título"/>
          <p:cNvSpPr>
            <a:spLocks noGrp="1"/>
          </p:cNvSpPr>
          <p:nvPr>
            <p:ph type="title"/>
          </p:nvPr>
        </p:nvSpPr>
        <p:spPr>
          <a:xfrm>
            <a:off x="1863058" y="188640"/>
            <a:ext cx="8229600" cy="1143000"/>
          </a:xfrm>
        </p:spPr>
        <p:txBody>
          <a:bodyPr>
            <a:noAutofit/>
          </a:bodyPr>
          <a:lstStyle/>
          <a:p>
            <a:r>
              <a:rPr lang="es-GT" sz="2000" b="1" dirty="0">
                <a:latin typeface="Candara" pitchFamily="34" charset="0"/>
                <a:cs typeface="Times New Roman" pitchFamily="18" charset="0"/>
              </a:rPr>
              <a:t>Algunos aspectos que influyen en la ejecución de los programas del PAPTN (1/2)</a:t>
            </a:r>
            <a:endParaRPr lang="es-ES" sz="2000" b="1" dirty="0">
              <a:latin typeface="Candara" pitchFamily="34" charset="0"/>
              <a:cs typeface="Times New Roman" pitchFamily="18" charset="0"/>
            </a:endParaRPr>
          </a:p>
        </p:txBody>
      </p:sp>
    </p:spTree>
    <p:extLst>
      <p:ext uri="{BB962C8B-B14F-4D97-AF65-F5344CB8AC3E}">
        <p14:creationId xmlns:p14="http://schemas.microsoft.com/office/powerpoint/2010/main" val="52112439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74624" y="1988841"/>
            <a:ext cx="8229600" cy="4525963"/>
          </a:xfrm>
        </p:spPr>
        <p:txBody>
          <a:bodyPr>
            <a:normAutofit/>
          </a:bodyPr>
          <a:lstStyle/>
          <a:p>
            <a:pPr algn="just"/>
            <a:r>
              <a:rPr lang="es-GT" sz="1800" b="1" dirty="0">
                <a:latin typeface="Candara" panose="020E0502030303020204" pitchFamily="34" charset="0"/>
              </a:rPr>
              <a:t>Problemas estructurales de algunas entidades</a:t>
            </a:r>
            <a:r>
              <a:rPr lang="es-GT" sz="1800" dirty="0">
                <a:latin typeface="Candara" panose="020E0502030303020204" pitchFamily="34" charset="0"/>
              </a:rPr>
              <a:t>, los cuales se deben en buena medida a problemas internos, de cada entidad, principalmente por mala planificación y administración de los recursos. Además, estas entidades suelen tener problemas en los procesos de licitación y adjudicación de obras o de bienes y servicios.</a:t>
            </a:r>
          </a:p>
          <a:p>
            <a:pPr algn="just"/>
            <a:endParaRPr lang="es-GT" sz="1800" dirty="0">
              <a:latin typeface="Candara" panose="020E0502030303020204" pitchFamily="34" charset="0"/>
            </a:endParaRPr>
          </a:p>
          <a:p>
            <a:pPr algn="just"/>
            <a:r>
              <a:rPr lang="es-GT" sz="1800" b="1" dirty="0">
                <a:latin typeface="Candara" panose="020E0502030303020204" pitchFamily="34" charset="0"/>
              </a:rPr>
              <a:t>Candados dentro de la Ley de Presupuesto 2017 (artículo 23), </a:t>
            </a:r>
            <a:r>
              <a:rPr lang="es-GT" sz="1800" dirty="0">
                <a:latin typeface="Candara" panose="020E0502030303020204" pitchFamily="34" charset="0"/>
              </a:rPr>
              <a:t>algunas entidades como MIDES y MAGA presentaron dificultades en su ejecución por la necesidad de realizar censos de beneficiarios de los programas sociales y de asistencia económica, previo a la entrega de los aportes. Este artículo fue declarado inconstitucional en el segundo semestre del año.</a:t>
            </a:r>
            <a:endParaRPr lang="es-GT" sz="1800" b="1" dirty="0">
              <a:latin typeface="Candara" panose="020E0502030303020204" pitchFamily="34" charset="0"/>
            </a:endParaRPr>
          </a:p>
        </p:txBody>
      </p:sp>
      <p:sp>
        <p:nvSpPr>
          <p:cNvPr id="4" name="1 Título"/>
          <p:cNvSpPr>
            <a:spLocks noGrp="1"/>
          </p:cNvSpPr>
          <p:nvPr>
            <p:ph type="title"/>
          </p:nvPr>
        </p:nvSpPr>
        <p:spPr>
          <a:xfrm>
            <a:off x="1974624" y="476672"/>
            <a:ext cx="8229600" cy="1143000"/>
          </a:xfrm>
        </p:spPr>
        <p:txBody>
          <a:bodyPr>
            <a:noAutofit/>
          </a:bodyPr>
          <a:lstStyle/>
          <a:p>
            <a:r>
              <a:rPr lang="es-GT" sz="2000" b="1" dirty="0">
                <a:latin typeface="Candara" pitchFamily="34" charset="0"/>
                <a:cs typeface="Times New Roman" pitchFamily="18" charset="0"/>
              </a:rPr>
              <a:t>Algunos aspectos que influyen en la ejecución de los programas del PAPTN (2/2)</a:t>
            </a:r>
            <a:endParaRPr lang="es-ES" sz="2000" b="1" dirty="0">
              <a:latin typeface="Candara" pitchFamily="34" charset="0"/>
              <a:cs typeface="Times New Roman" pitchFamily="18" charset="0"/>
            </a:endParaRPr>
          </a:p>
        </p:txBody>
      </p:sp>
    </p:spTree>
    <p:extLst>
      <p:ext uri="{BB962C8B-B14F-4D97-AF65-F5344CB8AC3E}">
        <p14:creationId xmlns:p14="http://schemas.microsoft.com/office/powerpoint/2010/main" val="412854048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528" y="2636912"/>
            <a:ext cx="8229600" cy="1143000"/>
          </a:xfrm>
        </p:spPr>
        <p:txBody>
          <a:bodyPr>
            <a:normAutofit/>
          </a:bodyPr>
          <a:lstStyle/>
          <a:p>
            <a:r>
              <a:rPr lang="es-GT" sz="4000" b="1" dirty="0">
                <a:latin typeface="Candara" pitchFamily="34" charset="0"/>
                <a:cs typeface="Times New Roman" pitchFamily="18" charset="0"/>
              </a:rPr>
              <a:t>¡Gracias!</a:t>
            </a:r>
            <a:endParaRPr lang="es-ES" sz="4000" b="1" dirty="0">
              <a:latin typeface="Candara" pitchFamily="34" charset="0"/>
              <a:cs typeface="Times New Roman" pitchFamily="18" charset="0"/>
            </a:endParaRPr>
          </a:p>
        </p:txBody>
      </p:sp>
    </p:spTree>
    <p:extLst>
      <p:ext uri="{BB962C8B-B14F-4D97-AF65-F5344CB8AC3E}">
        <p14:creationId xmlns:p14="http://schemas.microsoft.com/office/powerpoint/2010/main" val="408349689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1951</TotalTime>
  <Words>528</Words>
  <Application>Microsoft Office PowerPoint</Application>
  <PresentationFormat>Panorámica</PresentationFormat>
  <Paragraphs>27</Paragraphs>
  <Slides>7</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7</vt:i4>
      </vt:variant>
    </vt:vector>
  </HeadingPairs>
  <TitlesOfParts>
    <vt:vector size="12" baseType="lpstr">
      <vt:lpstr>Arial</vt:lpstr>
      <vt:lpstr>Calibri</vt:lpstr>
      <vt:lpstr>Candara</vt:lpstr>
      <vt:lpstr>Times New Roman</vt:lpstr>
      <vt:lpstr>Tema de Office</vt:lpstr>
      <vt:lpstr>Plan Alianza para la Prosperidad del Triangulo Norte   Reporte de Ejecución a diciembre del 2017</vt:lpstr>
      <vt:lpstr>Ejecución por entidad de los programas asociados al PAPTN</vt:lpstr>
      <vt:lpstr>Comparativo 2016-2017</vt:lpstr>
      <vt:lpstr>Ejecución por eje estratégico </vt:lpstr>
      <vt:lpstr>Algunos aspectos que influyen en la ejecución de los programas del PAPTN (1/2)</vt:lpstr>
      <vt:lpstr>Algunos aspectos que influyen en la ejecución de los programas del PAPTN (2/2)</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Informe sobre la Ejecución Financiera de los programas del PAPTN</dc:title>
  <dc:creator>Sonia Eunice Argueta Castillo</dc:creator>
  <cp:lastModifiedBy>Christian Vasquez</cp:lastModifiedBy>
  <cp:revision>73</cp:revision>
  <dcterms:created xsi:type="dcterms:W3CDTF">2016-09-06T16:43:00Z</dcterms:created>
  <dcterms:modified xsi:type="dcterms:W3CDTF">2017-12-19T17:02:52Z</dcterms:modified>
</cp:coreProperties>
</file>