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</p:sldIdLst>
  <p:sldSz cx="12966700" cy="7937500"/>
  <p:notesSz cx="6858000" cy="9144000"/>
  <p:defaultTextStyle>
    <a:defPPr>
      <a:defRPr lang="es-ES"/>
    </a:defPPr>
    <a:lvl1pPr marL="0" algn="l" defTabSz="50223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2234" algn="l" defTabSz="50223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4468" algn="l" defTabSz="50223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06703" algn="l" defTabSz="50223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08937" algn="l" defTabSz="50223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1171" algn="l" defTabSz="50223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13405" algn="l" defTabSz="50223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15639" algn="l" defTabSz="50223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17874" algn="l" defTabSz="50223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0">
          <p15:clr>
            <a:srgbClr val="A4A3A4"/>
          </p15:clr>
        </p15:guide>
        <p15:guide id="2" pos="40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702" y="66"/>
      </p:cViewPr>
      <p:guideLst>
        <p:guide orient="horz" pos="2500"/>
        <p:guide pos="408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5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2503" y="2465771"/>
            <a:ext cx="11021695" cy="1701418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45006" y="4497917"/>
            <a:ext cx="9076690" cy="2028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2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4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08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1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3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15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17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080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808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281" y="5100580"/>
            <a:ext cx="11021695" cy="1576476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4281" y="3364252"/>
            <a:ext cx="11021695" cy="173632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223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44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0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089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117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1340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156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178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465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62198" y="1852085"/>
            <a:ext cx="7658457" cy="523838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736765" y="1852085"/>
            <a:ext cx="7660708" cy="523838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5448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8336" y="317868"/>
            <a:ext cx="11670030" cy="1322917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8335" y="1776751"/>
            <a:ext cx="5729211" cy="74046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2234" indent="0">
              <a:buNone/>
              <a:defRPr sz="2200" b="1"/>
            </a:lvl2pPr>
            <a:lvl3pPr marL="1004468" indent="0">
              <a:buNone/>
              <a:defRPr sz="2000" b="1"/>
            </a:lvl3pPr>
            <a:lvl4pPr marL="1506703" indent="0">
              <a:buNone/>
              <a:defRPr sz="1800" b="1"/>
            </a:lvl4pPr>
            <a:lvl5pPr marL="2008937" indent="0">
              <a:buNone/>
              <a:defRPr sz="1800" b="1"/>
            </a:lvl5pPr>
            <a:lvl6pPr marL="2511171" indent="0">
              <a:buNone/>
              <a:defRPr sz="1800" b="1"/>
            </a:lvl6pPr>
            <a:lvl7pPr marL="3013405" indent="0">
              <a:buNone/>
              <a:defRPr sz="1800" b="1"/>
            </a:lvl7pPr>
            <a:lvl8pPr marL="3515639" indent="0">
              <a:buNone/>
              <a:defRPr sz="1800" b="1"/>
            </a:lvl8pPr>
            <a:lvl9pPr marL="4017874" indent="0">
              <a:buNone/>
              <a:defRPr sz="18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8335" y="2517216"/>
            <a:ext cx="5729211" cy="457325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86905" y="1776751"/>
            <a:ext cx="5731461" cy="74046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2234" indent="0">
              <a:buNone/>
              <a:defRPr sz="2200" b="1"/>
            </a:lvl2pPr>
            <a:lvl3pPr marL="1004468" indent="0">
              <a:buNone/>
              <a:defRPr sz="2000" b="1"/>
            </a:lvl3pPr>
            <a:lvl4pPr marL="1506703" indent="0">
              <a:buNone/>
              <a:defRPr sz="1800" b="1"/>
            </a:lvl4pPr>
            <a:lvl5pPr marL="2008937" indent="0">
              <a:buNone/>
              <a:defRPr sz="1800" b="1"/>
            </a:lvl5pPr>
            <a:lvl6pPr marL="2511171" indent="0">
              <a:buNone/>
              <a:defRPr sz="1800" b="1"/>
            </a:lvl6pPr>
            <a:lvl7pPr marL="3013405" indent="0">
              <a:buNone/>
              <a:defRPr sz="1800" b="1"/>
            </a:lvl7pPr>
            <a:lvl8pPr marL="3515639" indent="0">
              <a:buNone/>
              <a:defRPr sz="1800" b="1"/>
            </a:lvl8pPr>
            <a:lvl9pPr marL="4017874" indent="0">
              <a:buNone/>
              <a:defRPr sz="18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86905" y="2517216"/>
            <a:ext cx="5731461" cy="457325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88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4694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20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8337" y="316030"/>
            <a:ext cx="4265955" cy="134496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69620" y="316032"/>
            <a:ext cx="7248745" cy="677443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8337" y="1660997"/>
            <a:ext cx="4265955" cy="5429471"/>
          </a:xfrm>
        </p:spPr>
        <p:txBody>
          <a:bodyPr/>
          <a:lstStyle>
            <a:lvl1pPr marL="0" indent="0">
              <a:buNone/>
              <a:defRPr sz="1500"/>
            </a:lvl1pPr>
            <a:lvl2pPr marL="502234" indent="0">
              <a:buNone/>
              <a:defRPr sz="1300"/>
            </a:lvl2pPr>
            <a:lvl3pPr marL="1004468" indent="0">
              <a:buNone/>
              <a:defRPr sz="1100"/>
            </a:lvl3pPr>
            <a:lvl4pPr marL="1506703" indent="0">
              <a:buNone/>
              <a:defRPr sz="1000"/>
            </a:lvl4pPr>
            <a:lvl5pPr marL="2008937" indent="0">
              <a:buNone/>
              <a:defRPr sz="1000"/>
            </a:lvl5pPr>
            <a:lvl6pPr marL="2511171" indent="0">
              <a:buNone/>
              <a:defRPr sz="1000"/>
            </a:lvl6pPr>
            <a:lvl7pPr marL="3013405" indent="0">
              <a:buNone/>
              <a:defRPr sz="1000"/>
            </a:lvl7pPr>
            <a:lvl8pPr marL="3515639" indent="0">
              <a:buNone/>
              <a:defRPr sz="1000"/>
            </a:lvl8pPr>
            <a:lvl9pPr marL="4017874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0860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1564" y="5556250"/>
            <a:ext cx="7780020" cy="65594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1564" y="709230"/>
            <a:ext cx="7780020" cy="4762500"/>
          </a:xfrm>
        </p:spPr>
        <p:txBody>
          <a:bodyPr/>
          <a:lstStyle>
            <a:lvl1pPr marL="0" indent="0">
              <a:buNone/>
              <a:defRPr sz="3500"/>
            </a:lvl1pPr>
            <a:lvl2pPr marL="502234" indent="0">
              <a:buNone/>
              <a:defRPr sz="3100"/>
            </a:lvl2pPr>
            <a:lvl3pPr marL="1004468" indent="0">
              <a:buNone/>
              <a:defRPr sz="2600"/>
            </a:lvl3pPr>
            <a:lvl4pPr marL="1506703" indent="0">
              <a:buNone/>
              <a:defRPr sz="2200"/>
            </a:lvl4pPr>
            <a:lvl5pPr marL="2008937" indent="0">
              <a:buNone/>
              <a:defRPr sz="2200"/>
            </a:lvl5pPr>
            <a:lvl6pPr marL="2511171" indent="0">
              <a:buNone/>
              <a:defRPr sz="2200"/>
            </a:lvl6pPr>
            <a:lvl7pPr marL="3013405" indent="0">
              <a:buNone/>
              <a:defRPr sz="2200"/>
            </a:lvl7pPr>
            <a:lvl8pPr marL="3515639" indent="0">
              <a:buNone/>
              <a:defRPr sz="2200"/>
            </a:lvl8pPr>
            <a:lvl9pPr marL="4017874" indent="0">
              <a:buNone/>
              <a:defRPr sz="22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1564" y="6212197"/>
            <a:ext cx="7780020" cy="931553"/>
          </a:xfrm>
        </p:spPr>
        <p:txBody>
          <a:bodyPr/>
          <a:lstStyle>
            <a:lvl1pPr marL="0" indent="0">
              <a:buNone/>
              <a:defRPr sz="1500"/>
            </a:lvl1pPr>
            <a:lvl2pPr marL="502234" indent="0">
              <a:buNone/>
              <a:defRPr sz="1300"/>
            </a:lvl2pPr>
            <a:lvl3pPr marL="1004468" indent="0">
              <a:buNone/>
              <a:defRPr sz="1100"/>
            </a:lvl3pPr>
            <a:lvl4pPr marL="1506703" indent="0">
              <a:buNone/>
              <a:defRPr sz="1000"/>
            </a:lvl4pPr>
            <a:lvl5pPr marL="2008937" indent="0">
              <a:buNone/>
              <a:defRPr sz="1000"/>
            </a:lvl5pPr>
            <a:lvl6pPr marL="2511171" indent="0">
              <a:buNone/>
              <a:defRPr sz="1000"/>
            </a:lvl6pPr>
            <a:lvl7pPr marL="3013405" indent="0">
              <a:buNone/>
              <a:defRPr sz="1000"/>
            </a:lvl7pPr>
            <a:lvl8pPr marL="3515639" indent="0">
              <a:buNone/>
              <a:defRPr sz="1000"/>
            </a:lvl8pPr>
            <a:lvl9pPr marL="4017874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9395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90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2514218" y="317870"/>
            <a:ext cx="3883256" cy="677259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62196" y="317870"/>
            <a:ext cx="11435909" cy="677259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557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48336" y="317868"/>
            <a:ext cx="11670030" cy="1322917"/>
          </a:xfrm>
          <a:prstGeom prst="rect">
            <a:avLst/>
          </a:prstGeom>
        </p:spPr>
        <p:txBody>
          <a:bodyPr vert="horz" lIns="100447" tIns="50223" rIns="100447" bIns="50223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8336" y="1852085"/>
            <a:ext cx="11670030" cy="5238383"/>
          </a:xfrm>
          <a:prstGeom prst="rect">
            <a:avLst/>
          </a:prstGeom>
        </p:spPr>
        <p:txBody>
          <a:bodyPr vert="horz" lIns="100447" tIns="50223" rIns="100447" bIns="50223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48335" y="7356889"/>
            <a:ext cx="3025564" cy="422598"/>
          </a:xfrm>
          <a:prstGeom prst="rect">
            <a:avLst/>
          </a:prstGeom>
        </p:spPr>
        <p:txBody>
          <a:bodyPr vert="horz" lIns="100447" tIns="50223" rIns="100447" bIns="5022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96481-9333-E144-8C6E-34F52E058437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430290" y="7356889"/>
            <a:ext cx="4106122" cy="422598"/>
          </a:xfrm>
          <a:prstGeom prst="rect">
            <a:avLst/>
          </a:prstGeom>
        </p:spPr>
        <p:txBody>
          <a:bodyPr vert="horz" lIns="100447" tIns="50223" rIns="100447" bIns="5022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292802" y="7356889"/>
            <a:ext cx="3025564" cy="422598"/>
          </a:xfrm>
          <a:prstGeom prst="rect">
            <a:avLst/>
          </a:prstGeom>
        </p:spPr>
        <p:txBody>
          <a:bodyPr vert="horz" lIns="100447" tIns="50223" rIns="100447" bIns="5022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82642-7425-AF4F-9704-D1F8F46E557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373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0223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676" indent="-376676" algn="l" defTabSz="502234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6131" indent="-313896" algn="l" defTabSz="502234" rtl="0" eaLnBrk="1" latinLnBrk="0" hangingPunct="1">
        <a:spcBef>
          <a:spcPct val="20000"/>
        </a:spcBef>
        <a:buFont typeface="Arial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586" indent="-251117" algn="l" defTabSz="502234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57820" indent="-251117" algn="l" defTabSz="502234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0054" indent="-251117" algn="l" defTabSz="502234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2288" indent="-251117" algn="l" defTabSz="50223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522" indent="-251117" algn="l" defTabSz="50223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66757" indent="-251117" algn="l" defTabSz="50223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68991" indent="-251117" algn="l" defTabSz="50223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022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234" algn="l" defTabSz="5022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468" algn="l" defTabSz="5022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6703" algn="l" defTabSz="5022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8937" algn="l" defTabSz="5022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171" algn="l" defTabSz="5022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13405" algn="l" defTabSz="5022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15639" algn="l" defTabSz="5022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17874" algn="l" defTabSz="5022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0" y="4753960"/>
            <a:ext cx="12966700" cy="1202625"/>
          </a:xfrm>
        </p:spPr>
        <p:txBody>
          <a:bodyPr>
            <a:noAutofit/>
          </a:bodyPr>
          <a:lstStyle/>
          <a:p>
            <a:r>
              <a:rPr lang="is-IS" sz="60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PLAN NACIONAL </a:t>
            </a:r>
            <a:br>
              <a:rPr lang="is-IS" sz="6000" b="1" dirty="0" smtClean="0">
                <a:solidFill>
                  <a:srgbClr val="000054"/>
                </a:solidFill>
                <a:latin typeface="Trebuchet MS"/>
                <a:cs typeface="Trebuchet MS"/>
              </a:rPr>
            </a:br>
            <a:r>
              <a:rPr lang="is-IS" sz="60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ESTRATÉGICO DE LOGÍSTICA</a:t>
            </a:r>
            <a:br>
              <a:rPr lang="is-IS" sz="6000" b="1" dirty="0" smtClean="0">
                <a:solidFill>
                  <a:srgbClr val="000054"/>
                </a:solidFill>
                <a:latin typeface="Trebuchet MS"/>
                <a:cs typeface="Trebuchet MS"/>
              </a:rPr>
            </a:br>
            <a:r>
              <a:rPr lang="es-ES_tradnl" sz="3200" dirty="0" smtClean="0">
                <a:solidFill>
                  <a:srgbClr val="000054"/>
                </a:solidFill>
                <a:latin typeface="Trebuchet MS"/>
                <a:cs typeface="Trebuchet MS"/>
              </a:rPr>
              <a:t>Noviembre 2016</a:t>
            </a:r>
            <a:r>
              <a:rPr lang="es-ES" sz="3200" dirty="0" smtClean="0">
                <a:latin typeface="Trebuchet MS"/>
                <a:cs typeface="Trebuchet MS"/>
              </a:rPr>
              <a:t/>
            </a:r>
            <a:br>
              <a:rPr lang="es-ES" sz="3200" dirty="0" smtClean="0">
                <a:latin typeface="Trebuchet MS"/>
                <a:cs typeface="Trebuchet MS"/>
              </a:rPr>
            </a:br>
            <a:endParaRPr lang="x-none" sz="3200" u="sng" dirty="0">
              <a:solidFill>
                <a:srgbClr val="000054"/>
              </a:solidFill>
              <a:latin typeface="Trebuchet MS"/>
              <a:cs typeface="Trebuchet MS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31818" y="284057"/>
            <a:ext cx="4568347" cy="11248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9" name="Imagen 8" descr="logo_pronaco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700" y="1408909"/>
            <a:ext cx="8973398" cy="21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943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osicionamientos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41" y="2049317"/>
            <a:ext cx="11232328" cy="5595938"/>
          </a:xfrm>
          <a:prstGeom prst="rect">
            <a:avLst/>
          </a:prstGeom>
        </p:spPr>
      </p:pic>
      <p:sp>
        <p:nvSpPr>
          <p:cNvPr id="5" name="Shape 210"/>
          <p:cNvSpPr/>
          <p:nvPr/>
        </p:nvSpPr>
        <p:spPr>
          <a:xfrm>
            <a:off x="8555919" y="1360735"/>
            <a:ext cx="1461002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1800" dirty="0">
                <a:solidFill>
                  <a:srgbClr val="00006E"/>
                </a:solidFill>
                <a:latin typeface="Trebuchet MS"/>
                <a:cs typeface="Trebuchet MS"/>
              </a:rPr>
              <a:t>CRECIMIENTO</a:t>
            </a:r>
          </a:p>
        </p:txBody>
      </p:sp>
      <p:sp>
        <p:nvSpPr>
          <p:cNvPr id="6" name="Shape 211"/>
          <p:cNvSpPr/>
          <p:nvPr/>
        </p:nvSpPr>
        <p:spPr>
          <a:xfrm>
            <a:off x="8570195" y="1757361"/>
            <a:ext cx="1170095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1800" dirty="0">
                <a:solidFill>
                  <a:srgbClr val="00006E"/>
                </a:solidFill>
                <a:latin typeface="Trebuchet MS"/>
                <a:cs typeface="Trebuchet MS"/>
              </a:rPr>
              <a:t>INVERSIÓN</a:t>
            </a:r>
          </a:p>
        </p:txBody>
      </p:sp>
      <p:sp>
        <p:nvSpPr>
          <p:cNvPr id="7" name="Shape 219"/>
          <p:cNvSpPr/>
          <p:nvPr/>
        </p:nvSpPr>
        <p:spPr>
          <a:xfrm>
            <a:off x="10447626" y="1341685"/>
            <a:ext cx="1427076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600" b="1">
                <a:solidFill>
                  <a:srgbClr val="51A7F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s-ES_tradnl" sz="1800" dirty="0" smtClean="0">
                <a:solidFill>
                  <a:srgbClr val="00006E"/>
                </a:solidFill>
                <a:latin typeface="Trebuchet MS"/>
                <a:cs typeface="Trebuchet MS"/>
              </a:rPr>
              <a:t>Mayor al </a:t>
            </a:r>
            <a:r>
              <a:rPr sz="1800" dirty="0" smtClean="0">
                <a:solidFill>
                  <a:srgbClr val="00006E"/>
                </a:solidFill>
                <a:latin typeface="Trebuchet MS"/>
                <a:cs typeface="Trebuchet MS"/>
              </a:rPr>
              <a:t>6 </a:t>
            </a:r>
            <a:r>
              <a:rPr sz="1800" dirty="0">
                <a:solidFill>
                  <a:srgbClr val="00006E"/>
                </a:solidFill>
                <a:latin typeface="Trebuchet MS"/>
                <a:cs typeface="Trebuchet MS"/>
              </a:rPr>
              <a:t>%</a:t>
            </a:r>
          </a:p>
        </p:txBody>
      </p:sp>
      <p:sp>
        <p:nvSpPr>
          <p:cNvPr id="8" name="Shape 220"/>
          <p:cNvSpPr/>
          <p:nvPr/>
        </p:nvSpPr>
        <p:spPr>
          <a:xfrm>
            <a:off x="10427724" y="1738311"/>
            <a:ext cx="1326199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600" b="1">
                <a:solidFill>
                  <a:srgbClr val="51A7F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1800" dirty="0">
                <a:solidFill>
                  <a:srgbClr val="00006E"/>
                </a:solidFill>
                <a:latin typeface="Trebuchet MS"/>
                <a:cs typeface="Trebuchet MS"/>
              </a:rPr>
              <a:t>25% del PIB</a:t>
            </a:r>
          </a:p>
        </p:txBody>
      </p:sp>
      <p:sp>
        <p:nvSpPr>
          <p:cNvPr id="9" name="Shape 209"/>
          <p:cNvSpPr/>
          <p:nvPr/>
        </p:nvSpPr>
        <p:spPr>
          <a:xfrm flipV="1">
            <a:off x="10221096" y="1288459"/>
            <a:ext cx="0" cy="921627"/>
          </a:xfrm>
          <a:prstGeom prst="line">
            <a:avLst/>
          </a:prstGeom>
          <a:ln w="25400">
            <a:solidFill>
              <a:srgbClr val="5B9BD5"/>
            </a:solidFill>
            <a:miter lim="400000"/>
          </a:ln>
        </p:spPr>
        <p:txBody>
          <a:bodyPr lIns="42994" tIns="42994" rIns="42994" bIns="42994" anchor="ctr"/>
          <a:lstStyle/>
          <a:p>
            <a:pPr defTabSz="584199">
              <a:defRPr sz="1800"/>
            </a:pPr>
            <a:endParaRPr>
              <a:solidFill>
                <a:schemeClr val="tx2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170496" y="599072"/>
            <a:ext cx="4108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POSICIONAMIENTOS DE PAÍS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26269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 advAuto="0"/>
      <p:bldP spid="7" grpId="0" animBg="1" advAuto="0"/>
      <p:bldP spid="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sl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5" y="1596325"/>
            <a:ext cx="11938001" cy="565383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768176" y="541346"/>
            <a:ext cx="5476499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s-GT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09 CONGLOMERADOS</a:t>
            </a:r>
            <a:endParaRPr lang="es-ES_tradnl" sz="2400" b="1" dirty="0" smtClean="0">
              <a:solidFill>
                <a:srgbClr val="000054"/>
              </a:solidFill>
              <a:latin typeface="Trebuchet MS"/>
              <a:cs typeface="Trebuchet MS"/>
            </a:endParaRP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21432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683737" y="541346"/>
            <a:ext cx="5560937" cy="19800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s-ES_tradnl" sz="40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AGENDA NACIONAL DE </a:t>
            </a:r>
          </a:p>
          <a:p>
            <a:pPr algn="r">
              <a:lnSpc>
                <a:spcPct val="110000"/>
              </a:lnSpc>
            </a:pPr>
            <a:r>
              <a:rPr lang="es-ES_tradnl" sz="40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COMPETITIVIDAD</a:t>
            </a:r>
          </a:p>
          <a:p>
            <a:endParaRPr lang="es-ES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4868679" y="2771043"/>
            <a:ext cx="73642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00054"/>
                </a:solidFill>
                <a:latin typeface="Trebuchet MS"/>
                <a:cs typeface="Trebuchet MS"/>
              </a:rPr>
              <a:t>PILARES SEGÚN EL WEF</a:t>
            </a:r>
          </a:p>
          <a:p>
            <a:pPr algn="ctr"/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b="3402"/>
          <a:stretch/>
        </p:blipFill>
        <p:spPr>
          <a:xfrm>
            <a:off x="689173" y="2882346"/>
            <a:ext cx="3576737" cy="3731155"/>
          </a:xfrm>
          <a:prstGeom prst="rect">
            <a:avLst/>
          </a:prstGeom>
        </p:spPr>
      </p:pic>
      <p:pic>
        <p:nvPicPr>
          <p:cNvPr id="8" name="Imagen 7" descr="anc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144" y="3034743"/>
            <a:ext cx="7590616" cy="35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78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slide7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267" y="1463434"/>
            <a:ext cx="10075333" cy="61862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5702300" y="647700"/>
            <a:ext cx="5829300" cy="8157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ASISTENCIA TÉCNICA</a:t>
            </a:r>
          </a:p>
          <a:p>
            <a:pPr algn="ctr"/>
            <a:r>
              <a:rPr lang="es-GT" sz="2800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PENLOG</a:t>
            </a:r>
            <a:endParaRPr lang="es-GT" sz="2800" dirty="0">
              <a:solidFill>
                <a:schemeClr val="accent1">
                  <a:lumMod val="75000"/>
                </a:schemeClr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8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slide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04" y="19242"/>
            <a:ext cx="11854003" cy="765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808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slide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1222"/>
            <a:ext cx="12966700" cy="554848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541111" y="733766"/>
            <a:ext cx="7703563" cy="130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El PNELOG busca mejorar las condiciones en</a:t>
            </a:r>
          </a:p>
          <a:p>
            <a:pPr algn="r">
              <a:lnSpc>
                <a:spcPct val="110000"/>
              </a:lnSpc>
            </a:pPr>
            <a:r>
              <a:rPr lang="es-ES" sz="2400" b="1" dirty="0">
                <a:solidFill>
                  <a:srgbClr val="000054"/>
                </a:solidFill>
                <a:latin typeface="Trebuchet MS"/>
                <a:cs typeface="Trebuchet MS"/>
              </a:rPr>
              <a:t>f</a:t>
            </a:r>
            <a:r>
              <a:rPr lang="es-ES_tradnl" sz="2400" b="1" dirty="0" err="1" smtClean="0">
                <a:solidFill>
                  <a:srgbClr val="000054"/>
                </a:solidFill>
                <a:latin typeface="Trebuchet MS"/>
                <a:cs typeface="Trebuchet MS"/>
              </a:rPr>
              <a:t>acilitación</a:t>
            </a: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 al comercio, logística y </a:t>
            </a:r>
            <a:r>
              <a:rPr lang="es-ES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c</a:t>
            </a:r>
            <a:r>
              <a:rPr lang="es-ES_tradnl" sz="2400" b="1" dirty="0" err="1" smtClean="0">
                <a:solidFill>
                  <a:srgbClr val="000054"/>
                </a:solidFill>
                <a:latin typeface="Trebuchet MS"/>
                <a:cs typeface="Trebuchet MS"/>
              </a:rPr>
              <a:t>ompetitividad</a:t>
            </a: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 </a:t>
            </a:r>
            <a:r>
              <a:rPr lang="es-ES" sz="2400" b="1" dirty="0">
                <a:solidFill>
                  <a:srgbClr val="000054"/>
                </a:solidFill>
                <a:latin typeface="Trebuchet MS"/>
                <a:cs typeface="Trebuchet MS"/>
              </a:rPr>
              <a:t>e</a:t>
            </a: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n Guatemala a través de: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77339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723" y="1615636"/>
            <a:ext cx="4716000" cy="556180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341106" y="972348"/>
            <a:ext cx="5418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2"/>
              </a:buClr>
            </a:pPr>
            <a:endParaRPr lang="es-GT" b="1" dirty="0" smtClean="0">
              <a:solidFill>
                <a:srgbClr val="00006E"/>
              </a:solidFill>
              <a:latin typeface="Trebuchet MS"/>
              <a:cs typeface="Trebuchet MS"/>
            </a:endParaRPr>
          </a:p>
          <a:p>
            <a:pPr algn="just">
              <a:buClr>
                <a:schemeClr val="accent2"/>
              </a:buClr>
            </a:pPr>
            <a:endParaRPr lang="es-GT" b="1" dirty="0" smtClean="0">
              <a:solidFill>
                <a:srgbClr val="00006E"/>
              </a:solidFill>
              <a:latin typeface="Trebuchet MS"/>
              <a:cs typeface="Trebuchet MS"/>
            </a:endParaRP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Se proyectó que para el 2032 tendremos: 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	- 1 Ciudad Global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	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- 5 Nodos regionales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	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- 2 </a:t>
            </a: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C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iudades Turísticas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	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- 2 Ciudades Portuarias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	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- 8 pasos fronterizos</a:t>
            </a:r>
            <a:endParaRPr lang="es-GT" dirty="0">
              <a:solidFill>
                <a:srgbClr val="00006E"/>
              </a:solidFill>
              <a:latin typeface="Trebuchet MS"/>
              <a:cs typeface="Trebuchet M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062450" y="3940933"/>
            <a:ext cx="5933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just">
              <a:buClr>
                <a:schemeClr val="accent2"/>
              </a:buClr>
              <a:buFont typeface="Calibri" panose="020F0502020204030204" pitchFamily="34" charset="0"/>
              <a:buChar char="•"/>
            </a:pPr>
            <a:r>
              <a:rPr lang="es-GT" sz="1800" dirty="0" smtClean="0">
                <a:solidFill>
                  <a:srgbClr val="00006E"/>
                </a:solidFill>
                <a:latin typeface="Trebuchet MS"/>
                <a:cs typeface="Trebuchet MS"/>
              </a:rPr>
              <a:t>Bajo este esquema de ordenamiento territorial, se conceptualiza a las ciudades como los centros de articulación de la actividad económica y de la vivienda de los ciudadanos, teniendo amplias redes de distribución de servicios en sus área de influencia.</a:t>
            </a:r>
          </a:p>
          <a:p>
            <a:pPr marL="174625" indent="-174625" algn="just">
              <a:buClr>
                <a:schemeClr val="accent2"/>
              </a:buClr>
              <a:buFont typeface="Calibri" panose="020F0502020204030204" pitchFamily="34" charset="0"/>
              <a:buChar char="•"/>
            </a:pPr>
            <a:endParaRPr lang="es-GT" sz="1800" dirty="0">
              <a:solidFill>
                <a:srgbClr val="00006E"/>
              </a:solidFill>
              <a:latin typeface="Trebuchet MS"/>
              <a:cs typeface="Trebuchet MS"/>
            </a:endParaRPr>
          </a:p>
          <a:p>
            <a:pPr marL="174625" indent="-174625" algn="just">
              <a:buClr>
                <a:schemeClr val="accent2"/>
              </a:buClr>
              <a:buFont typeface="Calibri" panose="020F0502020204030204" pitchFamily="34" charset="0"/>
              <a:buChar char="•"/>
            </a:pPr>
            <a:r>
              <a:rPr lang="es-GT" sz="1800" dirty="0" smtClean="0">
                <a:solidFill>
                  <a:srgbClr val="00006E"/>
                </a:solidFill>
                <a:latin typeface="Trebuchet MS"/>
                <a:cs typeface="Trebuchet MS"/>
              </a:rPr>
              <a:t>Estas ciudades estarán interconectadas por una </a:t>
            </a:r>
            <a:r>
              <a:rPr lang="es-GT" sz="1800" b="1" dirty="0">
                <a:solidFill>
                  <a:srgbClr val="00006E"/>
                </a:solidFill>
                <a:latin typeface="Trebuchet MS"/>
                <a:cs typeface="Trebuchet MS"/>
              </a:rPr>
              <a:t>R</a:t>
            </a:r>
            <a:r>
              <a:rPr lang="es-GT" sz="1800" b="1" dirty="0" smtClean="0">
                <a:solidFill>
                  <a:srgbClr val="00006E"/>
                </a:solidFill>
                <a:latin typeface="Trebuchet MS"/>
                <a:cs typeface="Trebuchet MS"/>
              </a:rPr>
              <a:t>ed </a:t>
            </a:r>
            <a:r>
              <a:rPr lang="es-GT" sz="1800" b="1" dirty="0">
                <a:solidFill>
                  <a:srgbClr val="00006E"/>
                </a:solidFill>
                <a:latin typeface="Trebuchet MS"/>
                <a:cs typeface="Trebuchet MS"/>
              </a:rPr>
              <a:t>M</a:t>
            </a:r>
            <a:r>
              <a:rPr lang="es-GT" sz="1800" b="1" dirty="0" smtClean="0">
                <a:solidFill>
                  <a:srgbClr val="00006E"/>
                </a:solidFill>
                <a:latin typeface="Trebuchet MS"/>
                <a:cs typeface="Trebuchet MS"/>
              </a:rPr>
              <a:t>ultimodal de Infraestructura</a:t>
            </a:r>
            <a:r>
              <a:rPr lang="es-GT" sz="1800" dirty="0" smtClean="0">
                <a:solidFill>
                  <a:srgbClr val="00006E"/>
                </a:solidFill>
                <a:latin typeface="Trebuchet MS"/>
                <a:cs typeface="Trebuchet MS"/>
              </a:rPr>
              <a:t>, compuesta por carreteras, caminos, trenes, puertos y aeropuertos, que permitan la movilización de personas y mercancías bajo una lógica de actividad productiva.</a:t>
            </a:r>
            <a:endParaRPr lang="es-GT" sz="1800" dirty="0">
              <a:solidFill>
                <a:srgbClr val="00006E"/>
              </a:solidFill>
              <a:latin typeface="Trebuchet MS"/>
              <a:cs typeface="Trebuchet M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412251" y="541346"/>
            <a:ext cx="4832423" cy="13049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Conectividad, Red de Ciudades,</a:t>
            </a:r>
          </a:p>
          <a:p>
            <a:pPr algn="r">
              <a:lnSpc>
                <a:spcPct val="110000"/>
              </a:lnSpc>
            </a:pP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Puertos y Pasos Fronterizos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00780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341106" y="972348"/>
            <a:ext cx="5418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2"/>
              </a:buClr>
            </a:pPr>
            <a:endParaRPr lang="es-GT" b="1" dirty="0" smtClean="0">
              <a:solidFill>
                <a:srgbClr val="00006E"/>
              </a:solidFill>
              <a:latin typeface="Trebuchet MS"/>
              <a:cs typeface="Trebuchet MS"/>
            </a:endParaRPr>
          </a:p>
          <a:p>
            <a:pPr algn="just">
              <a:buClr>
                <a:schemeClr val="accent2"/>
              </a:buClr>
            </a:pPr>
            <a:endParaRPr lang="es-GT" b="1" dirty="0" smtClean="0">
              <a:solidFill>
                <a:srgbClr val="00006E"/>
              </a:solidFill>
              <a:latin typeface="Trebuchet MS"/>
              <a:cs typeface="Trebuchet MS"/>
            </a:endParaRP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Se proyectó que para el 2032 tendremos: 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	- 1 Ciudad Global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	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- 5 Nodos regionales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	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- 2 </a:t>
            </a: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C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iudades Turísticas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	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- 2 Ciudades Portuarias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</a:pPr>
            <a:r>
              <a:rPr lang="es-GT" dirty="0">
                <a:solidFill>
                  <a:srgbClr val="00006E"/>
                </a:solidFill>
                <a:latin typeface="Trebuchet MS"/>
                <a:cs typeface="Trebuchet MS"/>
              </a:rPr>
              <a:t>	</a:t>
            </a:r>
            <a:r>
              <a:rPr lang="es-GT" dirty="0" smtClean="0">
                <a:solidFill>
                  <a:srgbClr val="00006E"/>
                </a:solidFill>
                <a:latin typeface="Trebuchet MS"/>
                <a:cs typeface="Trebuchet MS"/>
              </a:rPr>
              <a:t>- 8 pasos fronterizos</a:t>
            </a:r>
            <a:endParaRPr lang="es-GT" dirty="0">
              <a:solidFill>
                <a:srgbClr val="00006E"/>
              </a:solidFill>
              <a:latin typeface="Trebuchet MS"/>
              <a:cs typeface="Trebuchet M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062450" y="3940933"/>
            <a:ext cx="5933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just">
              <a:buClr>
                <a:schemeClr val="accent2"/>
              </a:buClr>
              <a:buFont typeface="Calibri" panose="020F0502020204030204" pitchFamily="34" charset="0"/>
              <a:buChar char="•"/>
            </a:pPr>
            <a:r>
              <a:rPr lang="es-GT" sz="1800" dirty="0" smtClean="0">
                <a:solidFill>
                  <a:srgbClr val="00006E"/>
                </a:solidFill>
                <a:latin typeface="Trebuchet MS"/>
                <a:cs typeface="Trebuchet MS"/>
              </a:rPr>
              <a:t>Bajo este esquema de ordenamiento territorial, se conceptualiza a las ciudades como los centros de articulación de la actividad económica y de la vivienda de los ciudadanos, teniendo amplias redes de distribución de servicios en sus área de influencia.</a:t>
            </a:r>
          </a:p>
          <a:p>
            <a:pPr marL="174625" indent="-174625" algn="just">
              <a:buClr>
                <a:schemeClr val="accent2"/>
              </a:buClr>
              <a:buFont typeface="Calibri" panose="020F0502020204030204" pitchFamily="34" charset="0"/>
              <a:buChar char="•"/>
            </a:pPr>
            <a:endParaRPr lang="es-GT" sz="1800" dirty="0">
              <a:solidFill>
                <a:srgbClr val="00006E"/>
              </a:solidFill>
              <a:latin typeface="Trebuchet MS"/>
              <a:cs typeface="Trebuchet MS"/>
            </a:endParaRPr>
          </a:p>
          <a:p>
            <a:pPr marL="174625" indent="-174625" algn="just">
              <a:buClr>
                <a:schemeClr val="accent2"/>
              </a:buClr>
              <a:buFont typeface="Calibri" panose="020F0502020204030204" pitchFamily="34" charset="0"/>
              <a:buChar char="•"/>
            </a:pPr>
            <a:r>
              <a:rPr lang="es-GT" sz="1800" dirty="0" smtClean="0">
                <a:solidFill>
                  <a:srgbClr val="00006E"/>
                </a:solidFill>
                <a:latin typeface="Trebuchet MS"/>
                <a:cs typeface="Trebuchet MS"/>
              </a:rPr>
              <a:t>Estas ciudades estarán interconectadas por una </a:t>
            </a:r>
            <a:r>
              <a:rPr lang="es-GT" sz="1800" b="1" dirty="0">
                <a:solidFill>
                  <a:srgbClr val="00006E"/>
                </a:solidFill>
                <a:latin typeface="Trebuchet MS"/>
                <a:cs typeface="Trebuchet MS"/>
              </a:rPr>
              <a:t>R</a:t>
            </a:r>
            <a:r>
              <a:rPr lang="es-GT" sz="1800" b="1" dirty="0" smtClean="0">
                <a:solidFill>
                  <a:srgbClr val="00006E"/>
                </a:solidFill>
                <a:latin typeface="Trebuchet MS"/>
                <a:cs typeface="Trebuchet MS"/>
              </a:rPr>
              <a:t>ed </a:t>
            </a:r>
            <a:r>
              <a:rPr lang="es-GT" sz="1800" b="1" dirty="0">
                <a:solidFill>
                  <a:srgbClr val="00006E"/>
                </a:solidFill>
                <a:latin typeface="Trebuchet MS"/>
                <a:cs typeface="Trebuchet MS"/>
              </a:rPr>
              <a:t>M</a:t>
            </a:r>
            <a:r>
              <a:rPr lang="es-GT" sz="1800" b="1" dirty="0" smtClean="0">
                <a:solidFill>
                  <a:srgbClr val="00006E"/>
                </a:solidFill>
                <a:latin typeface="Trebuchet MS"/>
                <a:cs typeface="Trebuchet MS"/>
              </a:rPr>
              <a:t>ultimodal de Infraestructura</a:t>
            </a:r>
            <a:r>
              <a:rPr lang="es-GT" sz="1800" dirty="0" smtClean="0">
                <a:solidFill>
                  <a:srgbClr val="00006E"/>
                </a:solidFill>
                <a:latin typeface="Trebuchet MS"/>
                <a:cs typeface="Trebuchet MS"/>
              </a:rPr>
              <a:t>, compuesta por carreteras, caminos, trenes, puertos y aeropuertos, que permitan la movilización de personas y mercancías bajo una lógica de actividad productiva.</a:t>
            </a:r>
            <a:endParaRPr lang="es-GT" sz="1800" dirty="0">
              <a:solidFill>
                <a:srgbClr val="00006E"/>
              </a:solidFill>
              <a:latin typeface="Trebuchet MS"/>
              <a:cs typeface="Trebuchet M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412251" y="541346"/>
            <a:ext cx="4832423" cy="13049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Conectividad, Red de Ciudades,</a:t>
            </a:r>
          </a:p>
          <a:p>
            <a:pPr algn="r">
              <a:lnSpc>
                <a:spcPct val="110000"/>
              </a:lnSpc>
            </a:pP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Puertos y Pasos Fronterizos</a:t>
            </a:r>
          </a:p>
          <a:p>
            <a:endParaRPr lang="es-ES" sz="2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33" y="1586914"/>
            <a:ext cx="5005532" cy="566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8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nfraestructura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33" y="1676285"/>
            <a:ext cx="4521093" cy="5753695"/>
          </a:xfrm>
          <a:prstGeom prst="rect">
            <a:avLst/>
          </a:prstGeom>
        </p:spPr>
      </p:pic>
      <p:pic>
        <p:nvPicPr>
          <p:cNvPr id="8" name="Imagen 7" descr="map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938" y="1574799"/>
            <a:ext cx="6223725" cy="5740401"/>
          </a:xfrm>
          <a:prstGeom prst="rect">
            <a:avLst/>
          </a:prstGeom>
        </p:spPr>
      </p:pic>
      <p:pic>
        <p:nvPicPr>
          <p:cNvPr id="10" name="Imagen 9" descr="item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4" y="1743251"/>
            <a:ext cx="1295293" cy="2812038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976234" y="541346"/>
            <a:ext cx="5268440" cy="13049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Comercio, Logística, Conectividad,</a:t>
            </a:r>
            <a:b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</a:br>
            <a:r>
              <a:rPr lang="es-ES_tradnl" sz="2400" b="1" dirty="0" smtClean="0">
                <a:solidFill>
                  <a:srgbClr val="000054"/>
                </a:solidFill>
                <a:latin typeface="Trebuchet MS"/>
                <a:cs typeface="Trebuchet MS"/>
              </a:rPr>
              <a:t>Red de Ciudades, Infraestructura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781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slide3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33" y="-254003"/>
            <a:ext cx="10596563" cy="793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37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slide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2" y="762000"/>
            <a:ext cx="12040406" cy="693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44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slide8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98" y="2301460"/>
            <a:ext cx="10735734" cy="475981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267203" y="1375505"/>
            <a:ext cx="771590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is-IS" sz="3200" b="1" dirty="0">
                <a:solidFill>
                  <a:srgbClr val="000054"/>
                </a:solidFill>
                <a:latin typeface="Trebuchet MS"/>
                <a:cs typeface="Trebuchet MS"/>
              </a:rPr>
              <a:t>IMPLEMENTACIÓN PNLOG 2016-2021</a:t>
            </a:r>
          </a:p>
          <a:p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169464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2336638" y="4003012"/>
            <a:ext cx="8556949" cy="1202625"/>
          </a:xfrm>
          <a:prstGeom prst="rect">
            <a:avLst/>
          </a:prstGeom>
        </p:spPr>
        <p:txBody>
          <a:bodyPr vert="horz" lIns="100447" tIns="50223" rIns="100447" bIns="50223" rtlCol="0" anchor="ctr">
            <a:noAutofit/>
          </a:bodyPr>
          <a:lstStyle>
            <a:lvl1pPr algn="ctr" defTabSz="502234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z="2400" dirty="0" smtClean="0">
                <a:solidFill>
                  <a:srgbClr val="000054"/>
                </a:solidFill>
                <a:latin typeface="Trebuchet MS"/>
                <a:cs typeface="Trebuchet MS"/>
              </a:rPr>
              <a:t>Para m</a:t>
            </a:r>
            <a:r>
              <a:rPr lang="es-GT" sz="2400" dirty="0" smtClean="0">
                <a:solidFill>
                  <a:srgbClr val="000054"/>
                </a:solidFill>
                <a:latin typeface="Trebuchet MS"/>
                <a:cs typeface="Trebuchet MS"/>
              </a:rPr>
              <a:t>á</a:t>
            </a:r>
            <a:r>
              <a:rPr lang="x-none" sz="2400" dirty="0" smtClean="0">
                <a:solidFill>
                  <a:srgbClr val="000054"/>
                </a:solidFill>
                <a:latin typeface="Trebuchet MS"/>
                <a:cs typeface="Trebuchet MS"/>
              </a:rPr>
              <a:t>s información</a:t>
            </a:r>
            <a:r>
              <a:rPr lang="es-GT" sz="2400" dirty="0" smtClean="0">
                <a:solidFill>
                  <a:srgbClr val="000054"/>
                </a:solidFill>
                <a:latin typeface="Trebuchet MS"/>
                <a:cs typeface="Trebuchet MS"/>
              </a:rPr>
              <a:t>,</a:t>
            </a:r>
            <a:r>
              <a:rPr lang="x-none" sz="2400" dirty="0" smtClean="0">
                <a:solidFill>
                  <a:srgbClr val="000054"/>
                </a:solidFill>
                <a:latin typeface="Trebuchet MS"/>
                <a:cs typeface="Trebuchet MS"/>
              </a:rPr>
              <a:t> visite nuestro sitio web</a:t>
            </a:r>
            <a:r>
              <a:rPr lang="x-none" sz="2800" dirty="0" smtClean="0">
                <a:solidFill>
                  <a:srgbClr val="000054"/>
                </a:solidFill>
                <a:latin typeface="Trebuchet MS"/>
                <a:cs typeface="Trebuchet MS"/>
              </a:rPr>
              <a:t/>
            </a:r>
            <a:br>
              <a:rPr lang="x-none" sz="2800" dirty="0" smtClean="0">
                <a:solidFill>
                  <a:srgbClr val="000054"/>
                </a:solidFill>
                <a:latin typeface="Trebuchet MS"/>
                <a:cs typeface="Trebuchet MS"/>
              </a:rPr>
            </a:br>
            <a:r>
              <a:rPr lang="x-none" sz="2800" b="1" u="sng" dirty="0" smtClean="0">
                <a:solidFill>
                  <a:srgbClr val="000054"/>
                </a:solidFill>
                <a:latin typeface="Trebuchet MS"/>
                <a:cs typeface="Trebuchet MS"/>
              </a:rPr>
              <a:t>www.pronacom.gt</a:t>
            </a:r>
            <a:endParaRPr lang="x-none" sz="2800" b="1" u="sng" dirty="0">
              <a:solidFill>
                <a:srgbClr val="000054"/>
              </a:solidFill>
              <a:latin typeface="Trebuchet MS"/>
              <a:cs typeface="Trebuchet MS"/>
            </a:endParaRPr>
          </a:p>
        </p:txBody>
      </p:sp>
      <p:pic>
        <p:nvPicPr>
          <p:cNvPr id="5" name="Imagen 4" descr="redes_social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246" y="5203535"/>
            <a:ext cx="4406665" cy="53829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431818" y="284057"/>
            <a:ext cx="4568347" cy="11248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9" name="Imagen 8" descr="logo_pronaco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700" y="1544373"/>
            <a:ext cx="8973398" cy="21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2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676" y="2187563"/>
            <a:ext cx="8848386" cy="455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3766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266</Words>
  <Application>Microsoft Office PowerPoint</Application>
  <PresentationFormat>Personalizado</PresentationFormat>
  <Paragraphs>43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Trebuchet MS</vt:lpstr>
      <vt:lpstr>Tema de Office</vt:lpstr>
      <vt:lpstr>PLAN NACIONAL  ESTRATÉGICO DE LOGÍSTICA Noviembre 2016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Chung An Lin</dc:creator>
  <cp:lastModifiedBy>Usuario de Windows</cp:lastModifiedBy>
  <cp:revision>27</cp:revision>
  <dcterms:created xsi:type="dcterms:W3CDTF">2016-11-22T23:06:21Z</dcterms:created>
  <dcterms:modified xsi:type="dcterms:W3CDTF">2016-11-25T20:56:23Z</dcterms:modified>
</cp:coreProperties>
</file>