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1" r:id="rId3"/>
    <p:sldId id="259" r:id="rId4"/>
    <p:sldId id="262" r:id="rId5"/>
    <p:sldId id="258" r:id="rId6"/>
    <p:sldId id="257" r:id="rId7"/>
    <p:sldId id="260" r:id="rId8"/>
    <p:sldId id="263" r:id="rId9"/>
    <p:sldId id="264" r:id="rId10"/>
    <p:sldId id="265" r:id="rId11"/>
    <p:sldId id="266" r:id="rId12"/>
    <p:sldId id="267" r:id="rId13"/>
    <p:sldId id="268" r:id="rId14"/>
  </p:sldIdLst>
  <p:sldSz cx="9144000" cy="6858000" type="screen4x3"/>
  <p:notesSz cx="6858000" cy="9144000"/>
  <p:defaultTextStyle>
    <a:defPPr>
      <a:defRPr lang="es-G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Triángulo rectángulo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8 Título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17" name="16 Subtítulo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s-ES" smtClean="0"/>
              <a:t>Haga clic para modificar el estilo de subtítulo del patrón</a:t>
            </a:r>
            <a:endParaRPr kumimoji="0" lang="en-US"/>
          </a:p>
        </p:txBody>
      </p:sp>
      <p:grpSp>
        <p:nvGrpSpPr>
          <p:cNvPr id="2" name="1 Grupo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6 Forma libre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7 Forma libre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10 Forma libre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11 Conector recto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29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F1A6B8E8-891D-47B3-A7ED-CC42A20C8CA5}" type="datetimeFigureOut">
              <a:rPr lang="es-GT" smtClean="0"/>
              <a:t>03/10/2017</a:t>
            </a:fld>
            <a:endParaRPr lang="es-GT"/>
          </a:p>
        </p:txBody>
      </p:sp>
      <p:sp>
        <p:nvSpPr>
          <p:cNvPr id="19" name="18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es-GT"/>
          </a:p>
        </p:txBody>
      </p:sp>
      <p:sp>
        <p:nvSpPr>
          <p:cNvPr id="27" name="2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71F5DCDE-2B5D-457C-B3DD-060BE84785EB}" type="slidenum">
              <a:rPr lang="es-GT" smtClean="0"/>
              <a:t>‹Nº›</a:t>
            </a:fld>
            <a:endParaRPr lang="es-G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1A6B8E8-891D-47B3-A7ED-CC42A20C8CA5}" type="datetimeFigureOut">
              <a:rPr lang="es-GT" smtClean="0"/>
              <a:t>03/10/2017</a:t>
            </a:fld>
            <a:endParaRPr lang="es-GT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GT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1F5DCDE-2B5D-457C-B3DD-060BE84785EB}" type="slidenum">
              <a:rPr lang="es-GT" smtClean="0"/>
              <a:t>‹Nº›</a:t>
            </a:fld>
            <a:endParaRPr lang="es-GT"/>
          </a:p>
        </p:txBody>
      </p:sp>
      <p:sp>
        <p:nvSpPr>
          <p:cNvPr id="7" name="6 Título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1A6B8E8-891D-47B3-A7ED-CC42A20C8CA5}" type="datetimeFigureOut">
              <a:rPr lang="es-GT" smtClean="0"/>
              <a:t>03/10/2017</a:t>
            </a:fld>
            <a:endParaRPr lang="es-GT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GT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1F5DCDE-2B5D-457C-B3DD-060BE84785EB}" type="slidenum">
              <a:rPr lang="es-GT" smtClean="0"/>
              <a:t>‹Nº›</a:t>
            </a:fld>
            <a:endParaRPr lang="es-GT"/>
          </a:p>
        </p:txBody>
      </p:sp>
      <p:sp>
        <p:nvSpPr>
          <p:cNvPr id="7" name="6 Cheurón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7 Cheurón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1A6B8E8-891D-47B3-A7ED-CC42A20C8CA5}" type="datetimeFigureOut">
              <a:rPr lang="es-GT" smtClean="0"/>
              <a:t>03/10/2017</a:t>
            </a:fld>
            <a:endParaRPr lang="es-GT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GT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1F5DCDE-2B5D-457C-B3DD-060BE84785EB}" type="slidenum">
              <a:rPr lang="es-GT" smtClean="0"/>
              <a:t>‹Nº›</a:t>
            </a:fld>
            <a:endParaRPr lang="es-GT"/>
          </a:p>
        </p:txBody>
      </p:sp>
      <p:sp>
        <p:nvSpPr>
          <p:cNvPr id="8" name="7 Título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ció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5" name="4 Marcador de contenido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1A6B8E8-891D-47B3-A7ED-CC42A20C8CA5}" type="datetimeFigureOut">
              <a:rPr lang="es-GT" smtClean="0"/>
              <a:t>03/10/2017</a:t>
            </a:fld>
            <a:endParaRPr lang="es-GT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GT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1F5DCDE-2B5D-457C-B3DD-060BE84785EB}" type="slidenum">
              <a:rPr lang="es-GT" smtClean="0"/>
              <a:t>‹Nº›</a:t>
            </a:fld>
            <a:endParaRPr lang="es-GT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1A6B8E8-891D-47B3-A7ED-CC42A20C8CA5}" type="datetimeFigureOut">
              <a:rPr lang="es-GT" smtClean="0"/>
              <a:t>03/10/2017</a:t>
            </a:fld>
            <a:endParaRPr lang="es-GT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GT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1F5DCDE-2B5D-457C-B3DD-060BE84785EB}" type="slidenum">
              <a:rPr lang="es-GT" smtClean="0"/>
              <a:t>‹Nº›</a:t>
            </a:fld>
            <a:endParaRPr lang="es-GT"/>
          </a:p>
        </p:txBody>
      </p:sp>
      <p:sp>
        <p:nvSpPr>
          <p:cNvPr id="6" name="5 Título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1A6B8E8-891D-47B3-A7ED-CC42A20C8CA5}" type="datetimeFigureOut">
              <a:rPr lang="es-GT" smtClean="0"/>
              <a:t>03/10/2017</a:t>
            </a:fld>
            <a:endParaRPr lang="es-GT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GT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1F5DCDE-2B5D-457C-B3DD-060BE84785EB}" type="slidenum">
              <a:rPr lang="es-GT" smtClean="0"/>
              <a:t>‹Nº›</a:t>
            </a:fld>
            <a:endParaRPr lang="es-G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F1A6B8E8-891D-47B3-A7ED-CC42A20C8CA5}" type="datetimeFigureOut">
              <a:rPr lang="es-GT" smtClean="0"/>
              <a:t>03/10/2017</a:t>
            </a:fld>
            <a:endParaRPr lang="es-GT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GT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1F5DCDE-2B5D-457C-B3DD-060BE84785EB}" type="slidenum">
              <a:rPr lang="es-GT" smtClean="0"/>
              <a:t>‹Nº›</a:t>
            </a:fld>
            <a:endParaRPr lang="es-GT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s-ES" smtClean="0"/>
              <a:t>Haga clic en el icono para agregar una imagen</a:t>
            </a:r>
            <a:endParaRPr kumimoji="0" lang="en-US" dirty="0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F1A6B8E8-891D-47B3-A7ED-CC42A20C8CA5}" type="datetimeFigureOut">
              <a:rPr lang="es-GT" smtClean="0"/>
              <a:t>03/10/2017</a:t>
            </a:fld>
            <a:endParaRPr lang="es-GT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es-GT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71F5DCDE-2B5D-457C-B3DD-060BE84785EB}" type="slidenum">
              <a:rPr lang="es-GT" smtClean="0"/>
              <a:t>‹Nº›</a:t>
            </a:fld>
            <a:endParaRPr lang="es-GT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8" name="7 Forma libre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8 Forma libre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9 Triángulo rectángulo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10 Conector recto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11 Cheurón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12 Cheurón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1A6B8E8-891D-47B3-A7ED-CC42A20C8CA5}" type="datetimeFigureOut">
              <a:rPr lang="es-GT" smtClean="0"/>
              <a:t>03/10/2017</a:t>
            </a:fld>
            <a:endParaRPr lang="es-GT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GT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1F5DCDE-2B5D-457C-B3DD-060BE84785EB}" type="slidenum">
              <a:rPr lang="es-GT" smtClean="0"/>
              <a:t>‹Nº›</a:t>
            </a:fld>
            <a:endParaRPr lang="es-G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1A6B8E8-891D-47B3-A7ED-CC42A20C8CA5}" type="datetimeFigureOut">
              <a:rPr lang="es-GT" smtClean="0"/>
              <a:t>03/10/2017</a:t>
            </a:fld>
            <a:endParaRPr lang="es-GT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GT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1F5DCDE-2B5D-457C-B3DD-060BE84785EB}" type="slidenum">
              <a:rPr lang="es-GT" smtClean="0"/>
              <a:t>‹Nº›</a:t>
            </a:fld>
            <a:endParaRPr lang="es-G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12 Forma libre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11 Forma libre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13 Triángulo rectángulo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14 Conector recto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8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0" name="29 Marcador de texto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  <a:p>
            <a:pPr lvl="1" eaLnBrk="1" latinLnBrk="0" hangingPunct="1"/>
            <a:r>
              <a:rPr kumimoji="0" lang="es-ES" smtClean="0"/>
              <a:t>Segundo nivel</a:t>
            </a:r>
          </a:p>
          <a:p>
            <a:pPr lvl="2" eaLnBrk="1" latinLnBrk="0" hangingPunct="1"/>
            <a:r>
              <a:rPr kumimoji="0" lang="es-ES" smtClean="0"/>
              <a:t>Tercer nivel</a:t>
            </a:r>
          </a:p>
          <a:p>
            <a:pPr lvl="3" eaLnBrk="1" latinLnBrk="0" hangingPunct="1"/>
            <a:r>
              <a:rPr kumimoji="0" lang="es-ES" smtClean="0"/>
              <a:t>Cuarto nivel</a:t>
            </a:r>
          </a:p>
          <a:p>
            <a:pPr lvl="4" eaLnBrk="1" latinLnBrk="0" hangingPunct="1"/>
            <a:r>
              <a:rPr kumimoji="0" lang="es-ES" smtClean="0"/>
              <a:t>Quinto nivel</a:t>
            </a:r>
            <a:endParaRPr kumimoji="0" lang="en-US"/>
          </a:p>
        </p:txBody>
      </p:sp>
      <p:sp>
        <p:nvSpPr>
          <p:cNvPr id="10" name="9 Marcador de fecha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F1A6B8E8-891D-47B3-A7ED-CC42A20C8CA5}" type="datetimeFigureOut">
              <a:rPr lang="es-GT" smtClean="0"/>
              <a:t>03/10/2017</a:t>
            </a:fld>
            <a:endParaRPr lang="es-GT"/>
          </a:p>
        </p:txBody>
      </p:sp>
      <p:sp>
        <p:nvSpPr>
          <p:cNvPr id="22" name="21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es-GT"/>
          </a:p>
        </p:txBody>
      </p:sp>
      <p:sp>
        <p:nvSpPr>
          <p:cNvPr id="18" name="17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71F5DCDE-2B5D-457C-B3DD-060BE84785EB}" type="slidenum">
              <a:rPr lang="es-GT" smtClean="0"/>
              <a:t>‹Nº›</a:t>
            </a:fld>
            <a:endParaRPr lang="es-G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548681"/>
            <a:ext cx="7772400" cy="4104456"/>
          </a:xfrm>
        </p:spPr>
        <p:txBody>
          <a:bodyPr>
            <a:normAutofit fontScale="90000"/>
          </a:bodyPr>
          <a:lstStyle/>
          <a:p>
            <a:r>
              <a:rPr lang="es-GT" dirty="0" smtClean="0">
                <a:solidFill>
                  <a:schemeClr val="tx1"/>
                </a:solidFill>
              </a:rPr>
              <a:t>Taller:</a:t>
            </a:r>
            <a:br>
              <a:rPr lang="es-GT" dirty="0" smtClean="0">
                <a:solidFill>
                  <a:schemeClr val="tx1"/>
                </a:solidFill>
              </a:rPr>
            </a:br>
            <a:r>
              <a:rPr lang="es-GT" dirty="0" smtClean="0">
                <a:solidFill>
                  <a:schemeClr val="tx1"/>
                </a:solidFill>
              </a:rPr>
              <a:t>Análisis general de los factores que inciden positiva y negativamente en la sostenibilidad de las Mesas de Competitividad</a:t>
            </a:r>
            <a:endParaRPr lang="es-GT" dirty="0">
              <a:solidFill>
                <a:schemeClr val="tx1"/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07504" y="6055212"/>
            <a:ext cx="6400800" cy="769640"/>
          </a:xfrm>
        </p:spPr>
        <p:txBody>
          <a:bodyPr>
            <a:normAutofit/>
          </a:bodyPr>
          <a:lstStyle/>
          <a:p>
            <a:pPr algn="l"/>
            <a:r>
              <a:rPr lang="es-GT" sz="1800" b="1" dirty="0" smtClean="0">
                <a:solidFill>
                  <a:schemeClr val="tx1"/>
                </a:solidFill>
                <a:latin typeface="Calibri" pitchFamily="34" charset="0"/>
              </a:rPr>
              <a:t>Antigua Guatemala, octubre 2017.</a:t>
            </a:r>
            <a:endParaRPr lang="es-GT" sz="1800" b="1" dirty="0">
              <a:solidFill>
                <a:schemeClr val="tx1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689415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548681"/>
            <a:ext cx="7772400" cy="4104456"/>
          </a:xfrm>
        </p:spPr>
        <p:txBody>
          <a:bodyPr>
            <a:normAutofit/>
          </a:bodyPr>
          <a:lstStyle/>
          <a:p>
            <a:r>
              <a:rPr lang="es-GT" dirty="0" smtClean="0">
                <a:solidFill>
                  <a:schemeClr val="tx1"/>
                </a:solidFill>
              </a:rPr>
              <a:t>Reflexiones iniciales sobre la sostenibilidad de las MC</a:t>
            </a:r>
            <a:endParaRPr lang="es-GT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71905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Subtítulo"/>
          <p:cNvSpPr>
            <a:spLocks noGrp="1"/>
          </p:cNvSpPr>
          <p:nvPr>
            <p:ph idx="1"/>
          </p:nvPr>
        </p:nvSpPr>
        <p:spPr>
          <a:xfrm>
            <a:off x="467544" y="476672"/>
            <a:ext cx="8229600" cy="6264696"/>
          </a:xfrm>
        </p:spPr>
        <p:txBody>
          <a:bodyPr>
            <a:normAutofit/>
          </a:bodyPr>
          <a:lstStyle/>
          <a:p>
            <a:pPr algn="l"/>
            <a:r>
              <a:rPr lang="es-GT" sz="2800" dirty="0" smtClean="0">
                <a:latin typeface="Calibri" pitchFamily="34" charset="0"/>
              </a:rPr>
              <a:t>¿Por qué los procesos de desarrollo no son sostenibles?</a:t>
            </a:r>
          </a:p>
          <a:p>
            <a:pPr algn="l"/>
            <a:r>
              <a:rPr lang="es-GT" sz="2800" dirty="0" smtClean="0">
                <a:solidFill>
                  <a:schemeClr val="tx1"/>
                </a:solidFill>
                <a:latin typeface="Calibri" pitchFamily="34" charset="0"/>
              </a:rPr>
              <a:t>¿Por qué el fin de un proyecto, generalmente implica el fin de un proceso?</a:t>
            </a:r>
          </a:p>
          <a:p>
            <a:pPr algn="l"/>
            <a:r>
              <a:rPr lang="es-GT" sz="2800" dirty="0" smtClean="0">
                <a:latin typeface="Calibri" pitchFamily="34" charset="0"/>
              </a:rPr>
              <a:t>Termina el proyecto que ejecuta PRONACOM, y luego que sigue?</a:t>
            </a:r>
          </a:p>
          <a:p>
            <a:pPr algn="l"/>
            <a:r>
              <a:rPr lang="es-GT" sz="2800" dirty="0" smtClean="0">
                <a:latin typeface="Calibri" pitchFamily="34" charset="0"/>
              </a:rPr>
              <a:t>¿Estamos empoderados y apropiados de este proceso?</a:t>
            </a:r>
          </a:p>
          <a:p>
            <a:pPr algn="l"/>
            <a:r>
              <a:rPr lang="es-GT" sz="2800" dirty="0" smtClean="0">
                <a:solidFill>
                  <a:schemeClr val="tx1"/>
                </a:solidFill>
                <a:latin typeface="Calibri" pitchFamily="34" charset="0"/>
              </a:rPr>
              <a:t>¿Estamos incidiendo en nuestros territorios para lograr empoderamiento y apropiación de la competitividad territorial?</a:t>
            </a:r>
          </a:p>
          <a:p>
            <a:pPr algn="l"/>
            <a:r>
              <a:rPr lang="es-GT" sz="2800" dirty="0" smtClean="0">
                <a:latin typeface="Calibri" pitchFamily="34" charset="0"/>
              </a:rPr>
              <a:t>En fin… hay muchas reflexiones más.</a:t>
            </a:r>
            <a:endParaRPr lang="es-GT" sz="2800" dirty="0">
              <a:solidFill>
                <a:schemeClr val="tx1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603502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67544" y="1493912"/>
            <a:ext cx="8229600" cy="3807296"/>
          </a:xfrm>
        </p:spPr>
        <p:txBody>
          <a:bodyPr>
            <a:noAutofit/>
          </a:bodyPr>
          <a:lstStyle/>
          <a:p>
            <a:pPr algn="r"/>
            <a:r>
              <a:rPr lang="es-GT" sz="4000" dirty="0" smtClean="0">
                <a:solidFill>
                  <a:schemeClr val="tx1"/>
                </a:solidFill>
                <a:effectLst/>
              </a:rPr>
              <a:t>Momento 1:</a:t>
            </a:r>
            <a:br>
              <a:rPr lang="es-GT" sz="4000" dirty="0" smtClean="0">
                <a:solidFill>
                  <a:schemeClr val="tx1"/>
                </a:solidFill>
                <a:effectLst/>
              </a:rPr>
            </a:br>
            <a:r>
              <a:rPr lang="es-GT" sz="4000" dirty="0" smtClean="0">
                <a:solidFill>
                  <a:schemeClr val="tx1"/>
                </a:solidFill>
                <a:effectLst/>
              </a:rPr>
              <a:t/>
            </a:r>
            <a:br>
              <a:rPr lang="es-GT" sz="4000" dirty="0" smtClean="0">
                <a:solidFill>
                  <a:schemeClr val="tx1"/>
                </a:solidFill>
                <a:effectLst/>
              </a:rPr>
            </a:br>
            <a:r>
              <a:rPr lang="es-GT" sz="4000" dirty="0" smtClean="0">
                <a:solidFill>
                  <a:schemeClr val="tx1"/>
                </a:solidFill>
                <a:effectLst/>
              </a:rPr>
              <a:t>Análisis general de los factores que inciden positiva y negativamente en la sostenibilidad de las Mesas de </a:t>
            </a:r>
            <a:r>
              <a:rPr lang="es-GT" sz="4000" dirty="0" smtClean="0">
                <a:solidFill>
                  <a:schemeClr val="tx1"/>
                </a:solidFill>
                <a:effectLst/>
              </a:rPr>
              <a:t>Competitividad</a:t>
            </a:r>
            <a:br>
              <a:rPr lang="es-GT" sz="4000" dirty="0" smtClean="0">
                <a:solidFill>
                  <a:schemeClr val="tx1"/>
                </a:solidFill>
                <a:effectLst/>
              </a:rPr>
            </a:br>
            <a:r>
              <a:rPr lang="es-GT" sz="2000" dirty="0" smtClean="0">
                <a:solidFill>
                  <a:schemeClr val="tx1"/>
                </a:solidFill>
                <a:effectLst/>
              </a:rPr>
              <a:t>(Social, Política, Técnica, Económica, Financiera y Ambiental o Ecológica)</a:t>
            </a:r>
            <a:endParaRPr lang="es-GT" sz="2000" dirty="0">
              <a:solidFill>
                <a:schemeClr val="tx1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8099508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548681"/>
            <a:ext cx="7772400" cy="4104456"/>
          </a:xfrm>
        </p:spPr>
        <p:txBody>
          <a:bodyPr>
            <a:normAutofit/>
          </a:bodyPr>
          <a:lstStyle/>
          <a:p>
            <a:r>
              <a:rPr lang="es-GT" sz="7200" dirty="0" smtClean="0">
                <a:solidFill>
                  <a:schemeClr val="tx1"/>
                </a:solidFill>
                <a:effectLst/>
              </a:rPr>
              <a:t>Metodología:</a:t>
            </a:r>
            <a:endParaRPr lang="es-GT" sz="7200" dirty="0">
              <a:solidFill>
                <a:schemeClr val="tx1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33745013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39022" y="4105275"/>
            <a:ext cx="2524125" cy="2752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2 Subtítulo"/>
          <p:cNvSpPr>
            <a:spLocks noGrp="1"/>
          </p:cNvSpPr>
          <p:nvPr>
            <p:ph idx="1"/>
          </p:nvPr>
        </p:nvSpPr>
        <p:spPr>
          <a:xfrm>
            <a:off x="179512" y="246682"/>
            <a:ext cx="8229600" cy="5246043"/>
          </a:xfrm>
        </p:spPr>
        <p:txBody>
          <a:bodyPr>
            <a:normAutofit/>
          </a:bodyPr>
          <a:lstStyle/>
          <a:p>
            <a:pPr algn="l"/>
            <a:r>
              <a:rPr lang="es-GT" sz="2800" dirty="0" smtClean="0">
                <a:solidFill>
                  <a:schemeClr val="tx1"/>
                </a:solidFill>
                <a:latin typeface="Calibri" pitchFamily="34" charset="0"/>
              </a:rPr>
              <a:t>Conformación de mesas de trabajo (una por territorio)</a:t>
            </a:r>
          </a:p>
          <a:p>
            <a:pPr algn="l"/>
            <a:r>
              <a:rPr lang="es-GT" sz="2800" dirty="0" smtClean="0">
                <a:latin typeface="Calibri" pitchFamily="34" charset="0"/>
              </a:rPr>
              <a:t>Discusión (tipo café DEL) sobre los factores que inciden positiva y negativamente en la sostenibilidad de las mesas</a:t>
            </a:r>
          </a:p>
          <a:p>
            <a:r>
              <a:rPr lang="es-GT" sz="2800" dirty="0" smtClean="0">
                <a:latin typeface="Calibri" pitchFamily="34" charset="0"/>
              </a:rPr>
              <a:t>Se nombra a una persona que va sistematizando los aportes de cada miembro de la mesa</a:t>
            </a:r>
          </a:p>
          <a:p>
            <a:r>
              <a:rPr lang="es-GT" sz="2800" dirty="0" smtClean="0">
                <a:latin typeface="Calibri" pitchFamily="34" charset="0"/>
              </a:rPr>
              <a:t>Hablan por 5 minutos y luego se rotan todos los miembros de la mesa, menos el </a:t>
            </a:r>
            <a:r>
              <a:rPr lang="es-GT" sz="2800" dirty="0" err="1" smtClean="0">
                <a:latin typeface="Calibri" pitchFamily="34" charset="0"/>
              </a:rPr>
              <a:t>sistematizador</a:t>
            </a:r>
            <a:r>
              <a:rPr lang="es-GT" sz="2800" dirty="0" smtClean="0">
                <a:latin typeface="Calibri" pitchFamily="34" charset="0"/>
              </a:rPr>
              <a:t>.</a:t>
            </a:r>
          </a:p>
          <a:p>
            <a:r>
              <a:rPr lang="es-GT" sz="2800" dirty="0" smtClean="0">
                <a:latin typeface="Calibri" pitchFamily="34" charset="0"/>
              </a:rPr>
              <a:t>Siguen rotando hasta que lleguen a la última mesa</a:t>
            </a:r>
          </a:p>
          <a:p>
            <a:pPr algn="l"/>
            <a:r>
              <a:rPr lang="es-GT" sz="2800" dirty="0" smtClean="0">
                <a:latin typeface="Calibri" pitchFamily="34" charset="0"/>
              </a:rPr>
              <a:t>Tiempo total: 30 minutos.</a:t>
            </a:r>
            <a:endParaRPr lang="es-GT" sz="2800" dirty="0" smtClean="0">
              <a:solidFill>
                <a:schemeClr val="tx1"/>
              </a:solidFill>
              <a:latin typeface="Calibri" pitchFamily="34" charset="0"/>
            </a:endParaRPr>
          </a:p>
          <a:p>
            <a:pPr algn="l"/>
            <a:endParaRPr lang="es-GT" sz="2800" dirty="0">
              <a:solidFill>
                <a:schemeClr val="tx1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7518292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67544" y="1556792"/>
            <a:ext cx="8229600" cy="3807296"/>
          </a:xfrm>
        </p:spPr>
        <p:txBody>
          <a:bodyPr>
            <a:normAutofit/>
          </a:bodyPr>
          <a:lstStyle/>
          <a:p>
            <a:pPr algn="r"/>
            <a:r>
              <a:rPr lang="es-GT" sz="4000" dirty="0" smtClean="0">
                <a:solidFill>
                  <a:schemeClr val="tx1"/>
                </a:solidFill>
                <a:effectLst/>
              </a:rPr>
              <a:t>Momento 2:</a:t>
            </a:r>
            <a:br>
              <a:rPr lang="es-GT" sz="4000" dirty="0" smtClean="0">
                <a:solidFill>
                  <a:schemeClr val="tx1"/>
                </a:solidFill>
                <a:effectLst/>
              </a:rPr>
            </a:br>
            <a:r>
              <a:rPr lang="es-GT" sz="4000" dirty="0" smtClean="0">
                <a:solidFill>
                  <a:schemeClr val="tx1"/>
                </a:solidFill>
                <a:effectLst/>
              </a:rPr>
              <a:t/>
            </a:r>
            <a:br>
              <a:rPr lang="es-GT" sz="4000" dirty="0" smtClean="0">
                <a:solidFill>
                  <a:schemeClr val="tx1"/>
                </a:solidFill>
                <a:effectLst/>
              </a:rPr>
            </a:br>
            <a:r>
              <a:rPr lang="es-GT" sz="4000" dirty="0" smtClean="0">
                <a:solidFill>
                  <a:schemeClr val="tx1"/>
                </a:solidFill>
                <a:effectLst/>
              </a:rPr>
              <a:t>Formulación de propuestas para el establecimiento de estrategias de sostenibilidad de las mesas</a:t>
            </a:r>
            <a:endParaRPr lang="es-GT" sz="4000" dirty="0">
              <a:solidFill>
                <a:schemeClr val="tx1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82622011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548681"/>
            <a:ext cx="7772400" cy="4104456"/>
          </a:xfrm>
        </p:spPr>
        <p:txBody>
          <a:bodyPr>
            <a:normAutofit/>
          </a:bodyPr>
          <a:lstStyle/>
          <a:p>
            <a:r>
              <a:rPr lang="es-GT" sz="7200" dirty="0" smtClean="0">
                <a:solidFill>
                  <a:schemeClr val="tx1"/>
                </a:solidFill>
                <a:effectLst/>
              </a:rPr>
              <a:t>Metodología:</a:t>
            </a:r>
            <a:endParaRPr lang="es-GT" sz="7200" dirty="0">
              <a:solidFill>
                <a:schemeClr val="tx1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64828300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Subtítulo"/>
          <p:cNvSpPr>
            <a:spLocks noGrp="1"/>
          </p:cNvSpPr>
          <p:nvPr>
            <p:ph idx="1"/>
          </p:nvPr>
        </p:nvSpPr>
        <p:spPr>
          <a:xfrm>
            <a:off x="467544" y="1412776"/>
            <a:ext cx="8229600" cy="5246043"/>
          </a:xfrm>
        </p:spPr>
        <p:txBody>
          <a:bodyPr>
            <a:normAutofit/>
          </a:bodyPr>
          <a:lstStyle/>
          <a:p>
            <a:pPr algn="l"/>
            <a:r>
              <a:rPr lang="es-GT" sz="2800" dirty="0" smtClean="0">
                <a:solidFill>
                  <a:schemeClr val="tx1"/>
                </a:solidFill>
                <a:latin typeface="Calibri" pitchFamily="34" charset="0"/>
              </a:rPr>
              <a:t>Se continúa con las mesas de trabajo</a:t>
            </a:r>
          </a:p>
          <a:p>
            <a:pPr algn="l"/>
            <a:r>
              <a:rPr lang="es-GT" sz="2800" dirty="0" smtClean="0">
                <a:latin typeface="Calibri" pitchFamily="34" charset="0"/>
              </a:rPr>
              <a:t>Se continúa con el </a:t>
            </a:r>
            <a:r>
              <a:rPr lang="es-GT" sz="2800" dirty="0" err="1" smtClean="0">
                <a:latin typeface="Calibri" pitchFamily="34" charset="0"/>
              </a:rPr>
              <a:t>sistematizador</a:t>
            </a:r>
            <a:r>
              <a:rPr lang="es-GT" sz="2800" dirty="0" smtClean="0">
                <a:latin typeface="Calibri" pitchFamily="34" charset="0"/>
              </a:rPr>
              <a:t> nombrado de inicio (si desean cambiar no hay problema)</a:t>
            </a:r>
          </a:p>
          <a:p>
            <a:pPr algn="l"/>
            <a:r>
              <a:rPr lang="es-GT" sz="2800" dirty="0" smtClean="0">
                <a:solidFill>
                  <a:schemeClr val="tx1"/>
                </a:solidFill>
                <a:latin typeface="Calibri" pitchFamily="34" charset="0"/>
              </a:rPr>
              <a:t>Todos aportan a través de lluvia de ideas, partiendo de las diferentes problemáticas identificadas, para identificar al menos 3 estrategias que consideren pueden implementarse para garantizar la sostenibilidad de las mesas </a:t>
            </a:r>
          </a:p>
          <a:p>
            <a:pPr algn="l"/>
            <a:r>
              <a:rPr lang="es-GT" sz="2800" dirty="0" smtClean="0">
                <a:latin typeface="Calibri" pitchFamily="34" charset="0"/>
              </a:rPr>
              <a:t>Tiempo: 30 minutos.</a:t>
            </a:r>
            <a:endParaRPr lang="es-GT" sz="2800" dirty="0" smtClean="0">
              <a:solidFill>
                <a:schemeClr val="tx1"/>
              </a:solidFill>
              <a:latin typeface="Calibri" pitchFamily="34" charset="0"/>
            </a:endParaRPr>
          </a:p>
          <a:p>
            <a:pPr algn="l"/>
            <a:endParaRPr lang="es-GT" sz="2800" dirty="0">
              <a:solidFill>
                <a:schemeClr val="tx1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7446125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67544" y="1493912"/>
            <a:ext cx="8229600" cy="3807296"/>
          </a:xfrm>
        </p:spPr>
        <p:txBody>
          <a:bodyPr>
            <a:noAutofit/>
          </a:bodyPr>
          <a:lstStyle/>
          <a:p>
            <a:pPr algn="r"/>
            <a:r>
              <a:rPr lang="es-GT" sz="4000" dirty="0" smtClean="0">
                <a:solidFill>
                  <a:schemeClr val="tx1"/>
                </a:solidFill>
                <a:effectLst/>
              </a:rPr>
              <a:t>Momento 3:</a:t>
            </a:r>
            <a:br>
              <a:rPr lang="es-GT" sz="4000" dirty="0" smtClean="0">
                <a:solidFill>
                  <a:schemeClr val="tx1"/>
                </a:solidFill>
                <a:effectLst/>
              </a:rPr>
            </a:br>
            <a:r>
              <a:rPr lang="es-GT" sz="4000" dirty="0" smtClean="0">
                <a:solidFill>
                  <a:schemeClr val="tx1"/>
                </a:solidFill>
                <a:effectLst/>
              </a:rPr>
              <a:t/>
            </a:r>
            <a:br>
              <a:rPr lang="es-GT" sz="4000" dirty="0" smtClean="0">
                <a:solidFill>
                  <a:schemeClr val="tx1"/>
                </a:solidFill>
                <a:effectLst/>
              </a:rPr>
            </a:br>
            <a:r>
              <a:rPr lang="es-GT" sz="4000" dirty="0" smtClean="0">
                <a:solidFill>
                  <a:schemeClr val="tx1"/>
                </a:solidFill>
                <a:effectLst/>
              </a:rPr>
              <a:t>Presentación de los análisis y propuestas de estrategias de sostenibilidad de las Mesas de Competitividad</a:t>
            </a:r>
            <a:endParaRPr lang="es-GT" sz="4000" dirty="0">
              <a:solidFill>
                <a:schemeClr val="tx1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28784972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548681"/>
            <a:ext cx="7772400" cy="4104456"/>
          </a:xfrm>
        </p:spPr>
        <p:txBody>
          <a:bodyPr>
            <a:normAutofit/>
          </a:bodyPr>
          <a:lstStyle/>
          <a:p>
            <a:r>
              <a:rPr lang="es-GT" sz="7200" dirty="0" smtClean="0">
                <a:solidFill>
                  <a:schemeClr val="tx1"/>
                </a:solidFill>
                <a:effectLst/>
              </a:rPr>
              <a:t>Metodología:</a:t>
            </a:r>
            <a:endParaRPr lang="es-GT" sz="7200" dirty="0">
              <a:solidFill>
                <a:schemeClr val="tx1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410790370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Subtítulo"/>
          <p:cNvSpPr>
            <a:spLocks noGrp="1"/>
          </p:cNvSpPr>
          <p:nvPr>
            <p:ph idx="1"/>
          </p:nvPr>
        </p:nvSpPr>
        <p:spPr>
          <a:xfrm>
            <a:off x="467544" y="1412776"/>
            <a:ext cx="8229600" cy="5246043"/>
          </a:xfrm>
        </p:spPr>
        <p:txBody>
          <a:bodyPr>
            <a:normAutofit/>
          </a:bodyPr>
          <a:lstStyle/>
          <a:p>
            <a:pPr algn="l"/>
            <a:r>
              <a:rPr lang="es-GT" sz="2800" dirty="0" smtClean="0">
                <a:solidFill>
                  <a:schemeClr val="tx1"/>
                </a:solidFill>
                <a:latin typeface="Calibri" pitchFamily="34" charset="0"/>
              </a:rPr>
              <a:t>Cada mesa nombra a un relator, que presentara con su material de apoyo, en 5 minutos la parte 1 y luego 5 minutos para la propuesta de sus estrategias</a:t>
            </a:r>
          </a:p>
          <a:p>
            <a:pPr algn="l"/>
            <a:r>
              <a:rPr lang="es-GT" sz="2800" dirty="0" smtClean="0">
                <a:latin typeface="Calibri" pitchFamily="34" charset="0"/>
              </a:rPr>
              <a:t>Tiempo por cada grupo 10 minutos</a:t>
            </a:r>
            <a:endParaRPr lang="es-GT" sz="2800" dirty="0" smtClean="0">
              <a:solidFill>
                <a:schemeClr val="tx1"/>
              </a:solidFill>
              <a:latin typeface="Calibri" pitchFamily="34" charset="0"/>
            </a:endParaRPr>
          </a:p>
          <a:p>
            <a:pPr algn="l"/>
            <a:r>
              <a:rPr lang="es-GT" sz="2800" dirty="0" smtClean="0">
                <a:latin typeface="Calibri" pitchFamily="34" charset="0"/>
              </a:rPr>
              <a:t>Tiempo total: </a:t>
            </a:r>
            <a:r>
              <a:rPr lang="es-GT" sz="2800" dirty="0">
                <a:latin typeface="Calibri" pitchFamily="34" charset="0"/>
              </a:rPr>
              <a:t>6</a:t>
            </a:r>
            <a:r>
              <a:rPr lang="es-GT" sz="2800" dirty="0" smtClean="0">
                <a:latin typeface="Calibri" pitchFamily="34" charset="0"/>
              </a:rPr>
              <a:t>0 minutos</a:t>
            </a:r>
          </a:p>
          <a:p>
            <a:pPr algn="l"/>
            <a:r>
              <a:rPr lang="es-GT" sz="2800" dirty="0" smtClean="0">
                <a:latin typeface="Calibri" pitchFamily="34" charset="0"/>
              </a:rPr>
              <a:t>15 minutos de aportes generales</a:t>
            </a:r>
          </a:p>
          <a:p>
            <a:pPr algn="l"/>
            <a:r>
              <a:rPr lang="es-GT" sz="2800" dirty="0" smtClean="0">
                <a:solidFill>
                  <a:schemeClr val="tx1"/>
                </a:solidFill>
                <a:latin typeface="Calibri" pitchFamily="34" charset="0"/>
              </a:rPr>
              <a:t>Cierre de la dinámica</a:t>
            </a:r>
          </a:p>
          <a:p>
            <a:pPr algn="l"/>
            <a:endParaRPr lang="es-GT" sz="2800" dirty="0">
              <a:solidFill>
                <a:schemeClr val="tx1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7421256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548681"/>
            <a:ext cx="7772400" cy="4104456"/>
          </a:xfrm>
        </p:spPr>
        <p:txBody>
          <a:bodyPr>
            <a:normAutofit/>
          </a:bodyPr>
          <a:lstStyle/>
          <a:p>
            <a:r>
              <a:rPr lang="es-GT" sz="7200" dirty="0" smtClean="0">
                <a:solidFill>
                  <a:schemeClr val="tx1"/>
                </a:solidFill>
                <a:effectLst/>
              </a:rPr>
              <a:t>Gracias!!!</a:t>
            </a:r>
            <a:endParaRPr lang="es-GT" sz="7200" dirty="0">
              <a:solidFill>
                <a:schemeClr val="tx1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31296452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urrencia">
  <a:themeElements>
    <a:clrScheme name="Concurrencia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urrencia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inorFont>
    </a:fontScheme>
    <a:fmtScheme name="Concurrencia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57</TotalTime>
  <Words>298</Words>
  <Application>Microsoft Office PowerPoint</Application>
  <PresentationFormat>Presentación en pantalla (4:3)</PresentationFormat>
  <Paragraphs>31</Paragraphs>
  <Slides>13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13</vt:i4>
      </vt:variant>
    </vt:vector>
  </HeadingPairs>
  <TitlesOfParts>
    <vt:vector size="14" baseType="lpstr">
      <vt:lpstr>Concurrencia</vt:lpstr>
      <vt:lpstr>Taller: Análisis general de los factores que inciden positiva y negativamente en la sostenibilidad de las Mesas de Competitividad</vt:lpstr>
      <vt:lpstr>Reflexiones iniciales sobre la sostenibilidad de las MC</vt:lpstr>
      <vt:lpstr>Presentación de PowerPoint</vt:lpstr>
      <vt:lpstr>Momento 1:  Análisis general de los factores que inciden positiva y negativamente en la sostenibilidad de las Mesas de Competitividad (Social, Política, Técnica, Económica, Financiera y Ambiental o Ecológica)</vt:lpstr>
      <vt:lpstr>Metodología:</vt:lpstr>
      <vt:lpstr>Presentación de PowerPoint</vt:lpstr>
      <vt:lpstr>Momento 2:  Formulación de propuestas para el establecimiento de estrategias de sostenibilidad de las mesas</vt:lpstr>
      <vt:lpstr>Metodología:</vt:lpstr>
      <vt:lpstr>Presentación de PowerPoint</vt:lpstr>
      <vt:lpstr>Momento 3:  Presentación de los análisis y propuestas de estrategias de sostenibilidad de las Mesas de Competitividad</vt:lpstr>
      <vt:lpstr>Metodología:</vt:lpstr>
      <vt:lpstr>Presentación de PowerPoint</vt:lpstr>
      <vt:lpstr>Gracias!!!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Taller: Análisis general de los factores que inciden positiva y negativamente en la sostenibil</dc:title>
  <dc:creator>MFernandez</dc:creator>
  <cp:lastModifiedBy>MFernandez</cp:lastModifiedBy>
  <cp:revision>8</cp:revision>
  <dcterms:created xsi:type="dcterms:W3CDTF">2017-10-03T15:50:02Z</dcterms:created>
  <dcterms:modified xsi:type="dcterms:W3CDTF">2017-10-03T22:16:15Z</dcterms:modified>
</cp:coreProperties>
</file>