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79" r:id="rId4"/>
    <p:sldId id="261" r:id="rId5"/>
    <p:sldId id="280" r:id="rId6"/>
    <p:sldId id="258" r:id="rId7"/>
    <p:sldId id="276" r:id="rId8"/>
    <p:sldId id="263" r:id="rId9"/>
    <p:sldId id="281" r:id="rId10"/>
    <p:sldId id="278" r:id="rId11"/>
    <p:sldId id="282" r:id="rId12"/>
    <p:sldId id="260" r:id="rId13"/>
    <p:sldId id="283" r:id="rId14"/>
    <p:sldId id="265" r:id="rId15"/>
    <p:sldId id="275" r:id="rId16"/>
    <p:sldId id="266" r:id="rId17"/>
    <p:sldId id="267" r:id="rId18"/>
    <p:sldId id="268" r:id="rId19"/>
    <p:sldId id="270" r:id="rId20"/>
    <p:sldId id="271" r:id="rId21"/>
    <p:sldId id="272" r:id="rId22"/>
    <p:sldId id="274" r:id="rId23"/>
    <p:sldId id="285" r:id="rId2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0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B5E97-B7AC-4819-B21C-D3716A7C28E6}" type="datetimeFigureOut">
              <a:rPr lang="es-GT" smtClean="0"/>
              <a:t>28/09/2017</a:t>
            </a:fld>
            <a:endParaRPr lang="es-GT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855C8-9771-4DF8-A506-C082BDBDAE83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044315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55C8-9771-4DF8-A506-C082BDBDAE83}" type="slidenum">
              <a:rPr lang="es-GT" smtClean="0"/>
              <a:t>8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75787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55C8-9771-4DF8-A506-C082BDBDAE83}" type="slidenum">
              <a:rPr lang="es-GT" smtClean="0"/>
              <a:t>10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75787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55C8-9771-4DF8-A506-C082BDBDAE83}" type="slidenum">
              <a:rPr lang="es-GT" smtClean="0"/>
              <a:t>12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8793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7C87-4C82-4B69-847F-09991EBAA327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01531-F00A-4D28-A50D-D9499F77D93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1382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7C87-4C82-4B69-847F-09991EBAA327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01531-F00A-4D28-A50D-D9499F77D93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9525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7C87-4C82-4B69-847F-09991EBAA327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01531-F00A-4D28-A50D-D9499F77D93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46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7C87-4C82-4B69-847F-09991EBAA327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01531-F00A-4D28-A50D-D9499F77D93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6953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7C87-4C82-4B69-847F-09991EBAA327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01531-F00A-4D28-A50D-D9499F77D93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1468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7C87-4C82-4B69-847F-09991EBAA327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01531-F00A-4D28-A50D-D9499F77D93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5714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7C87-4C82-4B69-847F-09991EBAA327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01531-F00A-4D28-A50D-D9499F77D93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341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7C87-4C82-4B69-847F-09991EBAA327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01531-F00A-4D28-A50D-D9499F77D93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5680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7C87-4C82-4B69-847F-09991EBAA327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01531-F00A-4D28-A50D-D9499F77D93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2006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7C87-4C82-4B69-847F-09991EBAA327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01531-F00A-4D28-A50D-D9499F77D93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4850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7C87-4C82-4B69-847F-09991EBAA327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01531-F00A-4D28-A50D-D9499F77D93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1777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C7C87-4C82-4B69-847F-09991EBAA327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01531-F00A-4D28-A50D-D9499F77D93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153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20.xml"/><Relationship Id="rId7" Type="http://schemas.openxmlformats.org/officeDocument/2006/relationships/slide" Target="slide1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18.xml"/><Relationship Id="rId4" Type="http://schemas.openxmlformats.org/officeDocument/2006/relationships/slide" Target="slide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772816"/>
            <a:ext cx="7772400" cy="1470025"/>
          </a:xfrm>
        </p:spPr>
        <p:txBody>
          <a:bodyPr>
            <a:noAutofit/>
          </a:bodyPr>
          <a:lstStyle/>
          <a:p>
            <a:r>
              <a:rPr lang="es-GT" sz="54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REGISTRO GENERAL DE LA PROPIEDAD</a:t>
            </a:r>
            <a:endParaRPr lang="es-ES" sz="54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0" y="4293096"/>
            <a:ext cx="9144000" cy="256490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5140557"/>
            <a:ext cx="6400800" cy="1752600"/>
          </a:xfrm>
        </p:spPr>
        <p:txBody>
          <a:bodyPr>
            <a:normAutofit/>
          </a:bodyPr>
          <a:lstStyle/>
          <a:p>
            <a:r>
              <a:rPr lang="es-GT" sz="2800" dirty="0" err="1">
                <a:solidFill>
                  <a:srgbClr val="FFD03B"/>
                </a:solidFill>
              </a:rPr>
              <a:t>MSc</a:t>
            </a:r>
            <a:r>
              <a:rPr lang="es-GT" sz="2800" dirty="0">
                <a:solidFill>
                  <a:srgbClr val="FFD03B"/>
                </a:solidFill>
              </a:rPr>
              <a:t>. ELMER ERASMO BELTETÓN</a:t>
            </a:r>
          </a:p>
          <a:p>
            <a:r>
              <a:rPr lang="es-GT" sz="2800" dirty="0">
                <a:solidFill>
                  <a:srgbClr val="FFD03B"/>
                </a:solidFill>
              </a:rPr>
              <a:t>Registrador General</a:t>
            </a:r>
            <a:endParaRPr lang="es-ES" sz="2800" dirty="0">
              <a:solidFill>
                <a:srgbClr val="FFD03B"/>
              </a:solidFill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683568" y="908720"/>
            <a:ext cx="7632848" cy="0"/>
          </a:xfrm>
          <a:prstGeom prst="line">
            <a:avLst/>
          </a:prstGeom>
          <a:ln w="38100">
            <a:solidFill>
              <a:srgbClr val="FFD0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D:\rgp 2013\artes y diseños\logotipos\Logo RGP 3D 5 - copia rz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16832"/>
            <a:ext cx="1709397" cy="143996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D5DB8F-2023-4CA4-9174-09A71F923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195325"/>
            <a:ext cx="3059832" cy="64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t="6613"/>
          <a:stretch>
            <a:fillRect/>
          </a:stretch>
        </p:blipFill>
        <p:spPr bwMode="auto">
          <a:xfrm>
            <a:off x="-36512" y="2812205"/>
            <a:ext cx="9217024" cy="4077072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</p:spPr>
        <p:txBody>
          <a:bodyPr>
            <a:noAutofit/>
          </a:bodyPr>
          <a:lstStyle/>
          <a:p>
            <a:r>
              <a:rPr lang="es-GT" sz="54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CONMEMORANDO 140 ANIVERSARIO</a:t>
            </a:r>
            <a:endParaRPr lang="es-ES" sz="54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4" name="3 Conector recto"/>
          <p:cNvCxnSpPr/>
          <p:nvPr/>
        </p:nvCxnSpPr>
        <p:spPr>
          <a:xfrm>
            <a:off x="683568" y="548680"/>
            <a:ext cx="7632848" cy="0"/>
          </a:xfrm>
          <a:prstGeom prst="line">
            <a:avLst/>
          </a:prstGeom>
          <a:ln w="38100">
            <a:solidFill>
              <a:srgbClr val="FFD0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594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584176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es-GT" dirty="0">
                <a:solidFill>
                  <a:srgbClr val="FFD03B"/>
                </a:solidFill>
                <a:latin typeface="Arial Black" panose="020B0A04020102020204" pitchFamily="34" charset="0"/>
              </a:rPr>
              <a:t>OPERACIÓN REGISTRAL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075168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5220072" cy="567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mailbox://C%7C/Users/lcanet/AppData/Roaming/Thunderbird/Profiles/j217txad.default/Mail/mail.rgp.org.gt/Inbox?number=2339220850&amp;part=1.2.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3" r="9127"/>
          <a:stretch/>
        </p:blipFill>
        <p:spPr bwMode="auto">
          <a:xfrm>
            <a:off x="5220072" y="526760"/>
            <a:ext cx="3851920" cy="574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286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584176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es-GT" dirty="0">
                <a:solidFill>
                  <a:srgbClr val="FFD03B"/>
                </a:solidFill>
                <a:latin typeface="Arial Black" panose="020B0A04020102020204" pitchFamily="34" charset="0"/>
              </a:rPr>
              <a:t>OTROS SERVICIOS AL NOTARIO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331810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0375" y="548680"/>
            <a:ext cx="8154416" cy="1296145"/>
          </a:xfrm>
        </p:spPr>
        <p:txBody>
          <a:bodyPr>
            <a:noAutofit/>
          </a:bodyPr>
          <a:lstStyle/>
          <a:p>
            <a:r>
              <a:rPr lang="es-GT" sz="32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SALA DE ATENCIÓN A NOTARIOS ARTURO PERALTA AZURDIA</a:t>
            </a:r>
            <a:endParaRPr lang="es-ES" sz="32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5248424" y="2952903"/>
            <a:ext cx="3610744" cy="1872207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GT" sz="59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Objetivo Principal</a:t>
            </a:r>
            <a:r>
              <a:rPr lang="es-GT" sz="51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:</a:t>
            </a:r>
          </a:p>
          <a:p>
            <a:pPr marL="0" indent="0" algn="just">
              <a:buNone/>
            </a:pPr>
            <a:r>
              <a:rPr lang="es-GT" sz="4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Brindarle al Notario una atención personalizada, poniendo a su alcance cada uno de los Servicios Registrales con los que El Registro General de la Propiedad cuenta.</a:t>
            </a:r>
            <a:endParaRPr lang="es-ES" sz="40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469426" y="312738"/>
            <a:ext cx="7703641" cy="0"/>
          </a:xfrm>
          <a:prstGeom prst="line">
            <a:avLst/>
          </a:prstGeom>
          <a:ln w="38100">
            <a:solidFill>
              <a:srgbClr val="FFD0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2 Marcador de contenido"/>
          <p:cNvSpPr txBox="1">
            <a:spLocks/>
          </p:cNvSpPr>
          <p:nvPr/>
        </p:nvSpPr>
        <p:spPr>
          <a:xfrm flipH="1">
            <a:off x="395536" y="1844824"/>
            <a:ext cx="4471665" cy="4680520"/>
          </a:xfrm>
          <a:prstGeom prst="rect">
            <a:avLst/>
          </a:prstGeom>
          <a:solidFill>
            <a:srgbClr val="FFD03B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Servicio de WIFI. 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Cálculo de honorários de Documentos. </a:t>
            </a:r>
            <a:endParaRPr lang="es-GT" sz="18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Registro de firma y sello de nuevos   Notarios,  así como la  actualización de datos de los mismos. 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Impresión y entrega de Razones de  suspensión. 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Disponibilidad de equipo de cómputo para uso de Notarios.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Reposición de contraseñas extraviadas. 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Entrega de formularios varios.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Impresión de consultas electrónicas.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Información sobre Consulta a Distancia.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endParaRPr lang="es-GT" sz="2000" dirty="0">
              <a:solidFill>
                <a:schemeClr val="tx2">
                  <a:lumMod val="75000"/>
                </a:schemeClr>
              </a:solidFill>
            </a:endParaRPr>
          </a:p>
          <a:p>
            <a:pPr marL="685800" lvl="1" algn="just">
              <a:buFont typeface="Arial" panose="020B0604020202020204" pitchFamily="34" charset="0"/>
              <a:buChar char="•"/>
            </a:pPr>
            <a:endParaRPr lang="es-GT" sz="2000" dirty="0">
              <a:solidFill>
                <a:schemeClr val="tx2">
                  <a:lumMod val="75000"/>
                </a:schemeClr>
              </a:solidFill>
            </a:endParaRPr>
          </a:p>
          <a:p>
            <a:pPr marL="685800" lvl="1" algn="just">
              <a:buFont typeface="Arial" panose="020B0604020202020204" pitchFamily="34" charset="0"/>
              <a:buChar char="•"/>
            </a:pPr>
            <a:endParaRPr lang="es-GT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AutoShape 2" descr="blob:https://web.whatsapp.com/530add89-69d0-4cce-957b-41a16e5cdf4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8" name="AutoShape 4" descr="blob:https://web.whatsapp.com/530add89-69d0-4cce-957b-41a16e5cdf4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4047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318" y="2708920"/>
            <a:ext cx="3748444" cy="2232248"/>
          </a:xfrm>
        </p:spPr>
      </p:pic>
      <p:sp>
        <p:nvSpPr>
          <p:cNvPr id="4" name="2 Marcador de contenido"/>
          <p:cNvSpPr txBox="1">
            <a:spLocks/>
          </p:cNvSpPr>
          <p:nvPr/>
        </p:nvSpPr>
        <p:spPr>
          <a:xfrm>
            <a:off x="5262317" y="4005064"/>
            <a:ext cx="3610744" cy="2262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sz="40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755576" y="692696"/>
            <a:ext cx="7632848" cy="0"/>
          </a:xfrm>
          <a:prstGeom prst="line">
            <a:avLst/>
          </a:prstGeom>
          <a:ln w="38100">
            <a:solidFill>
              <a:srgbClr val="FFD0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2 Marcador de contenido"/>
          <p:cNvSpPr txBox="1">
            <a:spLocks/>
          </p:cNvSpPr>
          <p:nvPr/>
        </p:nvSpPr>
        <p:spPr>
          <a:xfrm>
            <a:off x="172878" y="2420888"/>
            <a:ext cx="4704457" cy="3672408"/>
          </a:xfrm>
          <a:prstGeom prst="rect">
            <a:avLst/>
          </a:prstGeom>
          <a:solidFill>
            <a:srgbClr val="FFD03B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2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Ventanilla exclusiva de Banco Banrural. 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2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Cuenta con 6 módulos de Analistas de Documentos. </a:t>
            </a:r>
            <a:r>
              <a:rPr lang="es-GT" sz="2000" dirty="0">
                <a:solidFill>
                  <a:schemeClr val="tx2">
                    <a:lumMod val="75000"/>
                  </a:schemeClr>
                </a:solidFill>
              </a:rPr>
              <a:t>  </a:t>
            </a:r>
            <a:endParaRPr lang="es-GT" sz="20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2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Asistencia personalizada en temas registrales.  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2000" dirty="0">
                <a:solidFill>
                  <a:schemeClr val="tx2">
                    <a:lumMod val="75000"/>
                  </a:schemeClr>
                </a:solidFill>
              </a:rPr>
              <a:t>Coordinación de los servicios registrales que se brindan en las diferentes sedes ubicadas en la ciudad de Guatemala y en el interior de la republica</a:t>
            </a:r>
            <a:r>
              <a:rPr lang="es-GT" sz="2000" dirty="0">
                <a:solidFill>
                  <a:schemeClr val="tx2">
                    <a:lumMod val="75000"/>
                  </a:schemeClr>
                </a:solidFill>
                <a:hlinkClick r:id="rId3" action="ppaction://hlinksldjump"/>
              </a:rPr>
              <a:t>.</a:t>
            </a:r>
            <a:endParaRPr lang="es-GT" sz="20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AutoShape 2" descr="blob:https://web.whatsapp.com/530add89-69d0-4cce-957b-41a16e5cdf4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8" name="AutoShape 4" descr="blob:https://web.whatsapp.com/530add89-69d0-4cce-957b-41a16e5cdf4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pic>
        <p:nvPicPr>
          <p:cNvPr id="13" name="8 Marcador de contenid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317" y="2708920"/>
            <a:ext cx="3748444" cy="223224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512" y="2420888"/>
            <a:ext cx="4055599" cy="3417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1 Título"/>
          <p:cNvSpPr txBox="1">
            <a:spLocks/>
          </p:cNvSpPr>
          <p:nvPr/>
        </p:nvSpPr>
        <p:spPr>
          <a:xfrm>
            <a:off x="460375" y="764705"/>
            <a:ext cx="8154416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32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SALA DE ATENCIÓN A NOTARIOS ARTURO PERALTA AZURDIA</a:t>
            </a:r>
            <a:endParaRPr lang="es-ES" sz="32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199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267744"/>
            <a:ext cx="4752528" cy="513184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GT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01</a:t>
            </a:r>
            <a:r>
              <a:rPr lang="es-GT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Ingreso y devolución de documentos.</a:t>
            </a:r>
            <a:endParaRPr lang="es-ES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85192" y="1052736"/>
            <a:ext cx="8229600" cy="1054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54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SERVICIOS REGISTRALES QUE SE PRESTAN  A LOS  NOTARIOS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683568" y="908720"/>
            <a:ext cx="7632848" cy="0"/>
          </a:xfrm>
          <a:prstGeom prst="line">
            <a:avLst/>
          </a:prstGeom>
          <a:ln w="38100">
            <a:solidFill>
              <a:srgbClr val="FFD0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2 Marcador de contenido"/>
          <p:cNvSpPr txBox="1">
            <a:spLocks/>
          </p:cNvSpPr>
          <p:nvPr/>
        </p:nvSpPr>
        <p:spPr>
          <a:xfrm>
            <a:off x="539552" y="2852936"/>
            <a:ext cx="4752528" cy="5040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GT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02</a:t>
            </a:r>
            <a:r>
              <a:rPr lang="es-GT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Ingreso y devolución de certificaciones.</a:t>
            </a:r>
            <a:endParaRPr lang="es-ES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539552" y="4149080"/>
            <a:ext cx="4752528" cy="10801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GT" sz="120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04</a:t>
            </a:r>
            <a:r>
              <a:rPr lang="es-GT" sz="40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s-GT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    </a:t>
            </a:r>
            <a:r>
              <a:rPr lang="es-GT" sz="7200" dirty="0">
                <a:solidFill>
                  <a:schemeClr val="tx2">
                    <a:lumMod val="75000"/>
                  </a:schemeClr>
                </a:solidFill>
              </a:rPr>
              <a:t>Ingreso y devolución  de Informes de testamento o donación por causa de muerte y recepción de Avisos de testamento o donación por causa de muerte. 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s-ES" sz="6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539552" y="5301208"/>
            <a:ext cx="4752528" cy="648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GT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05</a:t>
            </a:r>
            <a:r>
              <a:rPr lang="es-GT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Mensajes de texto</a:t>
            </a:r>
            <a:r>
              <a:rPr lang="es-GT" sz="1800" dirty="0">
                <a:solidFill>
                  <a:schemeClr val="tx2">
                    <a:lumMod val="75000"/>
                  </a:schemeClr>
                </a:solidFill>
                <a:hlinkClick r:id="rId3" action="ppaction://hlinksldjump"/>
              </a:rPr>
              <a:t>.</a:t>
            </a: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2" name="2 Marcador de contenido"/>
          <p:cNvSpPr txBox="1">
            <a:spLocks/>
          </p:cNvSpPr>
          <p:nvPr/>
        </p:nvSpPr>
        <p:spPr>
          <a:xfrm>
            <a:off x="544116" y="6021288"/>
            <a:ext cx="4752528" cy="648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GT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06</a:t>
            </a:r>
            <a:r>
              <a:rPr lang="es-GT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Aviso Notarial Electrónico (ANE).</a:t>
            </a:r>
            <a:endParaRPr lang="es-GT" sz="23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es-GT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http://www.elregionalpiura.com.pe/images/Fotografias/2015/Febrero_2015/Notario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644" y="3010644"/>
            <a:ext cx="3847356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2 Marcador de contenido"/>
          <p:cNvSpPr txBox="1">
            <a:spLocks/>
          </p:cNvSpPr>
          <p:nvPr/>
        </p:nvSpPr>
        <p:spPr>
          <a:xfrm>
            <a:off x="539552" y="3429000"/>
            <a:ext cx="4752528" cy="648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GT" sz="128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03</a:t>
            </a:r>
            <a:r>
              <a:rPr lang="es-GT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s-GT" sz="7200" dirty="0">
                <a:solidFill>
                  <a:schemeClr val="tx2">
                    <a:lumMod val="75000"/>
                  </a:schemeClr>
                </a:solidFill>
              </a:rPr>
              <a:t>Impresión de Estados Matriculares  (DICABI).</a:t>
            </a:r>
            <a:endParaRPr lang="es-ES" sz="7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64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584176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es-GT" dirty="0">
                <a:solidFill>
                  <a:srgbClr val="FFD03B"/>
                </a:solidFill>
                <a:latin typeface="Arial Black" panose="020B0A04020102020204" pitchFamily="34" charset="0"/>
              </a:rPr>
              <a:t>AVISO NOTARIAL ELECTRÓNICO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388941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5043" y="1340768"/>
            <a:ext cx="7632848" cy="576064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es-GT" sz="18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¿QUÉ ES EL SERVICIO DE AVISO NOTARIAL ELECTRÓNICO?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683568" y="908720"/>
            <a:ext cx="7632848" cy="0"/>
          </a:xfrm>
          <a:prstGeom prst="line">
            <a:avLst/>
          </a:prstGeom>
          <a:ln w="38100">
            <a:solidFill>
              <a:srgbClr val="FFD0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2 Marcador de contenido"/>
          <p:cNvSpPr txBox="1">
            <a:spLocks/>
          </p:cNvSpPr>
          <p:nvPr/>
        </p:nvSpPr>
        <p:spPr>
          <a:xfrm>
            <a:off x="683568" y="2420888"/>
            <a:ext cx="7632848" cy="5040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GT" sz="18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¿CÚAL ES SU ALCANCE?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683568" y="3501008"/>
            <a:ext cx="7632848" cy="10801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GT" sz="16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¿CÓMO SE NOTIFICA A LOS SEÑORES NOTARIOS QUE EL  AVISO NOTARIAL ELÉCTRONICO HA SIDO ENVIADO Y RECIBIDO EXITOSAMENTE A DICABI Y A LA MUNICIPALIDAD DE GUATEMALA?</a:t>
            </a: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683568" y="5157192"/>
            <a:ext cx="7632848" cy="8246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GT" sz="15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¿ES NECESARIO REALIZAR ALGUNA OTRA GESTIÓN ADICIONAL PARA LA OPERACIÓN DEL AVISO NOTARIAL ELECTRÓNICO ANTE DICABI Y EL CATASTRO MUNICIPAL DE GUATEMALA?</a:t>
            </a:r>
          </a:p>
        </p:txBody>
      </p:sp>
    </p:spTree>
    <p:extLst>
      <p:ext uri="{BB962C8B-B14F-4D97-AF65-F5344CB8AC3E}">
        <p14:creationId xmlns:p14="http://schemas.microsoft.com/office/powerpoint/2010/main" val="206794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584176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es-GT" dirty="0">
                <a:solidFill>
                  <a:srgbClr val="FFD03B"/>
                </a:solidFill>
                <a:latin typeface="Arial Black" panose="020B0A04020102020204" pitchFamily="34" charset="0"/>
              </a:rPr>
              <a:t>SERVICIOS ELECTRÓNICOS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582781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683568" y="731261"/>
            <a:ext cx="7632848" cy="0"/>
          </a:xfrm>
          <a:prstGeom prst="line">
            <a:avLst/>
          </a:prstGeom>
          <a:ln w="38100">
            <a:solidFill>
              <a:srgbClr val="FFD0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2 Marcador de contenido"/>
          <p:cNvSpPr txBox="1">
            <a:spLocks/>
          </p:cNvSpPr>
          <p:nvPr/>
        </p:nvSpPr>
        <p:spPr>
          <a:xfrm>
            <a:off x="4800201" y="908720"/>
            <a:ext cx="4343798" cy="450000"/>
          </a:xfrm>
          <a:prstGeom prst="rect">
            <a:avLst/>
          </a:prstGeom>
          <a:solidFill>
            <a:srgbClr val="FFD03B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GT" sz="28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01</a:t>
            </a:r>
            <a:r>
              <a:rPr lang="es-GT" sz="2800" dirty="0">
                <a:solidFill>
                  <a:schemeClr val="tx2">
                    <a:lumMod val="75000"/>
                  </a:schemeClr>
                </a:solidFill>
              </a:rPr>
              <a:t> Consultas electrónicas</a:t>
            </a:r>
            <a:r>
              <a:rPr lang="es-GT" sz="2800" dirty="0">
                <a:solidFill>
                  <a:schemeClr val="tx2">
                    <a:lumMod val="75000"/>
                  </a:schemeClr>
                </a:solidFill>
                <a:hlinkClick r:id="rId3" action="ppaction://hlinksldjump"/>
              </a:rPr>
              <a:t>.</a:t>
            </a:r>
            <a:endParaRPr lang="es-E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4788024" y="2564904"/>
            <a:ext cx="4355976" cy="450000"/>
          </a:xfrm>
          <a:prstGeom prst="rect">
            <a:avLst/>
          </a:prstGeom>
          <a:solidFill>
            <a:srgbClr val="FFD03B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GT" sz="28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03</a:t>
            </a:r>
            <a:r>
              <a:rPr lang="es-GT" sz="2800" dirty="0">
                <a:solidFill>
                  <a:schemeClr val="tx2">
                    <a:lumMod val="75000"/>
                  </a:schemeClr>
                </a:solidFill>
              </a:rPr>
              <a:t> Biblioteca virtual</a:t>
            </a:r>
            <a:r>
              <a:rPr lang="es-GT" sz="2800" dirty="0">
                <a:solidFill>
                  <a:schemeClr val="tx2">
                    <a:lumMod val="75000"/>
                  </a:schemeClr>
                </a:solidFill>
                <a:hlinkClick r:id="rId4" action="ppaction://hlinksldjump"/>
              </a:rPr>
              <a:t>.</a:t>
            </a:r>
            <a:endParaRPr lang="es-E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4788024" y="3356992"/>
            <a:ext cx="4355976" cy="900000"/>
          </a:xfrm>
          <a:prstGeom prst="rect">
            <a:avLst/>
          </a:prstGeom>
          <a:solidFill>
            <a:srgbClr val="FFD03B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GT" sz="28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04</a:t>
            </a:r>
            <a:r>
              <a:rPr lang="es-GT" sz="2800" dirty="0">
                <a:solidFill>
                  <a:schemeClr val="tx2">
                    <a:lumMod val="75000"/>
                  </a:schemeClr>
                </a:solidFill>
              </a:rPr>
              <a:t> Inmovilización biométrica</a:t>
            </a:r>
            <a:r>
              <a:rPr lang="es-GT" sz="2800" dirty="0">
                <a:solidFill>
                  <a:schemeClr val="tx2">
                    <a:lumMod val="75000"/>
                  </a:schemeClr>
                </a:solidFill>
                <a:hlinkClick r:id="rId5" action="ppaction://hlinksldjump"/>
              </a:rPr>
              <a:t>.</a:t>
            </a:r>
            <a:endParaRPr lang="es-E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>
          <a:xfrm>
            <a:off x="4788022" y="4581128"/>
            <a:ext cx="4355975" cy="450000"/>
          </a:xfrm>
          <a:prstGeom prst="rect">
            <a:avLst/>
          </a:prstGeom>
          <a:solidFill>
            <a:srgbClr val="FFD03B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GT" sz="28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05</a:t>
            </a:r>
            <a:r>
              <a:rPr lang="es-GT" sz="2800" dirty="0">
                <a:solidFill>
                  <a:schemeClr val="tx2">
                    <a:lumMod val="75000"/>
                  </a:schemeClr>
                </a:solidFill>
              </a:rPr>
              <a:t> Cálculo de Honorarios</a:t>
            </a:r>
            <a:endParaRPr lang="es-E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4788024" y="5373216"/>
            <a:ext cx="4355975" cy="450000"/>
          </a:xfrm>
          <a:prstGeom prst="rect">
            <a:avLst/>
          </a:prstGeom>
          <a:solidFill>
            <a:srgbClr val="FFD03B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GT" sz="28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06</a:t>
            </a:r>
            <a:r>
              <a:rPr lang="es-GT" sz="2800" dirty="0">
                <a:solidFill>
                  <a:schemeClr val="tx2">
                    <a:lumMod val="75000"/>
                  </a:schemeClr>
                </a:solidFill>
              </a:rPr>
              <a:t> Consulta de documentos</a:t>
            </a:r>
            <a:r>
              <a:rPr lang="es-GT" sz="2800" dirty="0">
                <a:solidFill>
                  <a:schemeClr val="tx2">
                    <a:lumMod val="75000"/>
                  </a:schemeClr>
                </a:solidFill>
                <a:hlinkClick r:id="rId6" action="ppaction://hlinksldjump"/>
              </a:rPr>
              <a:t>.</a:t>
            </a:r>
            <a:endParaRPr lang="es-E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4800200" y="1700808"/>
            <a:ext cx="4343799" cy="450000"/>
          </a:xfrm>
          <a:prstGeom prst="rect">
            <a:avLst/>
          </a:prstGeom>
          <a:solidFill>
            <a:srgbClr val="FFD03B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GT" sz="28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02</a:t>
            </a:r>
            <a:r>
              <a:rPr lang="es-GT" sz="2800" dirty="0">
                <a:solidFill>
                  <a:schemeClr val="tx2">
                    <a:lumMod val="75000"/>
                  </a:schemeClr>
                </a:solidFill>
              </a:rPr>
              <a:t> Consulta a distancia</a:t>
            </a:r>
            <a:r>
              <a:rPr lang="es-GT" sz="2800" dirty="0">
                <a:solidFill>
                  <a:schemeClr val="tx2">
                    <a:lumMod val="75000"/>
                  </a:schemeClr>
                </a:solidFill>
                <a:hlinkClick r:id="rId7" action="ppaction://hlinksldjump"/>
              </a:rPr>
              <a:t>.</a:t>
            </a:r>
            <a:endParaRPr lang="es-E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2 Marcador de contenido"/>
          <p:cNvSpPr txBox="1">
            <a:spLocks/>
          </p:cNvSpPr>
          <p:nvPr/>
        </p:nvSpPr>
        <p:spPr>
          <a:xfrm>
            <a:off x="4788024" y="6147352"/>
            <a:ext cx="4355975" cy="450000"/>
          </a:xfrm>
          <a:prstGeom prst="rect">
            <a:avLst/>
          </a:prstGeom>
          <a:solidFill>
            <a:srgbClr val="FFD03B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GT" sz="28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07</a:t>
            </a:r>
            <a:r>
              <a:rPr lang="es-GT" sz="2800" dirty="0">
                <a:solidFill>
                  <a:schemeClr val="tx2">
                    <a:lumMod val="75000"/>
                  </a:schemeClr>
                </a:solidFill>
              </a:rPr>
              <a:t> Aviso Notarial Electrónico</a:t>
            </a:r>
            <a:endParaRPr lang="es-E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6042" y="908720"/>
            <a:ext cx="4609974" cy="5904656"/>
          </a:xfrm>
          <a:solidFill>
            <a:schemeClr val="tx2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es-GT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es-GT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es-GT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es-GT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s-GT" dirty="0">
                <a:solidFill>
                  <a:schemeClr val="bg1"/>
                </a:solidFill>
              </a:rPr>
              <a:t>El RGP constantemente implementa y automatiza procesos que beneficiaran a nuestros usuarios notarios, de tal manera de ser ágiles y rápidos en la prestación de nuestros servicio.</a:t>
            </a:r>
          </a:p>
          <a:p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55" y="982059"/>
            <a:ext cx="4471347" cy="207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320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7" grpId="0" animBg="1"/>
      <p:bldP spid="12" grpId="0" animBg="1"/>
      <p:bldP spid="3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748" y="2492896"/>
            <a:ext cx="5151191" cy="4185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584176"/>
          </a:xfrm>
          <a:solidFill>
            <a:schemeClr val="accent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es-GT" dirty="0">
                <a:solidFill>
                  <a:srgbClr val="FFD03B"/>
                </a:solidFill>
                <a:latin typeface="Arial Black" panose="020B0A04020102020204" pitchFamily="34" charset="0"/>
              </a:rPr>
              <a:t>SEGURIDAD Y RESGUARDO DE DATOS REGISTRALES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972510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GT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12" y="303572"/>
            <a:ext cx="8574147" cy="54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9" y="303572"/>
            <a:ext cx="9108504" cy="555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8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1143000"/>
          </a:xfrm>
        </p:spPr>
        <p:txBody>
          <a:bodyPr>
            <a:noAutofit/>
          </a:bodyPr>
          <a:lstStyle/>
          <a:p>
            <a:r>
              <a:rPr lang="es-GT" sz="6600" b="1" dirty="0">
                <a:solidFill>
                  <a:srgbClr val="FFD03B"/>
                </a:solidFill>
              </a:rPr>
              <a:t>EL REGISTRO QUEDA A SUS ÓRDENES</a:t>
            </a:r>
          </a:p>
        </p:txBody>
      </p:sp>
    </p:spTree>
    <p:extLst>
      <p:ext uri="{BB962C8B-B14F-4D97-AF65-F5344CB8AC3E}">
        <p14:creationId xmlns:p14="http://schemas.microsoft.com/office/powerpoint/2010/main" val="2082604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47664" y="6237313"/>
            <a:ext cx="7094761" cy="504056"/>
          </a:xfrm>
        </p:spPr>
        <p:txBody>
          <a:bodyPr>
            <a:noAutofit/>
          </a:bodyPr>
          <a:lstStyle/>
          <a:p>
            <a:r>
              <a:rPr lang="es-GT" sz="2400" dirty="0">
                <a:solidFill>
                  <a:schemeClr val="bg1"/>
                </a:solidFill>
                <a:hlinkClick r:id="rId2" action="ppaction://hlinksldjump"/>
              </a:rPr>
              <a:t>Regresar</a:t>
            </a:r>
            <a:endParaRPr lang="es-GT" sz="2400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2" t="6571" r="62019" b="31494"/>
          <a:stretch/>
        </p:blipFill>
        <p:spPr bwMode="auto">
          <a:xfrm>
            <a:off x="1187624" y="587794"/>
            <a:ext cx="7036893" cy="5217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134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661248"/>
            <a:ext cx="8229600" cy="464915"/>
          </a:xfrm>
        </p:spPr>
        <p:txBody>
          <a:bodyPr>
            <a:normAutofit fontScale="92500" lnSpcReduction="20000"/>
          </a:bodyPr>
          <a:lstStyle/>
          <a:p>
            <a:r>
              <a:rPr lang="es-GT" dirty="0">
                <a:hlinkClick r:id="rId2" action="ppaction://hlinksldjump"/>
              </a:rPr>
              <a:t>regresar</a:t>
            </a:r>
            <a:endParaRPr lang="es-G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95" y="332656"/>
            <a:ext cx="8712968" cy="490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175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GT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72530"/>
            <a:ext cx="7534264" cy="471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5949280"/>
            <a:ext cx="8229600" cy="4649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GT">
                <a:hlinkClick r:id="rId3" action="ppaction://hlinksldjump"/>
              </a:rPr>
              <a:t>regresar</a:t>
            </a:r>
            <a:endParaRPr lang="es-GT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371" y="1246051"/>
            <a:ext cx="8888562" cy="471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987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5192" y="11247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GT" sz="54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MENSAJES DE TEXTO</a:t>
            </a:r>
            <a:endParaRPr lang="es-ES" sz="54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683568" y="908720"/>
            <a:ext cx="7632848" cy="0"/>
          </a:xfrm>
          <a:prstGeom prst="line">
            <a:avLst/>
          </a:prstGeom>
          <a:ln w="38100">
            <a:solidFill>
              <a:srgbClr val="FFD0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2 Marcador de contenido"/>
          <p:cNvSpPr txBox="1">
            <a:spLocks/>
          </p:cNvSpPr>
          <p:nvPr/>
        </p:nvSpPr>
        <p:spPr>
          <a:xfrm>
            <a:off x="1187624" y="2402894"/>
            <a:ext cx="6264696" cy="2178234"/>
          </a:xfrm>
          <a:prstGeom prst="rect">
            <a:avLst/>
          </a:prstGeom>
          <a:solidFill>
            <a:srgbClr val="FFD03B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Aviso de Ingreso de documento asociado a su número de colegiado.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Aviso de documentos “listos a devolver”.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Avisos generales.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Servicio de Mensaje de textos a propietarios (costo de Q.160.00  por finca)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1400" dirty="0">
                <a:solidFill>
                  <a:schemeClr val="tx2">
                    <a:lumMod val="75000"/>
                  </a:schemeClr>
                </a:solidFill>
                <a:hlinkClick r:id="rId2" action="ppaction://hlinksldjump"/>
              </a:rPr>
              <a:t>regresar</a:t>
            </a:r>
            <a:endParaRPr lang="es-GT" sz="1400" dirty="0">
              <a:solidFill>
                <a:schemeClr val="tx2">
                  <a:lumMod val="75000"/>
                </a:schemeClr>
              </a:solidFill>
            </a:endParaRPr>
          </a:p>
          <a:p>
            <a:pPr marL="685800" lvl="1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AutoShape 2" descr="blob:https://web.whatsapp.com/530add89-69d0-4cce-957b-41a16e5cdf4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8" name="AutoShape 4" descr="blob:https://web.whatsapp.com/530add89-69d0-4cce-957b-41a16e5cdf4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97320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GT"/>
          </a:p>
        </p:txBody>
      </p:sp>
      <p:pic>
        <p:nvPicPr>
          <p:cNvPr id="4" name="3 Imagen"/>
          <p:cNvPicPr/>
          <p:nvPr/>
        </p:nvPicPr>
        <p:blipFill rotWithShape="1">
          <a:blip r:embed="rId2"/>
          <a:srcRect l="18835" t="18640" r="21359" b="6179"/>
          <a:stretch/>
        </p:blipFill>
        <p:spPr bwMode="auto">
          <a:xfrm>
            <a:off x="395536" y="548680"/>
            <a:ext cx="8280920" cy="5472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421196" y="6126163"/>
            <a:ext cx="8229600" cy="4649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GT">
                <a:hlinkClick r:id="rId3" action="ppaction://hlinksldjump"/>
              </a:rPr>
              <a:t>regresar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591867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 txBox="1">
            <a:spLocks/>
          </p:cNvSpPr>
          <p:nvPr/>
        </p:nvSpPr>
        <p:spPr>
          <a:xfrm>
            <a:off x="421196" y="6126163"/>
            <a:ext cx="8229600" cy="4649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GT">
                <a:hlinkClick r:id="rId2" action="ppaction://hlinksldjump"/>
              </a:rPr>
              <a:t>regresar</a:t>
            </a:r>
            <a:endParaRPr lang="es-G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" t="5470" r="57346" b="14853"/>
          <a:stretch/>
        </p:blipFill>
        <p:spPr bwMode="auto">
          <a:xfrm>
            <a:off x="899592" y="107544"/>
            <a:ext cx="7350116" cy="584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321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5192" y="1124744"/>
            <a:ext cx="8229600" cy="1143000"/>
          </a:xfrm>
        </p:spPr>
        <p:txBody>
          <a:bodyPr>
            <a:noAutofit/>
          </a:bodyPr>
          <a:lstStyle/>
          <a:p>
            <a:r>
              <a:rPr lang="es-GT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OFICINAS DE SERVICIOS REGIONALES</a:t>
            </a:r>
            <a:endParaRPr lang="es-ES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683568" y="908720"/>
            <a:ext cx="7632848" cy="0"/>
          </a:xfrm>
          <a:prstGeom prst="line">
            <a:avLst/>
          </a:prstGeom>
          <a:ln w="38100">
            <a:solidFill>
              <a:srgbClr val="FFD0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2 Marcador de contenido"/>
          <p:cNvSpPr txBox="1">
            <a:spLocks/>
          </p:cNvSpPr>
          <p:nvPr/>
        </p:nvSpPr>
        <p:spPr>
          <a:xfrm>
            <a:off x="1187624" y="2402894"/>
            <a:ext cx="6264696" cy="3546386"/>
          </a:xfrm>
          <a:prstGeom prst="rect">
            <a:avLst/>
          </a:prstGeom>
          <a:solidFill>
            <a:srgbClr val="FFD03B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342900" algn="just">
              <a:buFont typeface="+mj-lt"/>
              <a:buAutoNum type="arabicPeriod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Oficina de Servicios Registrales de Montufar </a:t>
            </a:r>
          </a:p>
          <a:p>
            <a:pPr lvl="1" indent="-342900" algn="just">
              <a:buFont typeface="+mj-lt"/>
              <a:buAutoNum type="arabicPeriod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Oficina de Servicios Registrales de Banrural 33</a:t>
            </a:r>
          </a:p>
          <a:p>
            <a:pPr lvl="1" indent="-342900" algn="just">
              <a:buFont typeface="+mj-lt"/>
              <a:buAutoNum type="arabicPeriod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Oficina de Servicios Registrales de Escuintla</a:t>
            </a:r>
          </a:p>
          <a:p>
            <a:pPr lvl="1" indent="-342900" algn="just">
              <a:buFont typeface="+mj-lt"/>
              <a:buAutoNum type="arabicPeriod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Oficina de Servicios Registrales de </a:t>
            </a:r>
            <a:r>
              <a:rPr lang="es-GT" sz="1800" dirty="0" err="1">
                <a:solidFill>
                  <a:schemeClr val="tx2">
                    <a:lumMod val="75000"/>
                  </a:schemeClr>
                </a:solidFill>
              </a:rPr>
              <a:t>Estanzuela</a:t>
            </a:r>
            <a:endParaRPr lang="es-GT" sz="1800" dirty="0">
              <a:solidFill>
                <a:schemeClr val="tx2">
                  <a:lumMod val="75000"/>
                </a:schemeClr>
              </a:solidFill>
            </a:endParaRPr>
          </a:p>
          <a:p>
            <a:pPr lvl="1" indent="-342900" algn="just">
              <a:buFont typeface="+mj-lt"/>
              <a:buAutoNum type="arabicPeriod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Oficina de Servicios Registrales de Cobán</a:t>
            </a:r>
          </a:p>
          <a:p>
            <a:pPr lvl="1" indent="-342900" algn="just">
              <a:buFont typeface="+mj-lt"/>
              <a:buAutoNum type="arabicPeriod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Oficina de Servicios Registrales de Petén</a:t>
            </a:r>
          </a:p>
          <a:p>
            <a:pPr lvl="1" indent="-342900" algn="just">
              <a:buFont typeface="+mj-lt"/>
              <a:buAutoNum type="arabicPeriod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Oficina de Servicios Registrales de Jutiapa</a:t>
            </a:r>
          </a:p>
          <a:p>
            <a:pPr lvl="1" indent="-342900" algn="just">
              <a:buFont typeface="+mj-lt"/>
              <a:buAutoNum type="arabicPeriod"/>
            </a:pPr>
            <a:r>
              <a:rPr lang="es-GT" sz="1800" dirty="0">
                <a:solidFill>
                  <a:schemeClr val="tx2">
                    <a:lumMod val="75000"/>
                  </a:schemeClr>
                </a:solidFill>
              </a:rPr>
              <a:t>Ventanilla habilitada en el Segundo Registro de Quetzaltenango</a:t>
            </a:r>
          </a:p>
          <a:p>
            <a:pPr marL="685800" lvl="1" algn="just">
              <a:buFont typeface="Arial" panose="020B0604020202020204" pitchFamily="34" charset="0"/>
              <a:buChar char="•"/>
            </a:pPr>
            <a:endParaRPr lang="es-GT" sz="1800" dirty="0">
              <a:solidFill>
                <a:schemeClr val="tx2">
                  <a:lumMod val="75000"/>
                </a:schemeClr>
              </a:solidFill>
            </a:endParaRPr>
          </a:p>
          <a:p>
            <a:pPr marL="685800" lvl="1" algn="just">
              <a:buFont typeface="Arial" panose="020B0604020202020204" pitchFamily="34" charset="0"/>
              <a:buChar char="•"/>
            </a:pPr>
            <a:r>
              <a:rPr lang="es-GT" sz="1400" dirty="0">
                <a:solidFill>
                  <a:schemeClr val="tx2">
                    <a:lumMod val="75000"/>
                  </a:schemeClr>
                </a:solidFill>
                <a:hlinkClick r:id="rId2" action="ppaction://hlinksldjump"/>
              </a:rPr>
              <a:t>regresar</a:t>
            </a:r>
            <a:endParaRPr lang="es-GT" sz="1400" dirty="0">
              <a:solidFill>
                <a:schemeClr val="tx2">
                  <a:lumMod val="75000"/>
                </a:schemeClr>
              </a:solidFill>
            </a:endParaRPr>
          </a:p>
          <a:p>
            <a:pPr marL="685800" lvl="1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AutoShape 2" descr="blob:https://web.whatsapp.com/530add89-69d0-4cce-957b-41a16e5cdf4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8" name="AutoShape 4" descr="blob:https://web.whatsapp.com/530add89-69d0-4cce-957b-41a16e5cdf4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578785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1 Título"/>
          <p:cNvSpPr txBox="1">
            <a:spLocks noGrp="1"/>
          </p:cNvSpPr>
          <p:nvPr>
            <p:ph type="ctrTitle"/>
          </p:nvPr>
        </p:nvSpPr>
        <p:spPr>
          <a:xfrm>
            <a:off x="613792" y="2693987"/>
            <a:ext cx="7772401" cy="1470026"/>
          </a:xfrm>
          <a:prstGeom prst="rect">
            <a:avLst/>
          </a:prstGeom>
        </p:spPr>
        <p:txBody>
          <a:bodyPr/>
          <a:lstStyle>
            <a:lvl1pPr defTabSz="649223">
              <a:defRPr sz="3834">
                <a:solidFill>
                  <a:srgbClr val="17375E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REGISTRO GENERAL DE LA PROPIEDAD</a:t>
            </a:r>
          </a:p>
        </p:txBody>
      </p:sp>
      <p:sp>
        <p:nvSpPr>
          <p:cNvPr id="113" name="5 Conector recto"/>
          <p:cNvSpPr/>
          <p:nvPr/>
        </p:nvSpPr>
        <p:spPr>
          <a:xfrm>
            <a:off x="683567" y="2542712"/>
            <a:ext cx="7632850" cy="1"/>
          </a:xfrm>
          <a:prstGeom prst="line">
            <a:avLst/>
          </a:prstGeom>
          <a:ln w="38100">
            <a:solidFill>
              <a:srgbClr val="FFD03B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17301" y="569097"/>
            <a:ext cx="1709398" cy="1439961"/>
          </a:xfrm>
          <a:prstGeom prst="rect">
            <a:avLst/>
          </a:prstGeom>
          <a:ln w="12700">
            <a:miter lim="400000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</p:pic>
      <p:pic>
        <p:nvPicPr>
          <p:cNvPr id="115" name="LogoPRONACOM2-Light.png" descr="LogoPRONACOM2-Light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37976" y="5773779"/>
            <a:ext cx="3268048" cy="68957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0748873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 advAuto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rgbClr val="FFD03B"/>
        </a:solidFill>
      </a:spPr>
      <a:bodyPr vert="horz" lIns="91440" tIns="45720" rIns="91440" bIns="45720" rtlCol="0">
        <a:normAutofit/>
      </a:bodyPr>
      <a:lstStyle>
        <a:defPPr marL="0" indent="0">
          <a:buFont typeface="Arial" panose="020B0604020202020204" pitchFamily="34" charset="0"/>
          <a:buNone/>
          <a:defRPr sz="2800" dirty="0" smtClean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8245</TotalTime>
  <Words>508</Words>
  <Application>Microsoft Office PowerPoint</Application>
  <PresentationFormat>On-screen Show (4:3)</PresentationFormat>
  <Paragraphs>77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Arial Black</vt:lpstr>
      <vt:lpstr>Calibri</vt:lpstr>
      <vt:lpstr>Tema de Office</vt:lpstr>
      <vt:lpstr>REGISTRO GENERAL DE LA PROPIEDAD</vt:lpstr>
      <vt:lpstr>CONMEMORANDO 140 ANIVERSARIO</vt:lpstr>
      <vt:lpstr>OPERACIÓN REGISTRAL</vt:lpstr>
      <vt:lpstr>PowerPoint Presentation</vt:lpstr>
      <vt:lpstr>OTROS SERVICIOS AL NOTARIO</vt:lpstr>
      <vt:lpstr>SALA DE ATENCIÓN A NOTARIOS ARTURO PERALTA AZURDIA</vt:lpstr>
      <vt:lpstr>PowerPoint Presentation</vt:lpstr>
      <vt:lpstr>PowerPoint Presentation</vt:lpstr>
      <vt:lpstr>AVISO NOTARIAL ELECTRÓNICO</vt:lpstr>
      <vt:lpstr>PowerPoint Presentation</vt:lpstr>
      <vt:lpstr>SERVICIOS ELECTRÓNICOS</vt:lpstr>
      <vt:lpstr>PowerPoint Presentation</vt:lpstr>
      <vt:lpstr>SEGURIDAD Y RESGUARDO DE DATOS REGISTRALES</vt:lpstr>
      <vt:lpstr>PowerPoint Presentation</vt:lpstr>
      <vt:lpstr>EL REGISTRO QUEDA A SUS ÓRDENES</vt:lpstr>
      <vt:lpstr>PowerPoint Presentation</vt:lpstr>
      <vt:lpstr>PowerPoint Presentation</vt:lpstr>
      <vt:lpstr>PowerPoint Presentation</vt:lpstr>
      <vt:lpstr>MENSAJES DE TEXTO</vt:lpstr>
      <vt:lpstr>PowerPoint Presentation</vt:lpstr>
      <vt:lpstr>PowerPoint Presentation</vt:lpstr>
      <vt:lpstr>OFICINAS DE SERVICIOS REGIONALES</vt:lpstr>
      <vt:lpstr>REGISTRO GENERAL DE LA PROPIEDAD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REGISTRO GENERAL DE LA PROPIEDAD</dc:title>
  <dc:creator>User</dc:creator>
  <cp:lastModifiedBy>Juan Andrés Valladares Calderón</cp:lastModifiedBy>
  <cp:revision>87</cp:revision>
  <dcterms:created xsi:type="dcterms:W3CDTF">2017-09-18T17:22:47Z</dcterms:created>
  <dcterms:modified xsi:type="dcterms:W3CDTF">2017-09-28T14:00:49Z</dcterms:modified>
</cp:coreProperties>
</file>