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36"/>
  </p:notesMasterIdLst>
  <p:sldIdLst>
    <p:sldId id="295" r:id="rId2"/>
    <p:sldId id="294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83" r:id="rId13"/>
    <p:sldId id="284" r:id="rId14"/>
    <p:sldId id="285" r:id="rId15"/>
    <p:sldId id="286" r:id="rId16"/>
    <p:sldId id="287" r:id="rId17"/>
    <p:sldId id="257" r:id="rId18"/>
    <p:sldId id="288" r:id="rId19"/>
    <p:sldId id="290" r:id="rId20"/>
    <p:sldId id="291" r:id="rId21"/>
    <p:sldId id="292" r:id="rId22"/>
    <p:sldId id="274" r:id="rId23"/>
    <p:sldId id="275" r:id="rId24"/>
    <p:sldId id="271" r:id="rId25"/>
    <p:sldId id="272" r:id="rId26"/>
    <p:sldId id="273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96" r:id="rId35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8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782322348595"/>
          <c:y val="0.0448613919291872"/>
          <c:w val="0.864242369009429"/>
          <c:h val="0.70917062291494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Costa Rica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59.0</c:v>
                </c:pt>
                <c:pt idx="1">
                  <c:v>55.0</c:v>
                </c:pt>
                <c:pt idx="2">
                  <c:v>51.0</c:v>
                </c:pt>
                <c:pt idx="3">
                  <c:v>52.0</c:v>
                </c:pt>
                <c:pt idx="4">
                  <c:v>57.0</c:v>
                </c:pt>
                <c:pt idx="5">
                  <c:v>54.0</c:v>
                </c:pt>
                <c:pt idx="6">
                  <c:v>51.0</c:v>
                </c:pt>
                <c:pt idx="7">
                  <c:v>50.0</c:v>
                </c:pt>
                <c:pt idx="8">
                  <c:v>52.0</c:v>
                </c:pt>
                <c:pt idx="9">
                  <c:v>53.0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El Salvador</c:v>
                </c:pt>
              </c:strCache>
            </c:strRef>
          </c:tx>
          <c:marker>
            <c:symbol val="none"/>
          </c:marker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63.0</c:v>
                </c:pt>
                <c:pt idx="1">
                  <c:v>74.0</c:v>
                </c:pt>
                <c:pt idx="2">
                  <c:v>73.0</c:v>
                </c:pt>
                <c:pt idx="3">
                  <c:v>76.0</c:v>
                </c:pt>
                <c:pt idx="4">
                  <c:v>84.0</c:v>
                </c:pt>
                <c:pt idx="5">
                  <c:v>89.0</c:v>
                </c:pt>
                <c:pt idx="6">
                  <c:v>86.0</c:v>
                </c:pt>
                <c:pt idx="7">
                  <c:v>79.0</c:v>
                </c:pt>
                <c:pt idx="8">
                  <c:v>87.0</c:v>
                </c:pt>
                <c:pt idx="9">
                  <c:v>93.0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Guatemala</c:v>
                </c:pt>
              </c:strCache>
            </c:strRef>
          </c:tx>
          <c:marker>
            <c:symbol val="none"/>
          </c:marker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Sheet1!$B$4:$K$4</c:f>
              <c:numCache>
                <c:formatCode>General</c:formatCode>
                <c:ptCount val="10"/>
                <c:pt idx="0">
                  <c:v>82.0</c:v>
                </c:pt>
                <c:pt idx="1">
                  <c:v>79.0</c:v>
                </c:pt>
                <c:pt idx="2">
                  <c:v>76.0</c:v>
                </c:pt>
                <c:pt idx="3">
                  <c:v>73.0</c:v>
                </c:pt>
                <c:pt idx="4">
                  <c:v>78.0</c:v>
                </c:pt>
                <c:pt idx="5">
                  <c:v>77.0</c:v>
                </c:pt>
                <c:pt idx="6">
                  <c:v>77.0</c:v>
                </c:pt>
                <c:pt idx="7">
                  <c:v>75.0</c:v>
                </c:pt>
                <c:pt idx="8">
                  <c:v>75.0</c:v>
                </c:pt>
                <c:pt idx="9">
                  <c:v>73.0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Honduras</c:v>
                </c:pt>
              </c:strCache>
            </c:strRef>
          </c:tx>
          <c:marker>
            <c:symbol val="none"/>
          </c:marker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Sheet1!$B$5:$K$5</c:f>
              <c:numCache>
                <c:formatCode>General</c:formatCode>
                <c:ptCount val="10"/>
                <c:pt idx="0">
                  <c:v>78.0</c:v>
                </c:pt>
                <c:pt idx="1">
                  <c:v>77.0</c:v>
                </c:pt>
                <c:pt idx="2">
                  <c:v>84.0</c:v>
                </c:pt>
                <c:pt idx="3">
                  <c:v>85.0</c:v>
                </c:pt>
                <c:pt idx="4">
                  <c:v>80.0</c:v>
                </c:pt>
                <c:pt idx="5">
                  <c:v>81.0</c:v>
                </c:pt>
                <c:pt idx="6">
                  <c:v>95.0</c:v>
                </c:pt>
                <c:pt idx="7">
                  <c:v>91.0</c:v>
                </c:pt>
                <c:pt idx="8">
                  <c:v>82.0</c:v>
                </c:pt>
                <c:pt idx="9">
                  <c:v>83.0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Nicaragua</c:v>
                </c:pt>
              </c:strCache>
            </c:strRef>
          </c:tx>
          <c:spPr>
            <a:ln>
              <a:solidFill>
                <a:schemeClr val="bg1">
                  <a:lumMod val="85000"/>
                </a:schemeClr>
              </a:solidFill>
            </a:ln>
          </c:spPr>
          <c:marker>
            <c:symbol val="none"/>
          </c:marker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Sheet1!$B$6:$K$6</c:f>
              <c:numCache>
                <c:formatCode>General</c:formatCode>
                <c:ptCount val="10"/>
                <c:pt idx="0">
                  <c:v>101.0</c:v>
                </c:pt>
                <c:pt idx="1">
                  <c:v>104.0</c:v>
                </c:pt>
                <c:pt idx="2">
                  <c:v>103.0</c:v>
                </c:pt>
                <c:pt idx="3">
                  <c:v>98.0</c:v>
                </c:pt>
                <c:pt idx="4">
                  <c:v>99.0</c:v>
                </c:pt>
                <c:pt idx="5">
                  <c:v>95.0</c:v>
                </c:pt>
                <c:pt idx="6">
                  <c:v>88.0</c:v>
                </c:pt>
                <c:pt idx="7">
                  <c:v>90.0</c:v>
                </c:pt>
                <c:pt idx="8">
                  <c:v>96.0</c:v>
                </c:pt>
                <c:pt idx="9">
                  <c:v>91.0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Panamá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Sheet1!$B$7:$K$7</c:f>
              <c:numCache>
                <c:formatCode>General</c:formatCode>
                <c:ptCount val="10"/>
                <c:pt idx="0">
                  <c:v>56.0</c:v>
                </c:pt>
                <c:pt idx="1">
                  <c:v>54.0</c:v>
                </c:pt>
                <c:pt idx="2">
                  <c:v>55.0</c:v>
                </c:pt>
                <c:pt idx="3">
                  <c:v>49.0</c:v>
                </c:pt>
                <c:pt idx="4">
                  <c:v>45.0</c:v>
                </c:pt>
                <c:pt idx="5">
                  <c:v>38.0</c:v>
                </c:pt>
                <c:pt idx="6">
                  <c:v>38.0</c:v>
                </c:pt>
                <c:pt idx="7">
                  <c:v>47.0</c:v>
                </c:pt>
                <c:pt idx="8">
                  <c:v>50.0</c:v>
                </c:pt>
                <c:pt idx="9">
                  <c:v>42.0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6632920"/>
        <c:axId val="2106601704"/>
      </c:lineChart>
      <c:catAx>
        <c:axId val="2106632920"/>
        <c:scaling>
          <c:orientation val="minMax"/>
        </c:scaling>
        <c:delete val="0"/>
        <c:axPos val="t"/>
        <c:majorTickMark val="none"/>
        <c:minorTickMark val="none"/>
        <c:tickLblPos val="low"/>
        <c:crossAx val="2106601704"/>
        <c:crosses val="autoZero"/>
        <c:auto val="1"/>
        <c:lblAlgn val="ctr"/>
        <c:lblOffset val="100"/>
        <c:noMultiLvlLbl val="0"/>
      </c:catAx>
      <c:valAx>
        <c:axId val="2106601704"/>
        <c:scaling>
          <c:orientation val="maxMin"/>
          <c:max val="144.0"/>
          <c:min val="1.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CR"/>
                  <a:t>Ranking del ICG</a:t>
                </a:r>
              </a:p>
            </c:rich>
          </c:tx>
          <c:layout/>
          <c:overlay val="0"/>
        </c:title>
        <c:numFmt formatCode="#,##0" sourceLinked="0"/>
        <c:majorTickMark val="none"/>
        <c:minorTickMark val="none"/>
        <c:tickLblPos val="low"/>
        <c:crossAx val="21066329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57302906581122"/>
          <c:y val="0.841970427067124"/>
          <c:w val="0.745579250510353"/>
          <c:h val="0.14119337696750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>
          <a:solidFill>
            <a:schemeClr val="tx1"/>
          </a:solidFill>
          <a:latin typeface="Arial Narrow" panose="020B060602020203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América Latina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Hoja1!$A$2:$A$13</c:f>
              <c:strCache>
                <c:ptCount val="12"/>
                <c:pt idx="0">
                  <c:v>Instituciones</c:v>
                </c:pt>
                <c:pt idx="1">
                  <c:v>Infraestructura</c:v>
                </c:pt>
                <c:pt idx="2">
                  <c:v>Estabilidad macroeconómica</c:v>
                </c:pt>
                <c:pt idx="3">
                  <c:v>Salud y educación primaria</c:v>
                </c:pt>
                <c:pt idx="4">
                  <c:v>Educación superior y capacitación</c:v>
                </c:pt>
                <c:pt idx="5">
                  <c:v>Mercado de bienes</c:v>
                </c:pt>
                <c:pt idx="6">
                  <c:v>Mercado laboral</c:v>
                </c:pt>
                <c:pt idx="7">
                  <c:v>Mercado financiero</c:v>
                </c:pt>
                <c:pt idx="8">
                  <c:v>Preparación tecnológica</c:v>
                </c:pt>
                <c:pt idx="9">
                  <c:v>Tamaño de mercado</c:v>
                </c:pt>
                <c:pt idx="10">
                  <c:v>Sofisticación de negocios</c:v>
                </c:pt>
                <c:pt idx="11">
                  <c:v>Innovación</c:v>
                </c:pt>
              </c:strCache>
            </c:strRef>
          </c:cat>
          <c:val>
            <c:numRef>
              <c:f>Hoja1!$B$2:$B$13</c:f>
              <c:numCache>
                <c:formatCode>General</c:formatCode>
                <c:ptCount val="12"/>
                <c:pt idx="0">
                  <c:v>3.455714285714285</c:v>
                </c:pt>
                <c:pt idx="1">
                  <c:v>3.83095238095238</c:v>
                </c:pt>
                <c:pt idx="2">
                  <c:v>4.434761904761907</c:v>
                </c:pt>
                <c:pt idx="3">
                  <c:v>5.583809523809525</c:v>
                </c:pt>
                <c:pt idx="4">
                  <c:v>4.21095238095238</c:v>
                </c:pt>
                <c:pt idx="5">
                  <c:v>4.04</c:v>
                </c:pt>
                <c:pt idx="6">
                  <c:v>3.837142857142858</c:v>
                </c:pt>
                <c:pt idx="7">
                  <c:v>4.145714285714287</c:v>
                </c:pt>
                <c:pt idx="8">
                  <c:v>3.945714285714285</c:v>
                </c:pt>
                <c:pt idx="9">
                  <c:v>3.76</c:v>
                </c:pt>
                <c:pt idx="10">
                  <c:v>3.826666666666664</c:v>
                </c:pt>
                <c:pt idx="11">
                  <c:v>3.054761904761905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Guatemala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Hoja1!$A$2:$A$13</c:f>
              <c:strCache>
                <c:ptCount val="12"/>
                <c:pt idx="0">
                  <c:v>Instituciones</c:v>
                </c:pt>
                <c:pt idx="1">
                  <c:v>Infraestructura</c:v>
                </c:pt>
                <c:pt idx="2">
                  <c:v>Estabilidad macroeconómica</c:v>
                </c:pt>
                <c:pt idx="3">
                  <c:v>Salud y educación primaria</c:v>
                </c:pt>
                <c:pt idx="4">
                  <c:v>Educación superior y capacitación</c:v>
                </c:pt>
                <c:pt idx="5">
                  <c:v>Mercado de bienes</c:v>
                </c:pt>
                <c:pt idx="6">
                  <c:v>Mercado laboral</c:v>
                </c:pt>
                <c:pt idx="7">
                  <c:v>Mercado financiero</c:v>
                </c:pt>
                <c:pt idx="8">
                  <c:v>Preparación tecnológica</c:v>
                </c:pt>
                <c:pt idx="9">
                  <c:v>Tamaño de mercado</c:v>
                </c:pt>
                <c:pt idx="10">
                  <c:v>Sofisticación de negocios</c:v>
                </c:pt>
                <c:pt idx="11">
                  <c:v>Innovación</c:v>
                </c:pt>
              </c:strCache>
            </c:strRef>
          </c:cat>
          <c:val>
            <c:numRef>
              <c:f>Hoja1!$C$2:$C$13</c:f>
              <c:numCache>
                <c:formatCode>General</c:formatCode>
                <c:ptCount val="12"/>
                <c:pt idx="0">
                  <c:v>3.34</c:v>
                </c:pt>
                <c:pt idx="1">
                  <c:v>3.82</c:v>
                </c:pt>
                <c:pt idx="2">
                  <c:v>4.93</c:v>
                </c:pt>
                <c:pt idx="3">
                  <c:v>4.98</c:v>
                </c:pt>
                <c:pt idx="4">
                  <c:v>3.61</c:v>
                </c:pt>
                <c:pt idx="5">
                  <c:v>4.56</c:v>
                </c:pt>
                <c:pt idx="6">
                  <c:v>3.92</c:v>
                </c:pt>
                <c:pt idx="7">
                  <c:v>4.88</c:v>
                </c:pt>
                <c:pt idx="8">
                  <c:v>3.37</c:v>
                </c:pt>
                <c:pt idx="9">
                  <c:v>3.68</c:v>
                </c:pt>
                <c:pt idx="10">
                  <c:v>4.189999999999999</c:v>
                </c:pt>
                <c:pt idx="11">
                  <c:v>3.23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6469768"/>
        <c:axId val="2126461096"/>
      </c:radarChart>
      <c:catAx>
        <c:axId val="2126469768"/>
        <c:scaling>
          <c:orientation val="minMax"/>
        </c:scaling>
        <c:delete val="0"/>
        <c:axPos val="b"/>
        <c:majorGridlines/>
        <c:numFmt formatCode="dd/mm/yyyy" sourceLinked="1"/>
        <c:majorTickMark val="out"/>
        <c:minorTickMark val="none"/>
        <c:tickLblPos val="nextTo"/>
        <c:crossAx val="2126461096"/>
        <c:crosses val="autoZero"/>
        <c:auto val="1"/>
        <c:lblAlgn val="ctr"/>
        <c:lblOffset val="100"/>
        <c:noMultiLvlLbl val="0"/>
      </c:catAx>
      <c:valAx>
        <c:axId val="2126461096"/>
        <c:scaling>
          <c:orientation val="minMax"/>
          <c:max val="7.0"/>
          <c:min val="0.0"/>
        </c:scaling>
        <c:delete val="0"/>
        <c:axPos val="l"/>
        <c:majorGridlines/>
        <c:numFmt formatCode="General" sourceLinked="1"/>
        <c:majorTickMark val="cross"/>
        <c:minorTickMark val="none"/>
        <c:tickLblPos val="nextTo"/>
        <c:crossAx val="2126469768"/>
        <c:crosses val="autoZero"/>
        <c:crossBetween val="between"/>
        <c:majorUnit val="1.0"/>
      </c:valAx>
    </c:plotArea>
    <c:legend>
      <c:legendPos val="b"/>
      <c:layout/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200">
          <a:latin typeface="Arial Narrow" panose="020B060602020203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Tendencia 2012-2016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302424941463347"/>
          <c:y val="0.0"/>
          <c:w val="0.93951501170733"/>
          <c:h val="0.935989870857261"/>
        </c:manualLayout>
      </c:layout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Guatemala</c:v>
                </c:pt>
              </c:strCache>
            </c:strRef>
          </c:tx>
          <c:spPr>
            <a:ln w="38100">
              <a:solidFill>
                <a:schemeClr val="tx2">
                  <a:lumMod val="75000"/>
                  <a:lumOff val="25000"/>
                </a:schemeClr>
              </a:solidFill>
              <a:prstDash val="dash"/>
            </a:ln>
          </c:spPr>
          <c:marker>
            <c:symbol val="none"/>
          </c:marker>
          <c:cat>
            <c:strRef>
              <c:f>Hoja1!$A$2:$A$6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4.0</c:v>
                </c:pt>
                <c:pt idx="1">
                  <c:v>4.0</c:v>
                </c:pt>
                <c:pt idx="2">
                  <c:v>4.1</c:v>
                </c:pt>
                <c:pt idx="3">
                  <c:v>4.1</c:v>
                </c:pt>
                <c:pt idx="4">
                  <c:v>4.1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6430680"/>
        <c:axId val="2126424536"/>
      </c:lineChart>
      <c:catAx>
        <c:axId val="2126430680"/>
        <c:scaling>
          <c:orientation val="minMax"/>
        </c:scaling>
        <c:delete val="1"/>
        <c:axPos val="b"/>
        <c:numFmt formatCode="dd/mm/yyyy" sourceLinked="1"/>
        <c:majorTickMark val="out"/>
        <c:minorTickMark val="none"/>
        <c:tickLblPos val="nextTo"/>
        <c:crossAx val="2126424536"/>
        <c:crosses val="autoZero"/>
        <c:auto val="1"/>
        <c:lblAlgn val="ctr"/>
        <c:lblOffset val="100"/>
        <c:noMultiLvlLbl val="0"/>
      </c:catAx>
      <c:valAx>
        <c:axId val="2126424536"/>
        <c:scaling>
          <c:orientation val="minMax"/>
          <c:max val="7.0"/>
          <c:min val="0.0"/>
        </c:scaling>
        <c:delete val="1"/>
        <c:axPos val="l"/>
        <c:numFmt formatCode="General" sourceLinked="1"/>
        <c:majorTickMark val="cross"/>
        <c:minorTickMark val="none"/>
        <c:tickLblPos val="nextTo"/>
        <c:crossAx val="2126430680"/>
        <c:crosses val="autoZero"/>
        <c:crossBetween val="between"/>
        <c:majorUnit val="1.0"/>
      </c:valAx>
    </c:plotArea>
    <c:plotVisOnly val="1"/>
    <c:dispBlanksAs val="gap"/>
    <c:showDLblsOverMax val="0"/>
  </c:chart>
  <c:txPr>
    <a:bodyPr/>
    <a:lstStyle/>
    <a:p>
      <a:pPr>
        <a:defRPr sz="1200">
          <a:latin typeface="Arial Narrow" panose="020B060602020203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90189073588024"/>
          <c:y val="0.0"/>
          <c:w val="0.956009162049188"/>
          <c:h val="0.7750081937284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Mejor del Mundo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10"/>
          </c:marker>
          <c:cat>
            <c:strRef>
              <c:f>Sheet1!$A$2:$A$13</c:f>
              <c:strCache>
                <c:ptCount val="12"/>
                <c:pt idx="0">
                  <c:v>Instituciones</c:v>
                </c:pt>
                <c:pt idx="1">
                  <c:v>Infraestructura</c:v>
                </c:pt>
                <c:pt idx="2">
                  <c:v>Estabilidad macroeconómica</c:v>
                </c:pt>
                <c:pt idx="3">
                  <c:v>Salud y educación primaria</c:v>
                </c:pt>
                <c:pt idx="4">
                  <c:v>Educación superior y capacitación</c:v>
                </c:pt>
                <c:pt idx="5">
                  <c:v>Mercado de bienes</c:v>
                </c:pt>
                <c:pt idx="6">
                  <c:v>Mercado laboral</c:v>
                </c:pt>
                <c:pt idx="7">
                  <c:v>Mercado financiero</c:v>
                </c:pt>
                <c:pt idx="8">
                  <c:v>Preparación tecnológica</c:v>
                </c:pt>
                <c:pt idx="9">
                  <c:v>Tamaño de mercado</c:v>
                </c:pt>
                <c:pt idx="10">
                  <c:v>Sofisticación de negocios</c:v>
                </c:pt>
                <c:pt idx="11">
                  <c:v>Innovación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  <c:pt idx="11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Mejor LA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10"/>
          </c:marker>
          <c:cat>
            <c:strRef>
              <c:f>Sheet1!$A$2:$A$13</c:f>
              <c:strCache>
                <c:ptCount val="12"/>
                <c:pt idx="0">
                  <c:v>Instituciones</c:v>
                </c:pt>
                <c:pt idx="1">
                  <c:v>Infraestructura</c:v>
                </c:pt>
                <c:pt idx="2">
                  <c:v>Estabilidad macroeconómica</c:v>
                </c:pt>
                <c:pt idx="3">
                  <c:v>Salud y educación primaria</c:v>
                </c:pt>
                <c:pt idx="4">
                  <c:v>Educación superior y capacitación</c:v>
                </c:pt>
                <c:pt idx="5">
                  <c:v>Mercado de bienes</c:v>
                </c:pt>
                <c:pt idx="6">
                  <c:v>Mercado laboral</c:v>
                </c:pt>
                <c:pt idx="7">
                  <c:v>Mercado financiero</c:v>
                </c:pt>
                <c:pt idx="8">
                  <c:v>Preparación tecnológica</c:v>
                </c:pt>
                <c:pt idx="9">
                  <c:v>Tamaño de mercado</c:v>
                </c:pt>
                <c:pt idx="10">
                  <c:v>Sofisticación de negocios</c:v>
                </c:pt>
                <c:pt idx="11">
                  <c:v>Innovación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0.769983686786297</c:v>
                </c:pt>
                <c:pt idx="1">
                  <c:v>0.766816143497758</c:v>
                </c:pt>
                <c:pt idx="2">
                  <c:v>0.875730994152047</c:v>
                </c:pt>
                <c:pt idx="3">
                  <c:v>0.901306240928882</c:v>
                </c:pt>
                <c:pt idx="4">
                  <c:v>0.82670906200318</c:v>
                </c:pt>
                <c:pt idx="5">
                  <c:v>0.802768166089965</c:v>
                </c:pt>
                <c:pt idx="6">
                  <c:v>0.759663865546218</c:v>
                </c:pt>
                <c:pt idx="7">
                  <c:v>0.884283246977547</c:v>
                </c:pt>
                <c:pt idx="8">
                  <c:v>0.848673946957878</c:v>
                </c:pt>
                <c:pt idx="9">
                  <c:v>0.818571428571429</c:v>
                </c:pt>
                <c:pt idx="10">
                  <c:v>0.748275862068966</c:v>
                </c:pt>
                <c:pt idx="11">
                  <c:v>0.612068965517241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Guatemala</c:v>
                </c:pt>
              </c:strCache>
            </c:strRef>
          </c:tx>
          <c:spPr>
            <a:ln>
              <a:noFill/>
            </a:ln>
          </c:spPr>
          <c:marker>
            <c:symbol val="triangle"/>
            <c:size val="10"/>
          </c:marker>
          <c:cat>
            <c:strRef>
              <c:f>Sheet1!$A$2:$A$13</c:f>
              <c:strCache>
                <c:ptCount val="12"/>
                <c:pt idx="0">
                  <c:v>Instituciones</c:v>
                </c:pt>
                <c:pt idx="1">
                  <c:v>Infraestructura</c:v>
                </c:pt>
                <c:pt idx="2">
                  <c:v>Estabilidad macroeconómica</c:v>
                </c:pt>
                <c:pt idx="3">
                  <c:v>Salud y educación primaria</c:v>
                </c:pt>
                <c:pt idx="4">
                  <c:v>Educación superior y capacitación</c:v>
                </c:pt>
                <c:pt idx="5">
                  <c:v>Mercado de bienes</c:v>
                </c:pt>
                <c:pt idx="6">
                  <c:v>Mercado laboral</c:v>
                </c:pt>
                <c:pt idx="7">
                  <c:v>Mercado financiero</c:v>
                </c:pt>
                <c:pt idx="8">
                  <c:v>Preparación tecnológica</c:v>
                </c:pt>
                <c:pt idx="9">
                  <c:v>Tamaño de mercado</c:v>
                </c:pt>
                <c:pt idx="10">
                  <c:v>Sofisticación de negocios</c:v>
                </c:pt>
                <c:pt idx="11">
                  <c:v>Innovación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0.544861337683524</c:v>
                </c:pt>
                <c:pt idx="1">
                  <c:v>0.571001494768311</c:v>
                </c:pt>
                <c:pt idx="2">
                  <c:v>0.720760233918129</c:v>
                </c:pt>
                <c:pt idx="3">
                  <c:v>0.722786647314949</c:v>
                </c:pt>
                <c:pt idx="4">
                  <c:v>0.573926868044515</c:v>
                </c:pt>
                <c:pt idx="5">
                  <c:v>0.788927335640138</c:v>
                </c:pt>
                <c:pt idx="6">
                  <c:v>0.658823529411765</c:v>
                </c:pt>
                <c:pt idx="7">
                  <c:v>0.842832469775475</c:v>
                </c:pt>
                <c:pt idx="8">
                  <c:v>0.525741029641186</c:v>
                </c:pt>
                <c:pt idx="9">
                  <c:v>0.525714285714286</c:v>
                </c:pt>
                <c:pt idx="10">
                  <c:v>0.722413793103448</c:v>
                </c:pt>
                <c:pt idx="11">
                  <c:v>0.556896551724138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6215496"/>
        <c:axId val="2126212920"/>
      </c:lineChart>
      <c:catAx>
        <c:axId val="2126215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 anchor="ctr" anchorCtr="0"/>
          <a:lstStyle/>
          <a:p>
            <a:pPr>
              <a:defRPr/>
            </a:pPr>
            <a:endParaRPr lang="en-US"/>
          </a:p>
        </c:txPr>
        <c:crossAx val="2126212920"/>
        <c:crosses val="autoZero"/>
        <c:auto val="0"/>
        <c:lblAlgn val="ctr"/>
        <c:lblOffset val="100"/>
        <c:tickLblSkip val="1"/>
        <c:noMultiLvlLbl val="0"/>
      </c:catAx>
      <c:valAx>
        <c:axId val="21262129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262154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07355764557208"/>
          <c:y val="0.716222053926196"/>
          <c:w val="0.426677724312239"/>
          <c:h val="0.057159278355863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13023295719498"/>
          <c:y val="0.0830679044191808"/>
          <c:w val="0.377568122318028"/>
          <c:h val="0.787513358720404"/>
        </c:manualLayout>
      </c:layout>
      <c:radarChart>
        <c:radarStyle val="marker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2008</c:v>
                </c:pt>
              </c:strCache>
            </c:strRef>
          </c:tx>
          <c:spPr>
            <a:ln>
              <a:solidFill>
                <a:srgbClr val="FFF257"/>
              </a:solidFill>
            </a:ln>
          </c:spPr>
          <c:marker>
            <c:symbol val="none"/>
          </c:marker>
          <c:cat>
            <c:strRef>
              <c:f>Hoja1!$A$2:$A$13</c:f>
              <c:strCache>
                <c:ptCount val="12"/>
                <c:pt idx="0">
                  <c:v>Instituciones</c:v>
                </c:pt>
                <c:pt idx="1">
                  <c:v>Infraestructura</c:v>
                </c:pt>
                <c:pt idx="2">
                  <c:v>Estabilidad Macroeconómica</c:v>
                </c:pt>
                <c:pt idx="3">
                  <c:v>Salud y educación primaria</c:v>
                </c:pt>
                <c:pt idx="4">
                  <c:v>Educación Superior y capacitación</c:v>
                </c:pt>
                <c:pt idx="5">
                  <c:v>Mercado de bienes</c:v>
                </c:pt>
                <c:pt idx="6">
                  <c:v>Mercado laboral</c:v>
                </c:pt>
                <c:pt idx="7">
                  <c:v>Mercado financiero</c:v>
                </c:pt>
                <c:pt idx="8">
                  <c:v>Preparación tecnológica</c:v>
                </c:pt>
                <c:pt idx="9">
                  <c:v>Tamaño de mercado</c:v>
                </c:pt>
                <c:pt idx="10">
                  <c:v>Sofisticación de Negocios</c:v>
                </c:pt>
                <c:pt idx="11">
                  <c:v>Innovación</c:v>
                </c:pt>
              </c:strCache>
            </c:strRef>
          </c:cat>
          <c:val>
            <c:numRef>
              <c:f>Hoja1!$B$2:$B$13</c:f>
              <c:numCache>
                <c:formatCode>General</c:formatCode>
                <c:ptCount val="12"/>
                <c:pt idx="0">
                  <c:v>3.482181679027664</c:v>
                </c:pt>
                <c:pt idx="1">
                  <c:v>3.468457444480948</c:v>
                </c:pt>
                <c:pt idx="2">
                  <c:v>4.717905498286631</c:v>
                </c:pt>
                <c:pt idx="3">
                  <c:v>5.024438489200755</c:v>
                </c:pt>
                <c:pt idx="4">
                  <c:v>3.270586179221745</c:v>
                </c:pt>
                <c:pt idx="5">
                  <c:v>4.381302005949017</c:v>
                </c:pt>
                <c:pt idx="6">
                  <c:v>4.249000355738952</c:v>
                </c:pt>
                <c:pt idx="7">
                  <c:v>3.846667617423256</c:v>
                </c:pt>
                <c:pt idx="8">
                  <c:v>3.195958343445538</c:v>
                </c:pt>
                <c:pt idx="9">
                  <c:v>3.36333789821175</c:v>
                </c:pt>
                <c:pt idx="10">
                  <c:v>4.331406624464352</c:v>
                </c:pt>
                <c:pt idx="11">
                  <c:v>3.051454729051122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2016</c:v>
                </c:pt>
              </c:strCache>
            </c:strRef>
          </c:tx>
          <c:spPr>
            <a:ln>
              <a:solidFill>
                <a:srgbClr val="9B2276"/>
              </a:solidFill>
            </a:ln>
          </c:spPr>
          <c:marker>
            <c:symbol val="none"/>
          </c:marker>
          <c:cat>
            <c:strRef>
              <c:f>Hoja1!$A$2:$A$13</c:f>
              <c:strCache>
                <c:ptCount val="12"/>
                <c:pt idx="0">
                  <c:v>Instituciones</c:v>
                </c:pt>
                <c:pt idx="1">
                  <c:v>Infraestructura</c:v>
                </c:pt>
                <c:pt idx="2">
                  <c:v>Estabilidad Macroeconómica</c:v>
                </c:pt>
                <c:pt idx="3">
                  <c:v>Salud y educación primaria</c:v>
                </c:pt>
                <c:pt idx="4">
                  <c:v>Educación Superior y capacitación</c:v>
                </c:pt>
                <c:pt idx="5">
                  <c:v>Mercado de bienes</c:v>
                </c:pt>
                <c:pt idx="6">
                  <c:v>Mercado laboral</c:v>
                </c:pt>
                <c:pt idx="7">
                  <c:v>Mercado financiero</c:v>
                </c:pt>
                <c:pt idx="8">
                  <c:v>Preparación tecnológica</c:v>
                </c:pt>
                <c:pt idx="9">
                  <c:v>Tamaño de mercado</c:v>
                </c:pt>
                <c:pt idx="10">
                  <c:v>Sofisticación de Negocios</c:v>
                </c:pt>
                <c:pt idx="11">
                  <c:v>Innovación</c:v>
                </c:pt>
              </c:strCache>
            </c:strRef>
          </c:cat>
          <c:val>
            <c:numRef>
              <c:f>Hoja1!$C$2:$C$13</c:f>
              <c:numCache>
                <c:formatCode>General</c:formatCode>
                <c:ptCount val="12"/>
                <c:pt idx="0">
                  <c:v>3.341172596481776</c:v>
                </c:pt>
                <c:pt idx="1">
                  <c:v>3.8211887845971</c:v>
                </c:pt>
                <c:pt idx="2">
                  <c:v>4.929802875555127</c:v>
                </c:pt>
                <c:pt idx="3">
                  <c:v>4.97676576804163</c:v>
                </c:pt>
                <c:pt idx="4">
                  <c:v>3.610148888861769</c:v>
                </c:pt>
                <c:pt idx="5">
                  <c:v>4.556939953094667</c:v>
                </c:pt>
                <c:pt idx="6">
                  <c:v>3.921079780467021</c:v>
                </c:pt>
                <c:pt idx="7">
                  <c:v>4.880705490695776</c:v>
                </c:pt>
                <c:pt idx="8">
                  <c:v>3.37411351716541</c:v>
                </c:pt>
                <c:pt idx="9">
                  <c:v>3.683195658009131</c:v>
                </c:pt>
                <c:pt idx="10">
                  <c:v>4.191091621131256</c:v>
                </c:pt>
                <c:pt idx="11">
                  <c:v>3.226711814579563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6129320"/>
        <c:axId val="2126123976"/>
      </c:radarChart>
      <c:catAx>
        <c:axId val="212612932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126123976"/>
        <c:crosses val="autoZero"/>
        <c:auto val="0"/>
        <c:lblAlgn val="ctr"/>
        <c:lblOffset val="100"/>
        <c:noMultiLvlLbl val="0"/>
      </c:catAx>
      <c:valAx>
        <c:axId val="2126123976"/>
        <c:scaling>
          <c:orientation val="minMax"/>
          <c:max val="7.0"/>
          <c:min val="0.0"/>
        </c:scaling>
        <c:delete val="0"/>
        <c:axPos val="l"/>
        <c:majorGridlines>
          <c:spPr>
            <a:ln>
              <a:solidFill>
                <a:srgbClr val="8FCDDB"/>
              </a:solidFill>
            </a:ln>
          </c:spPr>
        </c:majorGridlines>
        <c:numFmt formatCode="General" sourceLinked="0"/>
        <c:majorTickMark val="cross"/>
        <c:minorTickMark val="none"/>
        <c:tickLblPos val="nextTo"/>
        <c:spPr>
          <a:ln>
            <a:noFill/>
          </a:ln>
        </c:spPr>
        <c:crossAx val="2126129320"/>
        <c:crosses val="autoZero"/>
        <c:crossBetween val="between"/>
        <c:majorUnit val="1.0"/>
      </c:valAx>
      <c:spPr>
        <a:noFill/>
        <a:ln w="25385">
          <a:noFill/>
        </a:ln>
      </c:spPr>
    </c:plotArea>
    <c:legend>
      <c:legendPos val="b"/>
      <c:layout>
        <c:manualLayout>
          <c:xMode val="edge"/>
          <c:yMode val="edge"/>
          <c:x val="0.336384271923771"/>
          <c:y val="0.933730875104027"/>
          <c:w val="0.324458782673285"/>
          <c:h val="0.0612455455263214"/>
        </c:manualLayout>
      </c:layout>
      <c:overlay val="0"/>
      <c:spPr>
        <a:solidFill>
          <a:schemeClr val="bg1">
            <a:alpha val="17000"/>
          </a:schemeClr>
        </a:solidFill>
      </c:spPr>
    </c:legend>
    <c:plotVisOnly val="1"/>
    <c:dispBlanksAs val="gap"/>
    <c:showDLblsOverMax val="0"/>
  </c:chart>
  <c:txPr>
    <a:bodyPr/>
    <a:lstStyle/>
    <a:p>
      <a:pPr>
        <a:defRPr sz="1599">
          <a:solidFill>
            <a:schemeClr val="tx1"/>
          </a:solidFill>
          <a:latin typeface="Arial Narrow"/>
          <a:cs typeface="Arial Narrow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Santiago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Infraestructura y conectividad</c:v>
                </c:pt>
                <c:pt idx="1">
                  <c:v>Capital humano</c:v>
                </c:pt>
                <c:pt idx="2">
                  <c:v>Sustentabilidad</c:v>
                </c:pt>
                <c:pt idx="3">
                  <c:v>Poder de marca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47.3</c:v>
                </c:pt>
                <c:pt idx="1">
                  <c:v>100.0</c:v>
                </c:pt>
                <c:pt idx="2">
                  <c:v>87.8</c:v>
                </c:pt>
                <c:pt idx="3">
                  <c:v>94.4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México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Infraestructura y conectividad</c:v>
                </c:pt>
                <c:pt idx="1">
                  <c:v>Capital humano</c:v>
                </c:pt>
                <c:pt idx="2">
                  <c:v>Sustentabilidad</c:v>
                </c:pt>
                <c:pt idx="3">
                  <c:v>Poder de marca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62.8</c:v>
                </c:pt>
                <c:pt idx="1">
                  <c:v>87.7</c:v>
                </c:pt>
                <c:pt idx="2">
                  <c:v>83.3</c:v>
                </c:pt>
                <c:pt idx="3">
                  <c:v>89.4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Sao Paulo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Infraestructura y conectividad</c:v>
                </c:pt>
                <c:pt idx="1">
                  <c:v>Capital humano</c:v>
                </c:pt>
                <c:pt idx="2">
                  <c:v>Sustentabilidad</c:v>
                </c:pt>
                <c:pt idx="3">
                  <c:v>Poder de marca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63.1</c:v>
                </c:pt>
                <c:pt idx="1">
                  <c:v>97.3</c:v>
                </c:pt>
                <c:pt idx="2">
                  <c:v>90.4</c:v>
                </c:pt>
                <c:pt idx="3">
                  <c:v>96.1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Guatemala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Infraestructura y conectividad</c:v>
                </c:pt>
                <c:pt idx="1">
                  <c:v>Capital humano</c:v>
                </c:pt>
                <c:pt idx="2">
                  <c:v>Sustentabilidad</c:v>
                </c:pt>
                <c:pt idx="3">
                  <c:v>Poder de marca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30.1</c:v>
                </c:pt>
                <c:pt idx="1">
                  <c:v>7.6</c:v>
                </c:pt>
                <c:pt idx="2">
                  <c:v>87.6</c:v>
                </c:pt>
                <c:pt idx="3">
                  <c:v>35.0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7275224"/>
        <c:axId val="2111275528"/>
      </c:barChart>
      <c:catAx>
        <c:axId val="2127275224"/>
        <c:scaling>
          <c:orientation val="minMax"/>
        </c:scaling>
        <c:delete val="0"/>
        <c:axPos val="b"/>
        <c:majorTickMark val="out"/>
        <c:minorTickMark val="none"/>
        <c:tickLblPos val="nextTo"/>
        <c:crossAx val="2111275528"/>
        <c:crosses val="autoZero"/>
        <c:auto val="1"/>
        <c:lblAlgn val="ctr"/>
        <c:lblOffset val="100"/>
        <c:noMultiLvlLbl val="0"/>
      </c:catAx>
      <c:valAx>
        <c:axId val="2111275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727522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Consistencia</a:t>
            </a:r>
            <a:r>
              <a:rPr lang="en-US" dirty="0" smtClean="0"/>
              <a:t> del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proceso</a:t>
            </a:r>
            <a:r>
              <a:rPr lang="en-US" baseline="0" dirty="0" smtClean="0"/>
              <a:t> con la </a:t>
            </a:r>
            <a:r>
              <a:rPr lang="en-US" baseline="0" dirty="0" err="1" smtClean="0"/>
              <a:t>información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Baja consistencia</c:v>
                </c:pt>
                <c:pt idx="1">
                  <c:v>Alta consistencia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0.16</c:v>
                </c:pt>
                <c:pt idx="1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0751624"/>
        <c:axId val="2140757544"/>
      </c:barChart>
      <c:catAx>
        <c:axId val="21407516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Consistencia</a:t>
                </a:r>
                <a:r>
                  <a:rPr lang="en-US" dirty="0" smtClean="0"/>
                  <a:t> de la </a:t>
                </a:r>
                <a:r>
                  <a:rPr lang="en-US" dirty="0" err="1" smtClean="0"/>
                  <a:t>información</a:t>
                </a:r>
                <a:endParaRPr lang="en-US" dirty="0"/>
              </a:p>
            </c:rich>
          </c:tx>
          <c:layout/>
          <c:overlay val="0"/>
        </c:title>
        <c:majorTickMark val="none"/>
        <c:minorTickMark val="none"/>
        <c:tickLblPos val="nextTo"/>
        <c:crossAx val="2140757544"/>
        <c:crosses val="autoZero"/>
        <c:auto val="1"/>
        <c:lblAlgn val="ctr"/>
        <c:lblOffset val="100"/>
        <c:noMultiLvlLbl val="0"/>
      </c:catAx>
      <c:valAx>
        <c:axId val="214075754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Peticiones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rechazadas</a:t>
                </a:r>
                <a:endParaRPr lang="en-US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2140751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Duración</a:t>
            </a:r>
            <a:r>
              <a:rPr lang="en-US" dirty="0" smtClean="0"/>
              <a:t> </a:t>
            </a:r>
            <a:r>
              <a:rPr lang="en-US" dirty="0" err="1" smtClean="0"/>
              <a:t>promedio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Reformas</c:v>
                </c:pt>
                <c:pt idx="1">
                  <c:v>Sin reformas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25.0</c:v>
                </c:pt>
                <c:pt idx="1">
                  <c:v>91.0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2213000"/>
        <c:axId val="2142215368"/>
      </c:barChart>
      <c:catAx>
        <c:axId val="2142213000"/>
        <c:scaling>
          <c:orientation val="minMax"/>
        </c:scaling>
        <c:delete val="0"/>
        <c:axPos val="b"/>
        <c:majorTickMark val="none"/>
        <c:minorTickMark val="none"/>
        <c:tickLblPos val="nextTo"/>
        <c:crossAx val="2142215368"/>
        <c:crosses val="autoZero"/>
        <c:auto val="1"/>
        <c:lblAlgn val="ctr"/>
        <c:lblOffset val="100"/>
        <c:noMultiLvlLbl val="0"/>
      </c:catAx>
      <c:valAx>
        <c:axId val="21422153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Días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42213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Costo</a:t>
            </a:r>
            <a:r>
              <a:rPr lang="en-US" dirty="0" smtClean="0"/>
              <a:t> </a:t>
            </a:r>
            <a:r>
              <a:rPr lang="en-US" dirty="0" err="1" smtClean="0"/>
              <a:t>promedio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Reformas</c:v>
                </c:pt>
                <c:pt idx="1">
                  <c:v>Sin reformas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0.05</c:v>
                </c:pt>
                <c:pt idx="1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0787464"/>
        <c:axId val="2140790440"/>
      </c:barChart>
      <c:catAx>
        <c:axId val="2140787464"/>
        <c:scaling>
          <c:orientation val="minMax"/>
        </c:scaling>
        <c:delete val="0"/>
        <c:axPos val="b"/>
        <c:majorTickMark val="none"/>
        <c:minorTickMark val="none"/>
        <c:tickLblPos val="nextTo"/>
        <c:crossAx val="2140790440"/>
        <c:crosses val="autoZero"/>
        <c:auto val="1"/>
        <c:lblAlgn val="ctr"/>
        <c:lblOffset val="100"/>
        <c:noMultiLvlLbl val="0"/>
      </c:catAx>
      <c:valAx>
        <c:axId val="21407904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% del PIB per </a:t>
                </a:r>
                <a:r>
                  <a:rPr lang="en-US" dirty="0" err="1" smtClean="0"/>
                  <a:t>cápita</a:t>
                </a:r>
                <a:endParaRPr lang="en-US" dirty="0"/>
              </a:p>
            </c:rich>
          </c:tx>
          <c:layout/>
          <c:overlay val="0"/>
        </c:title>
        <c:numFmt formatCode="0%" sourceLinked="1"/>
        <c:majorTickMark val="none"/>
        <c:minorTickMark val="none"/>
        <c:tickLblPos val="nextTo"/>
        <c:crossAx val="2140787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15BF23-0DEB-734C-AB9A-05A5CD14E5BF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3DB24C6F-12AC-474B-A83A-153909B7C7FD}">
      <dgm:prSet phldrT="[Text]"/>
      <dgm:spPr/>
      <dgm:t>
        <a:bodyPr/>
        <a:lstStyle/>
        <a:p>
          <a:r>
            <a:rPr lang="es-ES_tradnl" dirty="0" smtClean="0"/>
            <a:t>Instituciones y regulaciones</a:t>
          </a:r>
          <a:endParaRPr lang="es-ES_tradnl" dirty="0"/>
        </a:p>
      </dgm:t>
    </dgm:pt>
    <dgm:pt modelId="{8B6A9836-029E-0A48-B091-92B4693C7209}" type="parTrans" cxnId="{75CF0AC0-B287-DC44-9D71-D94BAB7593AA}">
      <dgm:prSet/>
      <dgm:spPr/>
      <dgm:t>
        <a:bodyPr/>
        <a:lstStyle/>
        <a:p>
          <a:endParaRPr lang="es-ES_tradnl"/>
        </a:p>
      </dgm:t>
    </dgm:pt>
    <dgm:pt modelId="{57CAE71B-AC90-BE42-B043-6CAE3FCB8206}" type="sibTrans" cxnId="{75CF0AC0-B287-DC44-9D71-D94BAB7593AA}">
      <dgm:prSet/>
      <dgm:spPr/>
      <dgm:t>
        <a:bodyPr/>
        <a:lstStyle/>
        <a:p>
          <a:endParaRPr lang="es-ES_tradnl"/>
        </a:p>
      </dgm:t>
    </dgm:pt>
    <dgm:pt modelId="{AD229AA6-0E6B-8E4F-B860-AA3F8A8E028E}">
      <dgm:prSet phldrT="[Text]"/>
      <dgm:spPr/>
      <dgm:t>
        <a:bodyPr/>
        <a:lstStyle/>
        <a:p>
          <a:r>
            <a:rPr lang="es-ES_tradnl" dirty="0" smtClean="0"/>
            <a:t>Impuestos, licencias, regulaciones, promoción y marcas</a:t>
          </a:r>
          <a:endParaRPr lang="es-ES_tradnl" dirty="0"/>
        </a:p>
      </dgm:t>
    </dgm:pt>
    <dgm:pt modelId="{77BDA16F-1368-104E-A784-451AC41000A9}" type="parTrans" cxnId="{78CF90B4-2C8A-464F-908E-225620C40692}">
      <dgm:prSet/>
      <dgm:spPr/>
      <dgm:t>
        <a:bodyPr/>
        <a:lstStyle/>
        <a:p>
          <a:endParaRPr lang="es-ES_tradnl"/>
        </a:p>
      </dgm:t>
    </dgm:pt>
    <dgm:pt modelId="{04A0169B-DA97-3F49-ADA3-C2E76C85C372}" type="sibTrans" cxnId="{78CF90B4-2C8A-464F-908E-225620C40692}">
      <dgm:prSet/>
      <dgm:spPr/>
      <dgm:t>
        <a:bodyPr/>
        <a:lstStyle/>
        <a:p>
          <a:endParaRPr lang="es-ES_tradnl"/>
        </a:p>
      </dgm:t>
    </dgm:pt>
    <dgm:pt modelId="{1FC112DB-3293-7745-84BC-94C5459BED23}">
      <dgm:prSet phldrT="[Text]"/>
      <dgm:spPr/>
      <dgm:t>
        <a:bodyPr/>
        <a:lstStyle/>
        <a:p>
          <a:r>
            <a:rPr lang="es-ES_tradnl" dirty="0" smtClean="0"/>
            <a:t>Infraestructura y tierras</a:t>
          </a:r>
          <a:endParaRPr lang="es-ES_tradnl" dirty="0"/>
        </a:p>
      </dgm:t>
    </dgm:pt>
    <dgm:pt modelId="{185C2FCF-E7B6-914A-AB8C-D0E824DA5108}" type="parTrans" cxnId="{3EFA7DA1-FBF3-9C47-8C26-4410D1FB2E93}">
      <dgm:prSet/>
      <dgm:spPr/>
      <dgm:t>
        <a:bodyPr/>
        <a:lstStyle/>
        <a:p>
          <a:endParaRPr lang="es-ES_tradnl"/>
        </a:p>
      </dgm:t>
    </dgm:pt>
    <dgm:pt modelId="{5561E694-37F6-C14E-B18D-F20A54E851D5}" type="sibTrans" cxnId="{3EFA7DA1-FBF3-9C47-8C26-4410D1FB2E93}">
      <dgm:prSet/>
      <dgm:spPr/>
      <dgm:t>
        <a:bodyPr/>
        <a:lstStyle/>
        <a:p>
          <a:endParaRPr lang="es-ES_tradnl"/>
        </a:p>
      </dgm:t>
    </dgm:pt>
    <dgm:pt modelId="{D91E8D99-14DC-EB41-AF29-D5EC3C275314}">
      <dgm:prSet phldrT="[Text]"/>
      <dgm:spPr/>
      <dgm:t>
        <a:bodyPr/>
        <a:lstStyle/>
        <a:p>
          <a:r>
            <a:rPr lang="es-ES_tradnl" dirty="0" smtClean="0"/>
            <a:t>Carreteras, electricidad, agua, transporte, comunicaciones, tierra</a:t>
          </a:r>
          <a:endParaRPr lang="es-ES_tradnl" dirty="0"/>
        </a:p>
      </dgm:t>
    </dgm:pt>
    <dgm:pt modelId="{933C2B6B-E9F1-6D47-AA8C-A27639CCACB1}" type="parTrans" cxnId="{4B495298-4107-5440-AF35-87B3C3991868}">
      <dgm:prSet/>
      <dgm:spPr/>
      <dgm:t>
        <a:bodyPr/>
        <a:lstStyle/>
        <a:p>
          <a:endParaRPr lang="es-ES_tradnl"/>
        </a:p>
      </dgm:t>
    </dgm:pt>
    <dgm:pt modelId="{06414674-9A4A-4945-BF3B-15511BC2C014}" type="sibTrans" cxnId="{4B495298-4107-5440-AF35-87B3C3991868}">
      <dgm:prSet/>
      <dgm:spPr/>
      <dgm:t>
        <a:bodyPr/>
        <a:lstStyle/>
        <a:p>
          <a:endParaRPr lang="es-ES_tradnl"/>
        </a:p>
      </dgm:t>
    </dgm:pt>
    <dgm:pt modelId="{F8B53F23-AE76-854F-A697-DF40CD0E3C9E}">
      <dgm:prSet phldrT="[Text]"/>
      <dgm:spPr/>
      <dgm:t>
        <a:bodyPr/>
        <a:lstStyle/>
        <a:p>
          <a:r>
            <a:rPr lang="es-ES_tradnl" dirty="0" smtClean="0"/>
            <a:t>Capacidades e innovación</a:t>
          </a:r>
          <a:endParaRPr lang="es-ES_tradnl" dirty="0"/>
        </a:p>
      </dgm:t>
    </dgm:pt>
    <dgm:pt modelId="{67F37813-C156-B042-9946-A30515F33152}" type="parTrans" cxnId="{11605D2F-961B-C049-BDCD-DE840493C6BE}">
      <dgm:prSet/>
      <dgm:spPr/>
      <dgm:t>
        <a:bodyPr/>
        <a:lstStyle/>
        <a:p>
          <a:endParaRPr lang="es-ES_tradnl"/>
        </a:p>
      </dgm:t>
    </dgm:pt>
    <dgm:pt modelId="{9AA2AFA6-BB8D-784F-9DCF-42AF207B6527}" type="sibTrans" cxnId="{11605D2F-961B-C049-BDCD-DE840493C6BE}">
      <dgm:prSet/>
      <dgm:spPr/>
      <dgm:t>
        <a:bodyPr/>
        <a:lstStyle/>
        <a:p>
          <a:endParaRPr lang="es-ES_tradnl"/>
        </a:p>
      </dgm:t>
    </dgm:pt>
    <dgm:pt modelId="{C37592DD-019E-3C4F-A62B-7DCF6D7CB99F}">
      <dgm:prSet phldrT="[Text]"/>
      <dgm:spPr/>
      <dgm:t>
        <a:bodyPr/>
        <a:lstStyle/>
        <a:p>
          <a:r>
            <a:rPr lang="es-ES_tradnl" dirty="0" smtClean="0"/>
            <a:t>Educación básica, formación profesional, redes</a:t>
          </a:r>
          <a:endParaRPr lang="es-ES_tradnl" dirty="0"/>
        </a:p>
      </dgm:t>
    </dgm:pt>
    <dgm:pt modelId="{A65DE478-8385-7241-AE9C-7FA0EF95FFB7}" type="parTrans" cxnId="{438586CD-0FB3-7842-8832-8416F23E0095}">
      <dgm:prSet/>
      <dgm:spPr/>
      <dgm:t>
        <a:bodyPr/>
        <a:lstStyle/>
        <a:p>
          <a:endParaRPr lang="es-ES_tradnl"/>
        </a:p>
      </dgm:t>
    </dgm:pt>
    <dgm:pt modelId="{64EE5082-DB2F-864A-800D-AE779197A9EC}" type="sibTrans" cxnId="{438586CD-0FB3-7842-8832-8416F23E0095}">
      <dgm:prSet/>
      <dgm:spPr/>
      <dgm:t>
        <a:bodyPr/>
        <a:lstStyle/>
        <a:p>
          <a:endParaRPr lang="es-ES_tradnl"/>
        </a:p>
      </dgm:t>
    </dgm:pt>
    <dgm:pt modelId="{80E3D75C-BF26-2046-85EC-586962F0924B}">
      <dgm:prSet phldrT="[Text]"/>
      <dgm:spPr/>
      <dgm:t>
        <a:bodyPr/>
        <a:lstStyle/>
        <a:p>
          <a:r>
            <a:rPr lang="es-ES_tradnl" dirty="0" smtClean="0"/>
            <a:t>Apoyo empresarial y financiero</a:t>
          </a:r>
          <a:endParaRPr lang="es-ES_tradnl" dirty="0"/>
        </a:p>
      </dgm:t>
    </dgm:pt>
    <dgm:pt modelId="{FCBFFF7C-CF98-9249-8517-1D2C9CBD57C7}" type="parTrans" cxnId="{133241D7-BF0A-3441-935B-43C3C2973199}">
      <dgm:prSet/>
      <dgm:spPr/>
      <dgm:t>
        <a:bodyPr/>
        <a:lstStyle/>
        <a:p>
          <a:endParaRPr lang="es-ES_tradnl"/>
        </a:p>
      </dgm:t>
    </dgm:pt>
    <dgm:pt modelId="{395D2C2F-1F28-544E-9927-ED577AE41F27}" type="sibTrans" cxnId="{133241D7-BF0A-3441-935B-43C3C2973199}">
      <dgm:prSet/>
      <dgm:spPr/>
      <dgm:t>
        <a:bodyPr/>
        <a:lstStyle/>
        <a:p>
          <a:endParaRPr lang="es-ES_tradnl"/>
        </a:p>
      </dgm:t>
    </dgm:pt>
    <dgm:pt modelId="{6D8BE441-BC9F-5042-9F9B-DB8050CFB780}">
      <dgm:prSet phldrT="[Text]"/>
      <dgm:spPr/>
      <dgm:t>
        <a:bodyPr/>
        <a:lstStyle/>
        <a:p>
          <a:r>
            <a:rPr lang="es-ES_tradnl" dirty="0" smtClean="0"/>
            <a:t>Acceso a capital, incentivo, asistencia con las exportaciones, desarrollo de capacidades</a:t>
          </a:r>
          <a:endParaRPr lang="es-ES_tradnl" dirty="0"/>
        </a:p>
      </dgm:t>
    </dgm:pt>
    <dgm:pt modelId="{37D8A90D-EBF0-B74F-99B0-A0444D8ABD98}" type="parTrans" cxnId="{C7DE60D1-E561-EE4E-8972-4703026DB0E6}">
      <dgm:prSet/>
      <dgm:spPr/>
      <dgm:t>
        <a:bodyPr/>
        <a:lstStyle/>
        <a:p>
          <a:endParaRPr lang="es-ES_tradnl"/>
        </a:p>
      </dgm:t>
    </dgm:pt>
    <dgm:pt modelId="{A9C4E6F7-ED0E-6A4C-BAB7-C3ACC2F612B3}" type="sibTrans" cxnId="{C7DE60D1-E561-EE4E-8972-4703026DB0E6}">
      <dgm:prSet/>
      <dgm:spPr/>
      <dgm:t>
        <a:bodyPr/>
        <a:lstStyle/>
        <a:p>
          <a:endParaRPr lang="es-ES_tradnl"/>
        </a:p>
      </dgm:t>
    </dgm:pt>
    <dgm:pt modelId="{B73C3449-2CCE-5D41-82D2-2AA795F70B1D}" type="pres">
      <dgm:prSet presAssocID="{4B15BF23-0DEB-734C-AB9A-05A5CD14E5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F5EC29AE-293F-6E4D-A97C-A5B1CA0D6578}" type="pres">
      <dgm:prSet presAssocID="{3DB24C6F-12AC-474B-A83A-153909B7C7F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5E9AE54D-8E50-9B46-9B38-5AB43AFDCF61}" type="pres">
      <dgm:prSet presAssocID="{3DB24C6F-12AC-474B-A83A-153909B7C7FD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2B47C56-9AFB-1642-B2DC-0AA30B6D2EC2}" type="pres">
      <dgm:prSet presAssocID="{1FC112DB-3293-7745-84BC-94C5459BED2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04B8DEF-85C4-0343-ACA7-D3126A51956D}" type="pres">
      <dgm:prSet presAssocID="{1FC112DB-3293-7745-84BC-94C5459BED23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7F5F3504-783F-9149-A409-B5B7850B64F1}" type="pres">
      <dgm:prSet presAssocID="{F8B53F23-AE76-854F-A697-DF40CD0E3C9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97ADEC71-F063-F54B-A87E-1A524556B471}" type="pres">
      <dgm:prSet presAssocID="{F8B53F23-AE76-854F-A697-DF40CD0E3C9E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72B4A00-60E2-624A-A2F5-43B77B50F67C}" type="pres">
      <dgm:prSet presAssocID="{80E3D75C-BF26-2046-85EC-586962F0924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703904B-3379-8E41-A7FA-FE285259FC0A}" type="pres">
      <dgm:prSet presAssocID="{80E3D75C-BF26-2046-85EC-586962F0924B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3BDC108C-81E9-6D44-9FA2-5E13D817B704}" type="presOf" srcId="{D91E8D99-14DC-EB41-AF29-D5EC3C275314}" destId="{F04B8DEF-85C4-0343-ACA7-D3126A51956D}" srcOrd="0" destOrd="0" presId="urn:microsoft.com/office/officeart/2005/8/layout/vList2"/>
    <dgm:cxn modelId="{C7DE60D1-E561-EE4E-8972-4703026DB0E6}" srcId="{80E3D75C-BF26-2046-85EC-586962F0924B}" destId="{6D8BE441-BC9F-5042-9F9B-DB8050CFB780}" srcOrd="0" destOrd="0" parTransId="{37D8A90D-EBF0-B74F-99B0-A0444D8ABD98}" sibTransId="{A9C4E6F7-ED0E-6A4C-BAB7-C3ACC2F612B3}"/>
    <dgm:cxn modelId="{695A8EA5-02B7-614C-83F7-8668358386C6}" type="presOf" srcId="{1FC112DB-3293-7745-84BC-94C5459BED23}" destId="{C2B47C56-9AFB-1642-B2DC-0AA30B6D2EC2}" srcOrd="0" destOrd="0" presId="urn:microsoft.com/office/officeart/2005/8/layout/vList2"/>
    <dgm:cxn modelId="{133241D7-BF0A-3441-935B-43C3C2973199}" srcId="{4B15BF23-0DEB-734C-AB9A-05A5CD14E5BF}" destId="{80E3D75C-BF26-2046-85EC-586962F0924B}" srcOrd="3" destOrd="0" parTransId="{FCBFFF7C-CF98-9249-8517-1D2C9CBD57C7}" sibTransId="{395D2C2F-1F28-544E-9927-ED577AE41F27}"/>
    <dgm:cxn modelId="{34CC5CE0-07AD-0E42-8831-C0FD537DE23D}" type="presOf" srcId="{80E3D75C-BF26-2046-85EC-586962F0924B}" destId="{C72B4A00-60E2-624A-A2F5-43B77B50F67C}" srcOrd="0" destOrd="0" presId="urn:microsoft.com/office/officeart/2005/8/layout/vList2"/>
    <dgm:cxn modelId="{85C4CA88-45AA-924E-8F16-638E1230EF84}" type="presOf" srcId="{6D8BE441-BC9F-5042-9F9B-DB8050CFB780}" destId="{6703904B-3379-8E41-A7FA-FE285259FC0A}" srcOrd="0" destOrd="0" presId="urn:microsoft.com/office/officeart/2005/8/layout/vList2"/>
    <dgm:cxn modelId="{2E688BF3-BFE4-F540-BD05-49FBE78023A8}" type="presOf" srcId="{4B15BF23-0DEB-734C-AB9A-05A5CD14E5BF}" destId="{B73C3449-2CCE-5D41-82D2-2AA795F70B1D}" srcOrd="0" destOrd="0" presId="urn:microsoft.com/office/officeart/2005/8/layout/vList2"/>
    <dgm:cxn modelId="{269D76E3-D13C-E349-B98A-8D64971114FA}" type="presOf" srcId="{C37592DD-019E-3C4F-A62B-7DCF6D7CB99F}" destId="{97ADEC71-F063-F54B-A87E-1A524556B471}" srcOrd="0" destOrd="0" presId="urn:microsoft.com/office/officeart/2005/8/layout/vList2"/>
    <dgm:cxn modelId="{78CF90B4-2C8A-464F-908E-225620C40692}" srcId="{3DB24C6F-12AC-474B-A83A-153909B7C7FD}" destId="{AD229AA6-0E6B-8E4F-B860-AA3F8A8E028E}" srcOrd="0" destOrd="0" parTransId="{77BDA16F-1368-104E-A784-451AC41000A9}" sibTransId="{04A0169B-DA97-3F49-ADA3-C2E76C85C372}"/>
    <dgm:cxn modelId="{438586CD-0FB3-7842-8832-8416F23E0095}" srcId="{F8B53F23-AE76-854F-A697-DF40CD0E3C9E}" destId="{C37592DD-019E-3C4F-A62B-7DCF6D7CB99F}" srcOrd="0" destOrd="0" parTransId="{A65DE478-8385-7241-AE9C-7FA0EF95FFB7}" sibTransId="{64EE5082-DB2F-864A-800D-AE779197A9EC}"/>
    <dgm:cxn modelId="{75CF0AC0-B287-DC44-9D71-D94BAB7593AA}" srcId="{4B15BF23-0DEB-734C-AB9A-05A5CD14E5BF}" destId="{3DB24C6F-12AC-474B-A83A-153909B7C7FD}" srcOrd="0" destOrd="0" parTransId="{8B6A9836-029E-0A48-B091-92B4693C7209}" sibTransId="{57CAE71B-AC90-BE42-B043-6CAE3FCB8206}"/>
    <dgm:cxn modelId="{11605D2F-961B-C049-BDCD-DE840493C6BE}" srcId="{4B15BF23-0DEB-734C-AB9A-05A5CD14E5BF}" destId="{F8B53F23-AE76-854F-A697-DF40CD0E3C9E}" srcOrd="2" destOrd="0" parTransId="{67F37813-C156-B042-9946-A30515F33152}" sibTransId="{9AA2AFA6-BB8D-784F-9DCF-42AF207B6527}"/>
    <dgm:cxn modelId="{4B495298-4107-5440-AF35-87B3C3991868}" srcId="{1FC112DB-3293-7745-84BC-94C5459BED23}" destId="{D91E8D99-14DC-EB41-AF29-D5EC3C275314}" srcOrd="0" destOrd="0" parTransId="{933C2B6B-E9F1-6D47-AA8C-A27639CCACB1}" sibTransId="{06414674-9A4A-4945-BF3B-15511BC2C014}"/>
    <dgm:cxn modelId="{A4BEB1C9-6699-1143-90B8-2BCB377C0D59}" type="presOf" srcId="{F8B53F23-AE76-854F-A697-DF40CD0E3C9E}" destId="{7F5F3504-783F-9149-A409-B5B7850B64F1}" srcOrd="0" destOrd="0" presId="urn:microsoft.com/office/officeart/2005/8/layout/vList2"/>
    <dgm:cxn modelId="{3682B27B-6605-5645-9BAF-01ECE8512B4B}" type="presOf" srcId="{AD229AA6-0E6B-8E4F-B860-AA3F8A8E028E}" destId="{5E9AE54D-8E50-9B46-9B38-5AB43AFDCF61}" srcOrd="0" destOrd="0" presId="urn:microsoft.com/office/officeart/2005/8/layout/vList2"/>
    <dgm:cxn modelId="{3EFA7DA1-FBF3-9C47-8C26-4410D1FB2E93}" srcId="{4B15BF23-0DEB-734C-AB9A-05A5CD14E5BF}" destId="{1FC112DB-3293-7745-84BC-94C5459BED23}" srcOrd="1" destOrd="0" parTransId="{185C2FCF-E7B6-914A-AB8C-D0E824DA5108}" sibTransId="{5561E694-37F6-C14E-B18D-F20A54E851D5}"/>
    <dgm:cxn modelId="{DE40726B-4F6C-F841-A49E-A6325084B1A7}" type="presOf" srcId="{3DB24C6F-12AC-474B-A83A-153909B7C7FD}" destId="{F5EC29AE-293F-6E4D-A97C-A5B1CA0D6578}" srcOrd="0" destOrd="0" presId="urn:microsoft.com/office/officeart/2005/8/layout/vList2"/>
    <dgm:cxn modelId="{F84FCEAE-3F56-5444-898B-9C5DAF0D5914}" type="presParOf" srcId="{B73C3449-2CCE-5D41-82D2-2AA795F70B1D}" destId="{F5EC29AE-293F-6E4D-A97C-A5B1CA0D6578}" srcOrd="0" destOrd="0" presId="urn:microsoft.com/office/officeart/2005/8/layout/vList2"/>
    <dgm:cxn modelId="{021F1FF1-EA26-9F40-AF1A-7D63DCB28A9D}" type="presParOf" srcId="{B73C3449-2CCE-5D41-82D2-2AA795F70B1D}" destId="{5E9AE54D-8E50-9B46-9B38-5AB43AFDCF61}" srcOrd="1" destOrd="0" presId="urn:microsoft.com/office/officeart/2005/8/layout/vList2"/>
    <dgm:cxn modelId="{F4D79D75-5A38-EC4A-9761-6D5C7EAF7FC8}" type="presParOf" srcId="{B73C3449-2CCE-5D41-82D2-2AA795F70B1D}" destId="{C2B47C56-9AFB-1642-B2DC-0AA30B6D2EC2}" srcOrd="2" destOrd="0" presId="urn:microsoft.com/office/officeart/2005/8/layout/vList2"/>
    <dgm:cxn modelId="{409E7B42-DB6F-4C42-890A-5A40953EBAE5}" type="presParOf" srcId="{B73C3449-2CCE-5D41-82D2-2AA795F70B1D}" destId="{F04B8DEF-85C4-0343-ACA7-D3126A51956D}" srcOrd="3" destOrd="0" presId="urn:microsoft.com/office/officeart/2005/8/layout/vList2"/>
    <dgm:cxn modelId="{A09436DE-2FCE-EC41-8203-50AA5EC5240D}" type="presParOf" srcId="{B73C3449-2CCE-5D41-82D2-2AA795F70B1D}" destId="{7F5F3504-783F-9149-A409-B5B7850B64F1}" srcOrd="4" destOrd="0" presId="urn:microsoft.com/office/officeart/2005/8/layout/vList2"/>
    <dgm:cxn modelId="{5791B0AC-A580-2943-850E-B1501A0F8FB4}" type="presParOf" srcId="{B73C3449-2CCE-5D41-82D2-2AA795F70B1D}" destId="{97ADEC71-F063-F54B-A87E-1A524556B471}" srcOrd="5" destOrd="0" presId="urn:microsoft.com/office/officeart/2005/8/layout/vList2"/>
    <dgm:cxn modelId="{98AB8A09-CF09-ED4A-AC2C-02723E7A5D47}" type="presParOf" srcId="{B73C3449-2CCE-5D41-82D2-2AA795F70B1D}" destId="{C72B4A00-60E2-624A-A2F5-43B77B50F67C}" srcOrd="6" destOrd="0" presId="urn:microsoft.com/office/officeart/2005/8/layout/vList2"/>
    <dgm:cxn modelId="{DA7EC25A-09D9-0E41-BF51-55E5CBDE5C60}" type="presParOf" srcId="{B73C3449-2CCE-5D41-82D2-2AA795F70B1D}" destId="{6703904B-3379-8E41-A7FA-FE285259FC0A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15BF23-0DEB-734C-AB9A-05A5CD14E5BF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FC112DB-3293-7745-84BC-94C5459BED23}">
      <dgm:prSet phldrT="[Text]"/>
      <dgm:spPr/>
      <dgm:t>
        <a:bodyPr/>
        <a:lstStyle/>
        <a:p>
          <a:r>
            <a:rPr lang="es-ES_tradnl" dirty="0" smtClean="0"/>
            <a:t>Infraestructura y tierras</a:t>
          </a:r>
          <a:endParaRPr lang="es-ES_tradnl" dirty="0"/>
        </a:p>
      </dgm:t>
    </dgm:pt>
    <dgm:pt modelId="{185C2FCF-E7B6-914A-AB8C-D0E824DA5108}" type="parTrans" cxnId="{3EFA7DA1-FBF3-9C47-8C26-4410D1FB2E93}">
      <dgm:prSet/>
      <dgm:spPr/>
      <dgm:t>
        <a:bodyPr/>
        <a:lstStyle/>
        <a:p>
          <a:endParaRPr lang="es-ES_tradnl"/>
        </a:p>
      </dgm:t>
    </dgm:pt>
    <dgm:pt modelId="{5561E694-37F6-C14E-B18D-F20A54E851D5}" type="sibTrans" cxnId="{3EFA7DA1-FBF3-9C47-8C26-4410D1FB2E93}">
      <dgm:prSet/>
      <dgm:spPr/>
      <dgm:t>
        <a:bodyPr/>
        <a:lstStyle/>
        <a:p>
          <a:endParaRPr lang="es-ES_tradnl"/>
        </a:p>
      </dgm:t>
    </dgm:pt>
    <dgm:pt modelId="{D91E8D99-14DC-EB41-AF29-D5EC3C275314}">
      <dgm:prSet phldrT="[Text]"/>
      <dgm:spPr/>
      <dgm:t>
        <a:bodyPr/>
        <a:lstStyle/>
        <a:p>
          <a:r>
            <a:rPr lang="es-ES_tradnl" dirty="0" smtClean="0"/>
            <a:t>Realizadas después de consultas con sectores y realistas</a:t>
          </a:r>
          <a:endParaRPr lang="es-ES_tradnl" dirty="0"/>
        </a:p>
      </dgm:t>
    </dgm:pt>
    <dgm:pt modelId="{933C2B6B-E9F1-6D47-AA8C-A27639CCACB1}" type="parTrans" cxnId="{4B495298-4107-5440-AF35-87B3C3991868}">
      <dgm:prSet/>
      <dgm:spPr/>
      <dgm:t>
        <a:bodyPr/>
        <a:lstStyle/>
        <a:p>
          <a:endParaRPr lang="es-ES_tradnl"/>
        </a:p>
      </dgm:t>
    </dgm:pt>
    <dgm:pt modelId="{06414674-9A4A-4945-BF3B-15511BC2C014}" type="sibTrans" cxnId="{4B495298-4107-5440-AF35-87B3C3991868}">
      <dgm:prSet/>
      <dgm:spPr/>
      <dgm:t>
        <a:bodyPr/>
        <a:lstStyle/>
        <a:p>
          <a:endParaRPr lang="es-ES_tradnl"/>
        </a:p>
      </dgm:t>
    </dgm:pt>
    <dgm:pt modelId="{F8B53F23-AE76-854F-A697-DF40CD0E3C9E}">
      <dgm:prSet phldrT="[Text]"/>
      <dgm:spPr/>
      <dgm:t>
        <a:bodyPr/>
        <a:lstStyle/>
        <a:p>
          <a:r>
            <a:rPr lang="es-ES_tradnl" dirty="0" smtClean="0"/>
            <a:t>Capacidades e innovación</a:t>
          </a:r>
          <a:endParaRPr lang="es-ES_tradnl" dirty="0"/>
        </a:p>
      </dgm:t>
    </dgm:pt>
    <dgm:pt modelId="{67F37813-C156-B042-9946-A30515F33152}" type="parTrans" cxnId="{11605D2F-961B-C049-BDCD-DE840493C6BE}">
      <dgm:prSet/>
      <dgm:spPr/>
      <dgm:t>
        <a:bodyPr/>
        <a:lstStyle/>
        <a:p>
          <a:endParaRPr lang="es-ES_tradnl"/>
        </a:p>
      </dgm:t>
    </dgm:pt>
    <dgm:pt modelId="{9AA2AFA6-BB8D-784F-9DCF-42AF207B6527}" type="sibTrans" cxnId="{11605D2F-961B-C049-BDCD-DE840493C6BE}">
      <dgm:prSet/>
      <dgm:spPr/>
      <dgm:t>
        <a:bodyPr/>
        <a:lstStyle/>
        <a:p>
          <a:endParaRPr lang="es-ES_tradnl"/>
        </a:p>
      </dgm:t>
    </dgm:pt>
    <dgm:pt modelId="{C37592DD-019E-3C4F-A62B-7DCF6D7CB99F}">
      <dgm:prSet phldrT="[Text]"/>
      <dgm:spPr/>
      <dgm:t>
        <a:bodyPr/>
        <a:lstStyle/>
        <a:p>
          <a:r>
            <a:rPr lang="es-ES_tradnl" dirty="0" smtClean="0"/>
            <a:t>Consulta con empresas</a:t>
          </a:r>
          <a:endParaRPr lang="es-ES_tradnl" dirty="0"/>
        </a:p>
      </dgm:t>
    </dgm:pt>
    <dgm:pt modelId="{A65DE478-8385-7241-AE9C-7FA0EF95FFB7}" type="parTrans" cxnId="{438586CD-0FB3-7842-8832-8416F23E0095}">
      <dgm:prSet/>
      <dgm:spPr/>
      <dgm:t>
        <a:bodyPr/>
        <a:lstStyle/>
        <a:p>
          <a:endParaRPr lang="es-ES_tradnl"/>
        </a:p>
      </dgm:t>
    </dgm:pt>
    <dgm:pt modelId="{64EE5082-DB2F-864A-800D-AE779197A9EC}" type="sibTrans" cxnId="{438586CD-0FB3-7842-8832-8416F23E0095}">
      <dgm:prSet/>
      <dgm:spPr/>
      <dgm:t>
        <a:bodyPr/>
        <a:lstStyle/>
        <a:p>
          <a:endParaRPr lang="es-ES_tradnl"/>
        </a:p>
      </dgm:t>
    </dgm:pt>
    <dgm:pt modelId="{80E3D75C-BF26-2046-85EC-586962F0924B}">
      <dgm:prSet phldrT="[Text]"/>
      <dgm:spPr/>
      <dgm:t>
        <a:bodyPr/>
        <a:lstStyle/>
        <a:p>
          <a:r>
            <a:rPr lang="es-ES_tradnl" dirty="0" smtClean="0"/>
            <a:t>Apoyo empresarial y financiero</a:t>
          </a:r>
          <a:endParaRPr lang="es-ES_tradnl" dirty="0"/>
        </a:p>
      </dgm:t>
    </dgm:pt>
    <dgm:pt modelId="{FCBFFF7C-CF98-9249-8517-1D2C9CBD57C7}" type="parTrans" cxnId="{133241D7-BF0A-3441-935B-43C3C2973199}">
      <dgm:prSet/>
      <dgm:spPr/>
      <dgm:t>
        <a:bodyPr/>
        <a:lstStyle/>
        <a:p>
          <a:endParaRPr lang="es-ES_tradnl"/>
        </a:p>
      </dgm:t>
    </dgm:pt>
    <dgm:pt modelId="{395D2C2F-1F28-544E-9927-ED577AE41F27}" type="sibTrans" cxnId="{133241D7-BF0A-3441-935B-43C3C2973199}">
      <dgm:prSet/>
      <dgm:spPr/>
      <dgm:t>
        <a:bodyPr/>
        <a:lstStyle/>
        <a:p>
          <a:endParaRPr lang="es-ES_tradnl"/>
        </a:p>
      </dgm:t>
    </dgm:pt>
    <dgm:pt modelId="{E16F982A-923A-6F44-B5C4-8E660C4C1D4A}">
      <dgm:prSet phldrT="[Text]"/>
      <dgm:spPr/>
      <dgm:t>
        <a:bodyPr/>
        <a:lstStyle/>
        <a:p>
          <a:r>
            <a:rPr lang="es-ES_tradnl" dirty="0" smtClean="0"/>
            <a:t>Instituciones y regulaciones</a:t>
          </a:r>
          <a:endParaRPr lang="es-ES_tradnl" dirty="0"/>
        </a:p>
      </dgm:t>
    </dgm:pt>
    <dgm:pt modelId="{528602E2-6CAD-1145-83E6-74A570E542D0}" type="parTrans" cxnId="{08F5C8BB-7FCF-5941-BA7E-B89B8F3081C7}">
      <dgm:prSet/>
      <dgm:spPr/>
    </dgm:pt>
    <dgm:pt modelId="{0A640BFF-387D-B94C-B174-081A5EA6BA54}" type="sibTrans" cxnId="{08F5C8BB-7FCF-5941-BA7E-B89B8F3081C7}">
      <dgm:prSet/>
      <dgm:spPr/>
    </dgm:pt>
    <dgm:pt modelId="{478A1171-BA8D-434E-A0F9-5E7F8077121D}">
      <dgm:prSet phldrT="[Text]"/>
      <dgm:spPr/>
      <dgm:t>
        <a:bodyPr/>
        <a:lstStyle/>
        <a:p>
          <a:r>
            <a:rPr lang="es-ES_tradnl" dirty="0" smtClean="0"/>
            <a:t>Consultas con líderes empresariales</a:t>
          </a:r>
          <a:endParaRPr lang="es-ES_tradnl" dirty="0"/>
        </a:p>
      </dgm:t>
    </dgm:pt>
    <dgm:pt modelId="{AB485BB0-D0ED-7E46-B0CB-F510BA02954D}" type="parTrans" cxnId="{E9E80689-80A8-6E45-B8FE-75C42A9E638B}">
      <dgm:prSet/>
      <dgm:spPr/>
    </dgm:pt>
    <dgm:pt modelId="{DF57F4A6-1F2C-9C46-85CA-A16F5139859C}" type="sibTrans" cxnId="{E9E80689-80A8-6E45-B8FE-75C42A9E638B}">
      <dgm:prSet/>
      <dgm:spPr/>
    </dgm:pt>
    <dgm:pt modelId="{793308B2-A4C7-B34E-B2DB-6941E7EC4A9D}">
      <dgm:prSet/>
      <dgm:spPr/>
      <dgm:t>
        <a:bodyPr/>
        <a:lstStyle/>
        <a:p>
          <a:r>
            <a:rPr lang="es-ES_tradnl" dirty="0" smtClean="0"/>
            <a:t>Centradas en limitaciones reales y directas</a:t>
          </a:r>
          <a:endParaRPr lang="es-ES_tradnl" dirty="0"/>
        </a:p>
      </dgm:t>
    </dgm:pt>
    <dgm:pt modelId="{1F06DCD3-AD3E-FD4A-9FEF-18CF903B5BED}" type="parTrans" cxnId="{0BBB7CE5-E439-414B-8155-849BD4262FE3}">
      <dgm:prSet/>
      <dgm:spPr/>
      <dgm:t>
        <a:bodyPr/>
        <a:lstStyle/>
        <a:p>
          <a:endParaRPr lang="es-ES_tradnl"/>
        </a:p>
      </dgm:t>
    </dgm:pt>
    <dgm:pt modelId="{5DF295A8-6D66-414B-960D-DBCB808D930A}" type="sibTrans" cxnId="{0BBB7CE5-E439-414B-8155-849BD4262FE3}">
      <dgm:prSet/>
      <dgm:spPr/>
      <dgm:t>
        <a:bodyPr/>
        <a:lstStyle/>
        <a:p>
          <a:endParaRPr lang="es-ES_tradnl"/>
        </a:p>
      </dgm:t>
    </dgm:pt>
    <dgm:pt modelId="{1E285923-DA5F-654B-80ED-45B5CE21C97A}">
      <dgm:prSet/>
      <dgm:spPr/>
      <dgm:t>
        <a:bodyPr/>
        <a:lstStyle/>
        <a:p>
          <a:r>
            <a:rPr lang="es-ES_tradnl" dirty="0" smtClean="0"/>
            <a:t>Evitar sobornos</a:t>
          </a:r>
          <a:endParaRPr lang="es-ES_tradnl" dirty="0"/>
        </a:p>
      </dgm:t>
    </dgm:pt>
    <dgm:pt modelId="{CE7A54FA-95C8-0B48-8851-4D62DAE7F30B}" type="parTrans" cxnId="{3FD92635-B5F7-E448-A044-CE22664B93D5}">
      <dgm:prSet/>
      <dgm:spPr/>
      <dgm:t>
        <a:bodyPr/>
        <a:lstStyle/>
        <a:p>
          <a:endParaRPr lang="es-ES_tradnl"/>
        </a:p>
      </dgm:t>
    </dgm:pt>
    <dgm:pt modelId="{FE397DD4-495A-AC40-9BA0-23B1E5F8C603}" type="sibTrans" cxnId="{3FD92635-B5F7-E448-A044-CE22664B93D5}">
      <dgm:prSet/>
      <dgm:spPr/>
      <dgm:t>
        <a:bodyPr/>
        <a:lstStyle/>
        <a:p>
          <a:endParaRPr lang="es-ES_tradnl"/>
        </a:p>
      </dgm:t>
    </dgm:pt>
    <dgm:pt modelId="{E548E3F3-14BC-3B42-95B6-11219181A3D5}">
      <dgm:prSet phldrT="[Text]"/>
      <dgm:spPr/>
      <dgm:t>
        <a:bodyPr/>
        <a:lstStyle/>
        <a:p>
          <a:r>
            <a:rPr lang="es-ES_tradnl" dirty="0" smtClean="0"/>
            <a:t>Fondos vinculados a resultados</a:t>
          </a:r>
          <a:endParaRPr lang="es-ES_tradnl" dirty="0"/>
        </a:p>
      </dgm:t>
    </dgm:pt>
    <dgm:pt modelId="{E58A55CC-317E-0444-A994-785E89E7FF53}" type="parTrans" cxnId="{0F2EF7F9-9703-EE48-9C54-9628F9F0E778}">
      <dgm:prSet/>
      <dgm:spPr/>
    </dgm:pt>
    <dgm:pt modelId="{7F949B12-37F5-2D4D-B200-EAA99F5D2F82}" type="sibTrans" cxnId="{0F2EF7F9-9703-EE48-9C54-9628F9F0E778}">
      <dgm:prSet/>
      <dgm:spPr/>
    </dgm:pt>
    <dgm:pt modelId="{3D25FB95-856C-D14A-A455-084067911A43}">
      <dgm:prSet phldrT="[Text]"/>
      <dgm:spPr/>
      <dgm:t>
        <a:bodyPr/>
        <a:lstStyle/>
        <a:p>
          <a:r>
            <a:rPr lang="es-ES_tradnl" dirty="0" smtClean="0"/>
            <a:t>Apoyo por potencial comercial</a:t>
          </a:r>
          <a:endParaRPr lang="es-ES_tradnl" dirty="0"/>
        </a:p>
      </dgm:t>
    </dgm:pt>
    <dgm:pt modelId="{5585FBDF-220D-7040-935B-C32107F202B2}" type="parTrans" cxnId="{45E84182-B85B-F04B-AD80-B0BDA9162D5A}">
      <dgm:prSet/>
      <dgm:spPr/>
    </dgm:pt>
    <dgm:pt modelId="{D96E2FEA-3C31-174C-BAD6-64B1DB02016B}" type="sibTrans" cxnId="{45E84182-B85B-F04B-AD80-B0BDA9162D5A}">
      <dgm:prSet/>
      <dgm:spPr/>
    </dgm:pt>
    <dgm:pt modelId="{D7D34D35-8369-E64D-ACFC-33C2F3DAC9B5}">
      <dgm:prSet phldrT="[Text]"/>
      <dgm:spPr/>
      <dgm:t>
        <a:bodyPr/>
        <a:lstStyle/>
        <a:p>
          <a:r>
            <a:rPr lang="es-ES_tradnl" dirty="0" smtClean="0"/>
            <a:t>Mecanismos para involucrar actores</a:t>
          </a:r>
          <a:endParaRPr lang="es-ES_tradnl" dirty="0"/>
        </a:p>
      </dgm:t>
    </dgm:pt>
    <dgm:pt modelId="{E836995A-61E7-9C4B-B031-57F103F1CAB4}" type="parTrans" cxnId="{7920972D-3A8B-3A43-90B9-D3101CAA2C92}">
      <dgm:prSet/>
      <dgm:spPr/>
    </dgm:pt>
    <dgm:pt modelId="{1C533AE7-E53A-534E-8431-8143C29E5A79}" type="sibTrans" cxnId="{7920972D-3A8B-3A43-90B9-D3101CAA2C92}">
      <dgm:prSet/>
      <dgm:spPr/>
    </dgm:pt>
    <dgm:pt modelId="{9D4B4605-EC41-C24E-8BF9-0A76C75A9394}">
      <dgm:prSet phldrT="[Text]"/>
      <dgm:spPr/>
      <dgm:t>
        <a:bodyPr/>
        <a:lstStyle/>
        <a:p>
          <a:r>
            <a:rPr lang="es-ES_tradnl" dirty="0" smtClean="0"/>
            <a:t>Protección ante el cabildeo y captura de subsidios</a:t>
          </a:r>
          <a:endParaRPr lang="es-ES_tradnl" dirty="0"/>
        </a:p>
      </dgm:t>
    </dgm:pt>
    <dgm:pt modelId="{4164CBD0-186A-C44B-952A-98D1CDE25CDB}" type="parTrans" cxnId="{606913B7-F8A5-614C-9DB9-978088798865}">
      <dgm:prSet/>
      <dgm:spPr/>
    </dgm:pt>
    <dgm:pt modelId="{E019DBBE-3F94-E344-B805-9E64ACE8D14E}" type="sibTrans" cxnId="{606913B7-F8A5-614C-9DB9-978088798865}">
      <dgm:prSet/>
      <dgm:spPr/>
    </dgm:pt>
    <dgm:pt modelId="{B73C3449-2CCE-5D41-82D2-2AA795F70B1D}" type="pres">
      <dgm:prSet presAssocID="{4B15BF23-0DEB-734C-AB9A-05A5CD14E5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C71C6201-AC65-8249-A2F6-0843170C73B2}" type="pres">
      <dgm:prSet presAssocID="{E16F982A-923A-6F44-B5C4-8E660C4C1D4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1E61AB59-3002-674A-848F-4D272A824F96}" type="pres">
      <dgm:prSet presAssocID="{E16F982A-923A-6F44-B5C4-8E660C4C1D4A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2B47C56-9AFB-1642-B2DC-0AA30B6D2EC2}" type="pres">
      <dgm:prSet presAssocID="{1FC112DB-3293-7745-84BC-94C5459BED2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04B8DEF-85C4-0343-ACA7-D3126A51956D}" type="pres">
      <dgm:prSet presAssocID="{1FC112DB-3293-7745-84BC-94C5459BED23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7F5F3504-783F-9149-A409-B5B7850B64F1}" type="pres">
      <dgm:prSet presAssocID="{F8B53F23-AE76-854F-A697-DF40CD0E3C9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97ADEC71-F063-F54B-A87E-1A524556B471}" type="pres">
      <dgm:prSet presAssocID="{F8B53F23-AE76-854F-A697-DF40CD0E3C9E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72B4A00-60E2-624A-A2F5-43B77B50F67C}" type="pres">
      <dgm:prSet presAssocID="{80E3D75C-BF26-2046-85EC-586962F0924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703904B-3379-8E41-A7FA-FE285259FC0A}" type="pres">
      <dgm:prSet presAssocID="{80E3D75C-BF26-2046-85EC-586962F0924B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E55BA7D4-5186-684D-B00F-BD8274B9BBCF}" type="presOf" srcId="{793308B2-A4C7-B34E-B2DB-6941E7EC4A9D}" destId="{1E61AB59-3002-674A-848F-4D272A824F96}" srcOrd="0" destOrd="1" presId="urn:microsoft.com/office/officeart/2005/8/layout/vList2"/>
    <dgm:cxn modelId="{BAAD9A21-8C83-A047-9DB1-813E513D9D42}" type="presOf" srcId="{C37592DD-019E-3C4F-A62B-7DCF6D7CB99F}" destId="{97ADEC71-F063-F54B-A87E-1A524556B471}" srcOrd="0" destOrd="0" presId="urn:microsoft.com/office/officeart/2005/8/layout/vList2"/>
    <dgm:cxn modelId="{133241D7-BF0A-3441-935B-43C3C2973199}" srcId="{4B15BF23-0DEB-734C-AB9A-05A5CD14E5BF}" destId="{80E3D75C-BF26-2046-85EC-586962F0924B}" srcOrd="3" destOrd="0" parTransId="{FCBFFF7C-CF98-9249-8517-1D2C9CBD57C7}" sibTransId="{395D2C2F-1F28-544E-9927-ED577AE41F27}"/>
    <dgm:cxn modelId="{D1B9027C-9109-5148-B5EA-A8910BBA121E}" type="presOf" srcId="{80E3D75C-BF26-2046-85EC-586962F0924B}" destId="{C72B4A00-60E2-624A-A2F5-43B77B50F67C}" srcOrd="0" destOrd="0" presId="urn:microsoft.com/office/officeart/2005/8/layout/vList2"/>
    <dgm:cxn modelId="{E9E80689-80A8-6E45-B8FE-75C42A9E638B}" srcId="{E16F982A-923A-6F44-B5C4-8E660C4C1D4A}" destId="{478A1171-BA8D-434E-A0F9-5E7F8077121D}" srcOrd="0" destOrd="0" parTransId="{AB485BB0-D0ED-7E46-B0CB-F510BA02954D}" sibTransId="{DF57F4A6-1F2C-9C46-85CA-A16F5139859C}"/>
    <dgm:cxn modelId="{64D4924F-3449-4446-BA03-761737AE2EF0}" type="presOf" srcId="{4B15BF23-0DEB-734C-AB9A-05A5CD14E5BF}" destId="{B73C3449-2CCE-5D41-82D2-2AA795F70B1D}" srcOrd="0" destOrd="0" presId="urn:microsoft.com/office/officeart/2005/8/layout/vList2"/>
    <dgm:cxn modelId="{DCCF587F-2092-514E-ACCD-1AEC23431185}" type="presOf" srcId="{D7D34D35-8369-E64D-ACFC-33C2F3DAC9B5}" destId="{6703904B-3379-8E41-A7FA-FE285259FC0A}" srcOrd="0" destOrd="1" presId="urn:microsoft.com/office/officeart/2005/8/layout/vList2"/>
    <dgm:cxn modelId="{606913B7-F8A5-614C-9DB9-978088798865}" srcId="{80E3D75C-BF26-2046-85EC-586962F0924B}" destId="{9D4B4605-EC41-C24E-8BF9-0A76C75A9394}" srcOrd="2" destOrd="0" parTransId="{4164CBD0-186A-C44B-952A-98D1CDE25CDB}" sibTransId="{E019DBBE-3F94-E344-B805-9E64ACE8D14E}"/>
    <dgm:cxn modelId="{77CB49AA-6A4F-2A4F-8AB3-00F93E5E1C04}" type="presOf" srcId="{F8B53F23-AE76-854F-A697-DF40CD0E3C9E}" destId="{7F5F3504-783F-9149-A409-B5B7850B64F1}" srcOrd="0" destOrd="0" presId="urn:microsoft.com/office/officeart/2005/8/layout/vList2"/>
    <dgm:cxn modelId="{08F5C8BB-7FCF-5941-BA7E-B89B8F3081C7}" srcId="{4B15BF23-0DEB-734C-AB9A-05A5CD14E5BF}" destId="{E16F982A-923A-6F44-B5C4-8E660C4C1D4A}" srcOrd="0" destOrd="0" parTransId="{528602E2-6CAD-1145-83E6-74A570E542D0}" sibTransId="{0A640BFF-387D-B94C-B174-081A5EA6BA54}"/>
    <dgm:cxn modelId="{267826DA-76D6-FF49-94AF-5372DE23AD94}" type="presOf" srcId="{3D25FB95-856C-D14A-A455-084067911A43}" destId="{6703904B-3379-8E41-A7FA-FE285259FC0A}" srcOrd="0" destOrd="0" presId="urn:microsoft.com/office/officeart/2005/8/layout/vList2"/>
    <dgm:cxn modelId="{438586CD-0FB3-7842-8832-8416F23E0095}" srcId="{F8B53F23-AE76-854F-A697-DF40CD0E3C9E}" destId="{C37592DD-019E-3C4F-A62B-7DCF6D7CB99F}" srcOrd="0" destOrd="0" parTransId="{A65DE478-8385-7241-AE9C-7FA0EF95FFB7}" sibTransId="{64EE5082-DB2F-864A-800D-AE779197A9EC}"/>
    <dgm:cxn modelId="{2FA78550-BF92-B94F-92A6-B9903EE52D9D}" type="presOf" srcId="{D91E8D99-14DC-EB41-AF29-D5EC3C275314}" destId="{F04B8DEF-85C4-0343-ACA7-D3126A51956D}" srcOrd="0" destOrd="0" presId="urn:microsoft.com/office/officeart/2005/8/layout/vList2"/>
    <dgm:cxn modelId="{7A69CA78-C6E2-144B-B03A-4D1CCA1E9652}" type="presOf" srcId="{E548E3F3-14BC-3B42-95B6-11219181A3D5}" destId="{97ADEC71-F063-F54B-A87E-1A524556B471}" srcOrd="0" destOrd="1" presId="urn:microsoft.com/office/officeart/2005/8/layout/vList2"/>
    <dgm:cxn modelId="{A68102EB-397C-334C-9692-77E28F116044}" type="presOf" srcId="{478A1171-BA8D-434E-A0F9-5E7F8077121D}" destId="{1E61AB59-3002-674A-848F-4D272A824F96}" srcOrd="0" destOrd="0" presId="urn:microsoft.com/office/officeart/2005/8/layout/vList2"/>
    <dgm:cxn modelId="{C7845202-25AB-0B46-BDBE-44CC6C8E7337}" type="presOf" srcId="{E16F982A-923A-6F44-B5C4-8E660C4C1D4A}" destId="{C71C6201-AC65-8249-A2F6-0843170C73B2}" srcOrd="0" destOrd="0" presId="urn:microsoft.com/office/officeart/2005/8/layout/vList2"/>
    <dgm:cxn modelId="{7920972D-3A8B-3A43-90B9-D3101CAA2C92}" srcId="{80E3D75C-BF26-2046-85EC-586962F0924B}" destId="{D7D34D35-8369-E64D-ACFC-33C2F3DAC9B5}" srcOrd="1" destOrd="0" parTransId="{E836995A-61E7-9C4B-B031-57F103F1CAB4}" sibTransId="{1C533AE7-E53A-534E-8431-8143C29E5A79}"/>
    <dgm:cxn modelId="{11605D2F-961B-C049-BDCD-DE840493C6BE}" srcId="{4B15BF23-0DEB-734C-AB9A-05A5CD14E5BF}" destId="{F8B53F23-AE76-854F-A697-DF40CD0E3C9E}" srcOrd="2" destOrd="0" parTransId="{67F37813-C156-B042-9946-A30515F33152}" sibTransId="{9AA2AFA6-BB8D-784F-9DCF-42AF207B6527}"/>
    <dgm:cxn modelId="{4B495298-4107-5440-AF35-87B3C3991868}" srcId="{1FC112DB-3293-7745-84BC-94C5459BED23}" destId="{D91E8D99-14DC-EB41-AF29-D5EC3C275314}" srcOrd="0" destOrd="0" parTransId="{933C2B6B-E9F1-6D47-AA8C-A27639CCACB1}" sibTransId="{06414674-9A4A-4945-BF3B-15511BC2C014}"/>
    <dgm:cxn modelId="{7EB46AE2-044D-4542-8249-7A59692924E4}" type="presOf" srcId="{9D4B4605-EC41-C24E-8BF9-0A76C75A9394}" destId="{6703904B-3379-8E41-A7FA-FE285259FC0A}" srcOrd="0" destOrd="2" presId="urn:microsoft.com/office/officeart/2005/8/layout/vList2"/>
    <dgm:cxn modelId="{3EFA7DA1-FBF3-9C47-8C26-4410D1FB2E93}" srcId="{4B15BF23-0DEB-734C-AB9A-05A5CD14E5BF}" destId="{1FC112DB-3293-7745-84BC-94C5459BED23}" srcOrd="1" destOrd="0" parTransId="{185C2FCF-E7B6-914A-AB8C-D0E824DA5108}" sibTransId="{5561E694-37F6-C14E-B18D-F20A54E851D5}"/>
    <dgm:cxn modelId="{45E84182-B85B-F04B-AD80-B0BDA9162D5A}" srcId="{80E3D75C-BF26-2046-85EC-586962F0924B}" destId="{3D25FB95-856C-D14A-A455-084067911A43}" srcOrd="0" destOrd="0" parTransId="{5585FBDF-220D-7040-935B-C32107F202B2}" sibTransId="{D96E2FEA-3C31-174C-BAD6-64B1DB02016B}"/>
    <dgm:cxn modelId="{0F2EF7F9-9703-EE48-9C54-9628F9F0E778}" srcId="{F8B53F23-AE76-854F-A697-DF40CD0E3C9E}" destId="{E548E3F3-14BC-3B42-95B6-11219181A3D5}" srcOrd="1" destOrd="0" parTransId="{E58A55CC-317E-0444-A994-785E89E7FF53}" sibTransId="{7F949B12-37F5-2D4D-B200-EAA99F5D2F82}"/>
    <dgm:cxn modelId="{EC432307-E682-874D-9B26-883638CD11E3}" type="presOf" srcId="{1FC112DB-3293-7745-84BC-94C5459BED23}" destId="{C2B47C56-9AFB-1642-B2DC-0AA30B6D2EC2}" srcOrd="0" destOrd="0" presId="urn:microsoft.com/office/officeart/2005/8/layout/vList2"/>
    <dgm:cxn modelId="{6B40C887-2FCE-BE47-B183-FBD99A7AEFA3}" type="presOf" srcId="{1E285923-DA5F-654B-80ED-45B5CE21C97A}" destId="{1E61AB59-3002-674A-848F-4D272A824F96}" srcOrd="0" destOrd="2" presId="urn:microsoft.com/office/officeart/2005/8/layout/vList2"/>
    <dgm:cxn modelId="{0BBB7CE5-E439-414B-8155-849BD4262FE3}" srcId="{E16F982A-923A-6F44-B5C4-8E660C4C1D4A}" destId="{793308B2-A4C7-B34E-B2DB-6941E7EC4A9D}" srcOrd="1" destOrd="0" parTransId="{1F06DCD3-AD3E-FD4A-9FEF-18CF903B5BED}" sibTransId="{5DF295A8-6D66-414B-960D-DBCB808D930A}"/>
    <dgm:cxn modelId="{3FD92635-B5F7-E448-A044-CE22664B93D5}" srcId="{E16F982A-923A-6F44-B5C4-8E660C4C1D4A}" destId="{1E285923-DA5F-654B-80ED-45B5CE21C97A}" srcOrd="2" destOrd="0" parTransId="{CE7A54FA-95C8-0B48-8851-4D62DAE7F30B}" sibTransId="{FE397DD4-495A-AC40-9BA0-23B1E5F8C603}"/>
    <dgm:cxn modelId="{343B00D7-9A3F-764D-BAED-250BD8B8D219}" type="presParOf" srcId="{B73C3449-2CCE-5D41-82D2-2AA795F70B1D}" destId="{C71C6201-AC65-8249-A2F6-0843170C73B2}" srcOrd="0" destOrd="0" presId="urn:microsoft.com/office/officeart/2005/8/layout/vList2"/>
    <dgm:cxn modelId="{DD821F0A-9C84-794B-A790-96068D8C9BA2}" type="presParOf" srcId="{B73C3449-2CCE-5D41-82D2-2AA795F70B1D}" destId="{1E61AB59-3002-674A-848F-4D272A824F96}" srcOrd="1" destOrd="0" presId="urn:microsoft.com/office/officeart/2005/8/layout/vList2"/>
    <dgm:cxn modelId="{745D380E-413B-C043-BD89-460169967477}" type="presParOf" srcId="{B73C3449-2CCE-5D41-82D2-2AA795F70B1D}" destId="{C2B47C56-9AFB-1642-B2DC-0AA30B6D2EC2}" srcOrd="2" destOrd="0" presId="urn:microsoft.com/office/officeart/2005/8/layout/vList2"/>
    <dgm:cxn modelId="{69661138-F673-CF4C-AD12-850E59E1A8F1}" type="presParOf" srcId="{B73C3449-2CCE-5D41-82D2-2AA795F70B1D}" destId="{F04B8DEF-85C4-0343-ACA7-D3126A51956D}" srcOrd="3" destOrd="0" presId="urn:microsoft.com/office/officeart/2005/8/layout/vList2"/>
    <dgm:cxn modelId="{0ECC5AB2-9A0E-E045-AD04-3CB49F8DE8D0}" type="presParOf" srcId="{B73C3449-2CCE-5D41-82D2-2AA795F70B1D}" destId="{7F5F3504-783F-9149-A409-B5B7850B64F1}" srcOrd="4" destOrd="0" presId="urn:microsoft.com/office/officeart/2005/8/layout/vList2"/>
    <dgm:cxn modelId="{15B489FE-392D-B042-8A69-E74F07F7A0DA}" type="presParOf" srcId="{B73C3449-2CCE-5D41-82D2-2AA795F70B1D}" destId="{97ADEC71-F063-F54B-A87E-1A524556B471}" srcOrd="5" destOrd="0" presId="urn:microsoft.com/office/officeart/2005/8/layout/vList2"/>
    <dgm:cxn modelId="{5C0B7D51-4706-B44F-94AF-4995702FFA2F}" type="presParOf" srcId="{B73C3449-2CCE-5D41-82D2-2AA795F70B1D}" destId="{C72B4A00-60E2-624A-A2F5-43B77B50F67C}" srcOrd="6" destOrd="0" presId="urn:microsoft.com/office/officeart/2005/8/layout/vList2"/>
    <dgm:cxn modelId="{04EF7D6A-1C83-1E47-A712-5AD8E5C7082A}" type="presParOf" srcId="{B73C3449-2CCE-5D41-82D2-2AA795F70B1D}" destId="{6703904B-3379-8E41-A7FA-FE285259FC0A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54BCC9-F03B-0746-9A7C-1FAEDFBFFA6B}" type="doc">
      <dgm:prSet loTypeId="urn:microsoft.com/office/officeart/2005/8/layout/hierarchy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D437C4F0-69D0-E244-815E-835872F8392C}">
      <dgm:prSet phldrT="[Text]"/>
      <dgm:spPr/>
      <dgm:t>
        <a:bodyPr/>
        <a:lstStyle/>
        <a:p>
          <a:r>
            <a:rPr lang="es-ES_tradnl" dirty="0" smtClean="0"/>
            <a:t>Municipal </a:t>
          </a:r>
          <a:r>
            <a:rPr lang="es-ES_tradnl" dirty="0" err="1" smtClean="0"/>
            <a:t>Scorecard</a:t>
          </a:r>
          <a:endParaRPr lang="es-ES_tradnl" dirty="0"/>
        </a:p>
      </dgm:t>
    </dgm:pt>
    <dgm:pt modelId="{AE2EEA5B-09D9-AD4E-83C9-A2EBFD94F805}" type="parTrans" cxnId="{25DFEF9E-836B-2442-A8A7-352C818493A6}">
      <dgm:prSet/>
      <dgm:spPr/>
      <dgm:t>
        <a:bodyPr/>
        <a:lstStyle/>
        <a:p>
          <a:endParaRPr lang="es-ES_tradnl"/>
        </a:p>
      </dgm:t>
    </dgm:pt>
    <dgm:pt modelId="{AA67BA5A-A08B-994A-A968-65D94A2D1573}" type="sibTrans" cxnId="{25DFEF9E-836B-2442-A8A7-352C818493A6}">
      <dgm:prSet/>
      <dgm:spPr/>
      <dgm:t>
        <a:bodyPr/>
        <a:lstStyle/>
        <a:p>
          <a:endParaRPr lang="es-ES_tradnl"/>
        </a:p>
      </dgm:t>
    </dgm:pt>
    <dgm:pt modelId="{9094EB02-46BB-A247-B464-C0B890DAF4AC}">
      <dgm:prSet phldrT="[Text]"/>
      <dgm:spPr/>
      <dgm:t>
        <a:bodyPr/>
        <a:lstStyle/>
        <a:p>
          <a:r>
            <a:rPr lang="es-ES_tradnl" dirty="0" smtClean="0"/>
            <a:t>Desempeño</a:t>
          </a:r>
          <a:endParaRPr lang="es-ES_tradnl" dirty="0"/>
        </a:p>
      </dgm:t>
    </dgm:pt>
    <dgm:pt modelId="{21B7DA57-7F07-984C-AF3F-FD3CE1DA041E}" type="parTrans" cxnId="{279B25DD-B3FB-3E40-B845-9D5DA1D5A3AD}">
      <dgm:prSet/>
      <dgm:spPr/>
      <dgm:t>
        <a:bodyPr/>
        <a:lstStyle/>
        <a:p>
          <a:endParaRPr lang="es-ES_tradnl"/>
        </a:p>
      </dgm:t>
    </dgm:pt>
    <dgm:pt modelId="{8F6F3EB0-7A78-0047-9A55-942B1D31DCC2}" type="sibTrans" cxnId="{279B25DD-B3FB-3E40-B845-9D5DA1D5A3AD}">
      <dgm:prSet/>
      <dgm:spPr/>
      <dgm:t>
        <a:bodyPr/>
        <a:lstStyle/>
        <a:p>
          <a:endParaRPr lang="es-ES_tradnl"/>
        </a:p>
      </dgm:t>
    </dgm:pt>
    <dgm:pt modelId="{3E710E6A-B629-2641-9513-F2C284990054}">
      <dgm:prSet phldrT="[Text]"/>
      <dgm:spPr/>
      <dgm:t>
        <a:bodyPr/>
        <a:lstStyle/>
        <a:p>
          <a:r>
            <a:rPr lang="es-ES_tradnl" dirty="0" smtClean="0"/>
            <a:t>Procesos</a:t>
          </a:r>
          <a:endParaRPr lang="es-ES_tradnl" dirty="0"/>
        </a:p>
      </dgm:t>
    </dgm:pt>
    <dgm:pt modelId="{79AADE3F-DA6A-764B-B234-17556E1CCEF2}" type="parTrans" cxnId="{D4436ACD-E7BA-3942-88F4-F29B84150BEB}">
      <dgm:prSet/>
      <dgm:spPr/>
      <dgm:t>
        <a:bodyPr/>
        <a:lstStyle/>
        <a:p>
          <a:endParaRPr lang="es-ES_tradnl"/>
        </a:p>
      </dgm:t>
    </dgm:pt>
    <dgm:pt modelId="{888558D1-48D9-5949-BC3B-D95F0D78BAD6}" type="sibTrans" cxnId="{D4436ACD-E7BA-3942-88F4-F29B84150BEB}">
      <dgm:prSet/>
      <dgm:spPr/>
      <dgm:t>
        <a:bodyPr/>
        <a:lstStyle/>
        <a:p>
          <a:endParaRPr lang="es-ES_tradnl"/>
        </a:p>
      </dgm:t>
    </dgm:pt>
    <dgm:pt modelId="{8D0C06B2-2C2F-454F-A02B-36A8AFCED7EA}">
      <dgm:prSet phldrT="[Text]"/>
      <dgm:spPr/>
      <dgm:t>
        <a:bodyPr/>
        <a:lstStyle/>
        <a:p>
          <a:r>
            <a:rPr lang="es-ES_tradnl" dirty="0" smtClean="0"/>
            <a:t> </a:t>
          </a:r>
          <a:endParaRPr lang="es-ES_tradnl" dirty="0"/>
        </a:p>
      </dgm:t>
    </dgm:pt>
    <dgm:pt modelId="{AD9D5BD8-2BE2-8848-AAA8-63A77620DA82}" type="parTrans" cxnId="{5330CCF6-11ED-C64E-ADCA-38125102FFFA}">
      <dgm:prSet/>
      <dgm:spPr/>
      <dgm:t>
        <a:bodyPr/>
        <a:lstStyle/>
        <a:p>
          <a:endParaRPr lang="es-ES_tradnl"/>
        </a:p>
      </dgm:t>
    </dgm:pt>
    <dgm:pt modelId="{7CAC54F5-7F6E-1B4E-A3FF-3FB77BF9FAF4}" type="sibTrans" cxnId="{5330CCF6-11ED-C64E-ADCA-38125102FFFA}">
      <dgm:prSet/>
      <dgm:spPr/>
      <dgm:t>
        <a:bodyPr/>
        <a:lstStyle/>
        <a:p>
          <a:endParaRPr lang="es-ES_tradnl"/>
        </a:p>
      </dgm:t>
    </dgm:pt>
    <dgm:pt modelId="{6FBBBFAA-59E8-E941-A8DD-197D655063FC}">
      <dgm:prSet phldrT="[Text]"/>
      <dgm:spPr/>
      <dgm:t>
        <a:bodyPr/>
        <a:lstStyle/>
        <a:p>
          <a:r>
            <a:rPr lang="es-ES_tradnl" dirty="0" smtClean="0"/>
            <a:t>Sub índices</a:t>
          </a:r>
          <a:endParaRPr lang="es-ES_tradnl" dirty="0"/>
        </a:p>
      </dgm:t>
    </dgm:pt>
    <dgm:pt modelId="{B692F65F-E613-7148-B142-1151698F9B44}" type="parTrans" cxnId="{54ED1977-57A8-8A46-8DB9-C0E9F0124E54}">
      <dgm:prSet/>
      <dgm:spPr/>
      <dgm:t>
        <a:bodyPr/>
        <a:lstStyle/>
        <a:p>
          <a:endParaRPr lang="es-ES_tradnl"/>
        </a:p>
      </dgm:t>
    </dgm:pt>
    <dgm:pt modelId="{C0D08BBA-EA80-714D-BDEB-408BB93D020A}" type="sibTrans" cxnId="{54ED1977-57A8-8A46-8DB9-C0E9F0124E54}">
      <dgm:prSet/>
      <dgm:spPr/>
      <dgm:t>
        <a:bodyPr/>
        <a:lstStyle/>
        <a:p>
          <a:endParaRPr lang="es-ES_tradnl"/>
        </a:p>
      </dgm:t>
    </dgm:pt>
    <dgm:pt modelId="{FDEE0014-80AE-A842-A6FF-5BC7A693F026}" type="pres">
      <dgm:prSet presAssocID="{8D54BCC9-F03B-0746-9A7C-1FAEDFBFFA6B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36125048-52A2-9546-8D08-2040AA8EC052}" type="pres">
      <dgm:prSet presAssocID="{8D54BCC9-F03B-0746-9A7C-1FAEDFBFFA6B}" presName="hierFlow" presStyleCnt="0"/>
      <dgm:spPr/>
    </dgm:pt>
    <dgm:pt modelId="{E2670352-9A97-8440-8147-08485C9CE8BA}" type="pres">
      <dgm:prSet presAssocID="{8D54BCC9-F03B-0746-9A7C-1FAEDFBFFA6B}" presName="firstBuf" presStyleCnt="0"/>
      <dgm:spPr/>
    </dgm:pt>
    <dgm:pt modelId="{5A4D318F-C96E-3448-A7D7-82ABF93CB369}" type="pres">
      <dgm:prSet presAssocID="{8D54BCC9-F03B-0746-9A7C-1FAEDFBFFA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721864B-2691-D142-8C83-D9408C18FDF6}" type="pres">
      <dgm:prSet presAssocID="{D437C4F0-69D0-E244-815E-835872F8392C}" presName="Name17" presStyleCnt="0"/>
      <dgm:spPr/>
    </dgm:pt>
    <dgm:pt modelId="{77CE88BC-D5F2-684C-B6C4-C3D6DC32A758}" type="pres">
      <dgm:prSet presAssocID="{D437C4F0-69D0-E244-815E-835872F8392C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8C21A061-88A5-284F-9608-9D5B46A82F01}" type="pres">
      <dgm:prSet presAssocID="{D437C4F0-69D0-E244-815E-835872F8392C}" presName="hierChild2" presStyleCnt="0"/>
      <dgm:spPr/>
    </dgm:pt>
    <dgm:pt modelId="{EC815B68-8A26-9E42-9574-924DCFB94A23}" type="pres">
      <dgm:prSet presAssocID="{21B7DA57-7F07-984C-AF3F-FD3CE1DA041E}" presName="Name25" presStyleLbl="parChTrans1D2" presStyleIdx="0" presStyleCnt="2"/>
      <dgm:spPr/>
      <dgm:t>
        <a:bodyPr/>
        <a:lstStyle/>
        <a:p>
          <a:endParaRPr lang="es-ES_tradnl"/>
        </a:p>
      </dgm:t>
    </dgm:pt>
    <dgm:pt modelId="{5F076E27-6620-E949-84B7-42D99A0020CA}" type="pres">
      <dgm:prSet presAssocID="{21B7DA57-7F07-984C-AF3F-FD3CE1DA041E}" presName="connTx" presStyleLbl="parChTrans1D2" presStyleIdx="0" presStyleCnt="2"/>
      <dgm:spPr/>
      <dgm:t>
        <a:bodyPr/>
        <a:lstStyle/>
        <a:p>
          <a:endParaRPr lang="es-ES_tradnl"/>
        </a:p>
      </dgm:t>
    </dgm:pt>
    <dgm:pt modelId="{D0393D88-D569-D14D-AFD7-9055F369C6B0}" type="pres">
      <dgm:prSet presAssocID="{9094EB02-46BB-A247-B464-C0B890DAF4AC}" presName="Name30" presStyleCnt="0"/>
      <dgm:spPr/>
    </dgm:pt>
    <dgm:pt modelId="{48EC31B7-4161-964D-85CF-8897EBBD7960}" type="pres">
      <dgm:prSet presAssocID="{9094EB02-46BB-A247-B464-C0B890DAF4AC}" presName="level2Shape" presStyleLbl="node2" presStyleIdx="0" presStyleCnt="2"/>
      <dgm:spPr/>
      <dgm:t>
        <a:bodyPr/>
        <a:lstStyle/>
        <a:p>
          <a:endParaRPr lang="es-ES_tradnl"/>
        </a:p>
      </dgm:t>
    </dgm:pt>
    <dgm:pt modelId="{416F481B-3FBA-0941-B18D-6B44632BF0EE}" type="pres">
      <dgm:prSet presAssocID="{9094EB02-46BB-A247-B464-C0B890DAF4AC}" presName="hierChild3" presStyleCnt="0"/>
      <dgm:spPr/>
    </dgm:pt>
    <dgm:pt modelId="{743B9884-BD1B-9D4E-B8AF-400F900F79DA}" type="pres">
      <dgm:prSet presAssocID="{79AADE3F-DA6A-764B-B234-17556E1CCEF2}" presName="Name25" presStyleLbl="parChTrans1D2" presStyleIdx="1" presStyleCnt="2"/>
      <dgm:spPr/>
      <dgm:t>
        <a:bodyPr/>
        <a:lstStyle/>
        <a:p>
          <a:endParaRPr lang="es-ES_tradnl"/>
        </a:p>
      </dgm:t>
    </dgm:pt>
    <dgm:pt modelId="{857699EA-1849-4A48-A2D4-1BE70C023D5F}" type="pres">
      <dgm:prSet presAssocID="{79AADE3F-DA6A-764B-B234-17556E1CCEF2}" presName="connTx" presStyleLbl="parChTrans1D2" presStyleIdx="1" presStyleCnt="2"/>
      <dgm:spPr/>
      <dgm:t>
        <a:bodyPr/>
        <a:lstStyle/>
        <a:p>
          <a:endParaRPr lang="es-ES_tradnl"/>
        </a:p>
      </dgm:t>
    </dgm:pt>
    <dgm:pt modelId="{045BB8B5-63AC-484E-A3EE-2EFAA6BDB9B7}" type="pres">
      <dgm:prSet presAssocID="{3E710E6A-B629-2641-9513-F2C284990054}" presName="Name30" presStyleCnt="0"/>
      <dgm:spPr/>
    </dgm:pt>
    <dgm:pt modelId="{3ED02E22-E043-7146-839C-DAFE874B2E93}" type="pres">
      <dgm:prSet presAssocID="{3E710E6A-B629-2641-9513-F2C284990054}" presName="level2Shape" presStyleLbl="node2" presStyleIdx="1" presStyleCnt="2"/>
      <dgm:spPr/>
      <dgm:t>
        <a:bodyPr/>
        <a:lstStyle/>
        <a:p>
          <a:endParaRPr lang="es-ES_tradnl"/>
        </a:p>
      </dgm:t>
    </dgm:pt>
    <dgm:pt modelId="{AE261DC4-9054-5F41-89CE-94D888002FDF}" type="pres">
      <dgm:prSet presAssocID="{3E710E6A-B629-2641-9513-F2C284990054}" presName="hierChild3" presStyleCnt="0"/>
      <dgm:spPr/>
    </dgm:pt>
    <dgm:pt modelId="{B9606BEA-3374-8146-AAD4-D17EB8149015}" type="pres">
      <dgm:prSet presAssocID="{8D54BCC9-F03B-0746-9A7C-1FAEDFBFFA6B}" presName="bgShapesFlow" presStyleCnt="0"/>
      <dgm:spPr/>
    </dgm:pt>
    <dgm:pt modelId="{88639D33-8850-0147-A036-A0A8A6718CFE}" type="pres">
      <dgm:prSet presAssocID="{8D0C06B2-2C2F-454F-A02B-36A8AFCED7EA}" presName="rectComp" presStyleCnt="0"/>
      <dgm:spPr/>
    </dgm:pt>
    <dgm:pt modelId="{BBC11232-5012-BD40-AA7B-11D302B823FB}" type="pres">
      <dgm:prSet presAssocID="{8D0C06B2-2C2F-454F-A02B-36A8AFCED7EA}" presName="bgRect" presStyleLbl="bgShp" presStyleIdx="0" presStyleCnt="2"/>
      <dgm:spPr/>
      <dgm:t>
        <a:bodyPr/>
        <a:lstStyle/>
        <a:p>
          <a:endParaRPr lang="es-ES_tradnl"/>
        </a:p>
      </dgm:t>
    </dgm:pt>
    <dgm:pt modelId="{461A1398-FF00-FC4C-9BD2-B314F78B9FBB}" type="pres">
      <dgm:prSet presAssocID="{8D0C06B2-2C2F-454F-A02B-36A8AFCED7EA}" presName="bgRectTx" presStyleLbl="bgShp" presStyleIdx="0" presStyleCnt="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C18B7D5-7C06-874C-B433-F058A046BB5F}" type="pres">
      <dgm:prSet presAssocID="{8D0C06B2-2C2F-454F-A02B-36A8AFCED7EA}" presName="spComp" presStyleCnt="0"/>
      <dgm:spPr/>
    </dgm:pt>
    <dgm:pt modelId="{647DF9F6-3BF6-AD4F-9C80-BD7D32E7698F}" type="pres">
      <dgm:prSet presAssocID="{8D0C06B2-2C2F-454F-A02B-36A8AFCED7EA}" presName="hSp" presStyleCnt="0"/>
      <dgm:spPr/>
    </dgm:pt>
    <dgm:pt modelId="{0A96D7C3-BAFF-9048-A480-F40DAD03427B}" type="pres">
      <dgm:prSet presAssocID="{6FBBBFAA-59E8-E941-A8DD-197D655063FC}" presName="rectComp" presStyleCnt="0"/>
      <dgm:spPr/>
    </dgm:pt>
    <dgm:pt modelId="{DA99551E-DC1F-884F-80C9-2997BEC1333F}" type="pres">
      <dgm:prSet presAssocID="{6FBBBFAA-59E8-E941-A8DD-197D655063FC}" presName="bgRect" presStyleLbl="bgShp" presStyleIdx="1" presStyleCnt="2"/>
      <dgm:spPr/>
      <dgm:t>
        <a:bodyPr/>
        <a:lstStyle/>
        <a:p>
          <a:endParaRPr lang="es-ES_tradnl"/>
        </a:p>
      </dgm:t>
    </dgm:pt>
    <dgm:pt modelId="{7D62B988-7068-7D4F-9698-24D0936F1869}" type="pres">
      <dgm:prSet presAssocID="{6FBBBFAA-59E8-E941-A8DD-197D655063FC}" presName="bgRectTx" presStyleLbl="bgShp" presStyleIdx="1" presStyleCnt="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54ED1977-57A8-8A46-8DB9-C0E9F0124E54}" srcId="{8D54BCC9-F03B-0746-9A7C-1FAEDFBFFA6B}" destId="{6FBBBFAA-59E8-E941-A8DD-197D655063FC}" srcOrd="2" destOrd="0" parTransId="{B692F65F-E613-7148-B142-1151698F9B44}" sibTransId="{C0D08BBA-EA80-714D-BDEB-408BB93D020A}"/>
    <dgm:cxn modelId="{9AE75C97-C938-F340-8C38-42A87AF58015}" type="presOf" srcId="{9094EB02-46BB-A247-B464-C0B890DAF4AC}" destId="{48EC31B7-4161-964D-85CF-8897EBBD7960}" srcOrd="0" destOrd="0" presId="urn:microsoft.com/office/officeart/2005/8/layout/hierarchy5"/>
    <dgm:cxn modelId="{0774B8DE-67DA-864A-A09A-0D238905D2F5}" type="presOf" srcId="{6FBBBFAA-59E8-E941-A8DD-197D655063FC}" destId="{7D62B988-7068-7D4F-9698-24D0936F1869}" srcOrd="1" destOrd="0" presId="urn:microsoft.com/office/officeart/2005/8/layout/hierarchy5"/>
    <dgm:cxn modelId="{C3947FEF-51AE-C348-A3F0-38A903F57F8E}" type="presOf" srcId="{79AADE3F-DA6A-764B-B234-17556E1CCEF2}" destId="{743B9884-BD1B-9D4E-B8AF-400F900F79DA}" srcOrd="0" destOrd="0" presId="urn:microsoft.com/office/officeart/2005/8/layout/hierarchy5"/>
    <dgm:cxn modelId="{B8929E5D-BFAD-554C-B079-40314F791CCE}" type="presOf" srcId="{79AADE3F-DA6A-764B-B234-17556E1CCEF2}" destId="{857699EA-1849-4A48-A2D4-1BE70C023D5F}" srcOrd="1" destOrd="0" presId="urn:microsoft.com/office/officeart/2005/8/layout/hierarchy5"/>
    <dgm:cxn modelId="{0E7D0AF5-2500-D640-B8B2-5E55EE2F477D}" type="presOf" srcId="{8D0C06B2-2C2F-454F-A02B-36A8AFCED7EA}" destId="{BBC11232-5012-BD40-AA7B-11D302B823FB}" srcOrd="0" destOrd="0" presId="urn:microsoft.com/office/officeart/2005/8/layout/hierarchy5"/>
    <dgm:cxn modelId="{5330CCF6-11ED-C64E-ADCA-38125102FFFA}" srcId="{8D54BCC9-F03B-0746-9A7C-1FAEDFBFFA6B}" destId="{8D0C06B2-2C2F-454F-A02B-36A8AFCED7EA}" srcOrd="1" destOrd="0" parTransId="{AD9D5BD8-2BE2-8848-AAA8-63A77620DA82}" sibTransId="{7CAC54F5-7F6E-1B4E-A3FF-3FB77BF9FAF4}"/>
    <dgm:cxn modelId="{BED965B1-8855-EA46-AE13-CFF4A6A06CBC}" type="presOf" srcId="{3E710E6A-B629-2641-9513-F2C284990054}" destId="{3ED02E22-E043-7146-839C-DAFE874B2E93}" srcOrd="0" destOrd="0" presId="urn:microsoft.com/office/officeart/2005/8/layout/hierarchy5"/>
    <dgm:cxn modelId="{35B50517-FD53-A743-BF14-1E41C9384220}" type="presOf" srcId="{21B7DA57-7F07-984C-AF3F-FD3CE1DA041E}" destId="{EC815B68-8A26-9E42-9574-924DCFB94A23}" srcOrd="0" destOrd="0" presId="urn:microsoft.com/office/officeart/2005/8/layout/hierarchy5"/>
    <dgm:cxn modelId="{8D75230C-5457-3246-B2F3-AEF2D9CD5881}" type="presOf" srcId="{D437C4F0-69D0-E244-815E-835872F8392C}" destId="{77CE88BC-D5F2-684C-B6C4-C3D6DC32A758}" srcOrd="0" destOrd="0" presId="urn:microsoft.com/office/officeart/2005/8/layout/hierarchy5"/>
    <dgm:cxn modelId="{833EC4DB-48D1-B94D-8CB8-30165213C583}" type="presOf" srcId="{21B7DA57-7F07-984C-AF3F-FD3CE1DA041E}" destId="{5F076E27-6620-E949-84B7-42D99A0020CA}" srcOrd="1" destOrd="0" presId="urn:microsoft.com/office/officeart/2005/8/layout/hierarchy5"/>
    <dgm:cxn modelId="{25DFEF9E-836B-2442-A8A7-352C818493A6}" srcId="{8D54BCC9-F03B-0746-9A7C-1FAEDFBFFA6B}" destId="{D437C4F0-69D0-E244-815E-835872F8392C}" srcOrd="0" destOrd="0" parTransId="{AE2EEA5B-09D9-AD4E-83C9-A2EBFD94F805}" sibTransId="{AA67BA5A-A08B-994A-A968-65D94A2D1573}"/>
    <dgm:cxn modelId="{213492F0-C460-8149-8751-882AFB4A8F72}" type="presOf" srcId="{8D0C06B2-2C2F-454F-A02B-36A8AFCED7EA}" destId="{461A1398-FF00-FC4C-9BD2-B314F78B9FBB}" srcOrd="1" destOrd="0" presId="urn:microsoft.com/office/officeart/2005/8/layout/hierarchy5"/>
    <dgm:cxn modelId="{A7F07675-7675-F04B-8E56-F71A409E0B5F}" type="presOf" srcId="{6FBBBFAA-59E8-E941-A8DD-197D655063FC}" destId="{DA99551E-DC1F-884F-80C9-2997BEC1333F}" srcOrd="0" destOrd="0" presId="urn:microsoft.com/office/officeart/2005/8/layout/hierarchy5"/>
    <dgm:cxn modelId="{279B25DD-B3FB-3E40-B845-9D5DA1D5A3AD}" srcId="{D437C4F0-69D0-E244-815E-835872F8392C}" destId="{9094EB02-46BB-A247-B464-C0B890DAF4AC}" srcOrd="0" destOrd="0" parTransId="{21B7DA57-7F07-984C-AF3F-FD3CE1DA041E}" sibTransId="{8F6F3EB0-7A78-0047-9A55-942B1D31DCC2}"/>
    <dgm:cxn modelId="{D4436ACD-E7BA-3942-88F4-F29B84150BEB}" srcId="{D437C4F0-69D0-E244-815E-835872F8392C}" destId="{3E710E6A-B629-2641-9513-F2C284990054}" srcOrd="1" destOrd="0" parTransId="{79AADE3F-DA6A-764B-B234-17556E1CCEF2}" sibTransId="{888558D1-48D9-5949-BC3B-D95F0D78BAD6}"/>
    <dgm:cxn modelId="{7D33A72A-3BEF-1347-86B2-EAB012FF708F}" type="presOf" srcId="{8D54BCC9-F03B-0746-9A7C-1FAEDFBFFA6B}" destId="{FDEE0014-80AE-A842-A6FF-5BC7A693F026}" srcOrd="0" destOrd="0" presId="urn:microsoft.com/office/officeart/2005/8/layout/hierarchy5"/>
    <dgm:cxn modelId="{54B5C89E-7320-5640-B9E1-F22B78026E9C}" type="presParOf" srcId="{FDEE0014-80AE-A842-A6FF-5BC7A693F026}" destId="{36125048-52A2-9546-8D08-2040AA8EC052}" srcOrd="0" destOrd="0" presId="urn:microsoft.com/office/officeart/2005/8/layout/hierarchy5"/>
    <dgm:cxn modelId="{033373E7-D910-704B-B994-11FDC2CEA191}" type="presParOf" srcId="{36125048-52A2-9546-8D08-2040AA8EC052}" destId="{E2670352-9A97-8440-8147-08485C9CE8BA}" srcOrd="0" destOrd="0" presId="urn:microsoft.com/office/officeart/2005/8/layout/hierarchy5"/>
    <dgm:cxn modelId="{10C5239F-974C-1244-B941-EC81857A949B}" type="presParOf" srcId="{36125048-52A2-9546-8D08-2040AA8EC052}" destId="{5A4D318F-C96E-3448-A7D7-82ABF93CB369}" srcOrd="1" destOrd="0" presId="urn:microsoft.com/office/officeart/2005/8/layout/hierarchy5"/>
    <dgm:cxn modelId="{06F2D449-1CFA-6247-83B0-51E72FFE8241}" type="presParOf" srcId="{5A4D318F-C96E-3448-A7D7-82ABF93CB369}" destId="{E721864B-2691-D142-8C83-D9408C18FDF6}" srcOrd="0" destOrd="0" presId="urn:microsoft.com/office/officeart/2005/8/layout/hierarchy5"/>
    <dgm:cxn modelId="{B7569404-D16E-AE40-BB1C-DDDE440771FD}" type="presParOf" srcId="{E721864B-2691-D142-8C83-D9408C18FDF6}" destId="{77CE88BC-D5F2-684C-B6C4-C3D6DC32A758}" srcOrd="0" destOrd="0" presId="urn:microsoft.com/office/officeart/2005/8/layout/hierarchy5"/>
    <dgm:cxn modelId="{C88C7E17-E22F-434C-A73B-83326ED51A15}" type="presParOf" srcId="{E721864B-2691-D142-8C83-D9408C18FDF6}" destId="{8C21A061-88A5-284F-9608-9D5B46A82F01}" srcOrd="1" destOrd="0" presId="urn:microsoft.com/office/officeart/2005/8/layout/hierarchy5"/>
    <dgm:cxn modelId="{26D8BC8D-4E2E-F145-BC36-4C36E8C12051}" type="presParOf" srcId="{8C21A061-88A5-284F-9608-9D5B46A82F01}" destId="{EC815B68-8A26-9E42-9574-924DCFB94A23}" srcOrd="0" destOrd="0" presId="urn:microsoft.com/office/officeart/2005/8/layout/hierarchy5"/>
    <dgm:cxn modelId="{81F942A0-7538-B443-BD05-0D899059C222}" type="presParOf" srcId="{EC815B68-8A26-9E42-9574-924DCFB94A23}" destId="{5F076E27-6620-E949-84B7-42D99A0020CA}" srcOrd="0" destOrd="0" presId="urn:microsoft.com/office/officeart/2005/8/layout/hierarchy5"/>
    <dgm:cxn modelId="{53728A2C-2BBB-1C49-BB3D-DAB86AAF2B4E}" type="presParOf" srcId="{8C21A061-88A5-284F-9608-9D5B46A82F01}" destId="{D0393D88-D569-D14D-AFD7-9055F369C6B0}" srcOrd="1" destOrd="0" presId="urn:microsoft.com/office/officeart/2005/8/layout/hierarchy5"/>
    <dgm:cxn modelId="{89C24DB2-1F18-1C4C-8C6E-B6AE3FB4248B}" type="presParOf" srcId="{D0393D88-D569-D14D-AFD7-9055F369C6B0}" destId="{48EC31B7-4161-964D-85CF-8897EBBD7960}" srcOrd="0" destOrd="0" presId="urn:microsoft.com/office/officeart/2005/8/layout/hierarchy5"/>
    <dgm:cxn modelId="{641F15EB-BED4-B448-AF5D-E5B15D3C692A}" type="presParOf" srcId="{D0393D88-D569-D14D-AFD7-9055F369C6B0}" destId="{416F481B-3FBA-0941-B18D-6B44632BF0EE}" srcOrd="1" destOrd="0" presId="urn:microsoft.com/office/officeart/2005/8/layout/hierarchy5"/>
    <dgm:cxn modelId="{515F8CE1-E1A1-8F4E-978A-E8500125249A}" type="presParOf" srcId="{8C21A061-88A5-284F-9608-9D5B46A82F01}" destId="{743B9884-BD1B-9D4E-B8AF-400F900F79DA}" srcOrd="2" destOrd="0" presId="urn:microsoft.com/office/officeart/2005/8/layout/hierarchy5"/>
    <dgm:cxn modelId="{0F24CC52-C2CC-CF45-99FB-46A9F19A1BA0}" type="presParOf" srcId="{743B9884-BD1B-9D4E-B8AF-400F900F79DA}" destId="{857699EA-1849-4A48-A2D4-1BE70C023D5F}" srcOrd="0" destOrd="0" presId="urn:microsoft.com/office/officeart/2005/8/layout/hierarchy5"/>
    <dgm:cxn modelId="{2E7730FD-C5D5-1E4B-86A5-A923349662A6}" type="presParOf" srcId="{8C21A061-88A5-284F-9608-9D5B46A82F01}" destId="{045BB8B5-63AC-484E-A3EE-2EFAA6BDB9B7}" srcOrd="3" destOrd="0" presId="urn:microsoft.com/office/officeart/2005/8/layout/hierarchy5"/>
    <dgm:cxn modelId="{EBC6AFFB-90EF-B443-943E-6AEADC01AF6A}" type="presParOf" srcId="{045BB8B5-63AC-484E-A3EE-2EFAA6BDB9B7}" destId="{3ED02E22-E043-7146-839C-DAFE874B2E93}" srcOrd="0" destOrd="0" presId="urn:microsoft.com/office/officeart/2005/8/layout/hierarchy5"/>
    <dgm:cxn modelId="{0AD77CCF-023D-5B48-B4A4-92DAED5A6436}" type="presParOf" srcId="{045BB8B5-63AC-484E-A3EE-2EFAA6BDB9B7}" destId="{AE261DC4-9054-5F41-89CE-94D888002FDF}" srcOrd="1" destOrd="0" presId="urn:microsoft.com/office/officeart/2005/8/layout/hierarchy5"/>
    <dgm:cxn modelId="{ACBC7E9D-1DF3-B44B-8F1B-5A263CDC4E2C}" type="presParOf" srcId="{FDEE0014-80AE-A842-A6FF-5BC7A693F026}" destId="{B9606BEA-3374-8146-AAD4-D17EB8149015}" srcOrd="1" destOrd="0" presId="urn:microsoft.com/office/officeart/2005/8/layout/hierarchy5"/>
    <dgm:cxn modelId="{1BEED4C2-3B94-3744-A9F7-96C06A31A59F}" type="presParOf" srcId="{B9606BEA-3374-8146-AAD4-D17EB8149015}" destId="{88639D33-8850-0147-A036-A0A8A6718CFE}" srcOrd="0" destOrd="0" presId="urn:microsoft.com/office/officeart/2005/8/layout/hierarchy5"/>
    <dgm:cxn modelId="{93712A8A-7D8E-2F49-A5DF-F5BEA3E591E6}" type="presParOf" srcId="{88639D33-8850-0147-A036-A0A8A6718CFE}" destId="{BBC11232-5012-BD40-AA7B-11D302B823FB}" srcOrd="0" destOrd="0" presId="urn:microsoft.com/office/officeart/2005/8/layout/hierarchy5"/>
    <dgm:cxn modelId="{CD8FC9CE-5717-C64E-BDAC-A3F4182393B7}" type="presParOf" srcId="{88639D33-8850-0147-A036-A0A8A6718CFE}" destId="{461A1398-FF00-FC4C-9BD2-B314F78B9FBB}" srcOrd="1" destOrd="0" presId="urn:microsoft.com/office/officeart/2005/8/layout/hierarchy5"/>
    <dgm:cxn modelId="{CCD62A2E-E196-9346-B1A4-A0222502F991}" type="presParOf" srcId="{B9606BEA-3374-8146-AAD4-D17EB8149015}" destId="{AC18B7D5-7C06-874C-B433-F058A046BB5F}" srcOrd="1" destOrd="0" presId="urn:microsoft.com/office/officeart/2005/8/layout/hierarchy5"/>
    <dgm:cxn modelId="{00B76CD7-5AEA-2F4E-A269-2D566F3DE8CA}" type="presParOf" srcId="{AC18B7D5-7C06-874C-B433-F058A046BB5F}" destId="{647DF9F6-3BF6-AD4F-9C80-BD7D32E7698F}" srcOrd="0" destOrd="0" presId="urn:microsoft.com/office/officeart/2005/8/layout/hierarchy5"/>
    <dgm:cxn modelId="{6CD01304-BF26-C540-AF5C-5B0988DA3E11}" type="presParOf" srcId="{B9606BEA-3374-8146-AAD4-D17EB8149015}" destId="{0A96D7C3-BAFF-9048-A480-F40DAD03427B}" srcOrd="2" destOrd="0" presId="urn:microsoft.com/office/officeart/2005/8/layout/hierarchy5"/>
    <dgm:cxn modelId="{0C362F8A-5467-0B4D-A3A7-17B10C284166}" type="presParOf" srcId="{0A96D7C3-BAFF-9048-A480-F40DAD03427B}" destId="{DA99551E-DC1F-884F-80C9-2997BEC1333F}" srcOrd="0" destOrd="0" presId="urn:microsoft.com/office/officeart/2005/8/layout/hierarchy5"/>
    <dgm:cxn modelId="{B5B3F531-7A83-1C44-92CC-2E1865670160}" type="presParOf" srcId="{0A96D7C3-BAFF-9048-A480-F40DAD03427B}" destId="{7D62B988-7068-7D4F-9698-24D0936F1869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E24E24-E63D-7B45-90C5-A566BE9B2805}" type="doc">
      <dgm:prSet loTypeId="urn:microsoft.com/office/officeart/2008/layout/HalfCircleOrganizationChar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EC5D5E87-1AC9-1B41-9F40-F738FA5758BC}">
      <dgm:prSet phldrT="[Text]"/>
      <dgm:spPr/>
      <dgm:t>
        <a:bodyPr/>
        <a:lstStyle/>
        <a:p>
          <a:r>
            <a:rPr lang="es-ES_tradnl" dirty="0" smtClean="0"/>
            <a:t>Desempeño</a:t>
          </a:r>
          <a:endParaRPr lang="es-ES_tradnl" dirty="0"/>
        </a:p>
      </dgm:t>
    </dgm:pt>
    <dgm:pt modelId="{57C3415A-89D9-E543-B5BD-53B16406659A}" type="parTrans" cxnId="{026AB803-0DC5-804F-B629-1A0B3ABCECB7}">
      <dgm:prSet/>
      <dgm:spPr/>
      <dgm:t>
        <a:bodyPr/>
        <a:lstStyle/>
        <a:p>
          <a:endParaRPr lang="es-ES_tradnl"/>
        </a:p>
      </dgm:t>
    </dgm:pt>
    <dgm:pt modelId="{39908894-9A95-334A-95BC-8A7A503359FF}" type="sibTrans" cxnId="{026AB803-0DC5-804F-B629-1A0B3ABCECB7}">
      <dgm:prSet/>
      <dgm:spPr/>
      <dgm:t>
        <a:bodyPr/>
        <a:lstStyle/>
        <a:p>
          <a:endParaRPr lang="es-ES_tradnl"/>
        </a:p>
      </dgm:t>
    </dgm:pt>
    <dgm:pt modelId="{3E5A9517-A79A-B842-A9A8-77398B262510}">
      <dgm:prSet phldrT="[Text]"/>
      <dgm:spPr/>
      <dgm:t>
        <a:bodyPr/>
        <a:lstStyle/>
        <a:p>
          <a:r>
            <a:rPr lang="es-ES_tradnl" dirty="0" smtClean="0"/>
            <a:t>Tiempo total del proceso</a:t>
          </a:r>
          <a:endParaRPr lang="es-ES_tradnl" dirty="0"/>
        </a:p>
      </dgm:t>
    </dgm:pt>
    <dgm:pt modelId="{EF3A826E-1CD9-0146-9179-B94FC48CF02A}" type="parTrans" cxnId="{10ACAEC9-555C-8D4F-8881-CCE69258F379}">
      <dgm:prSet/>
      <dgm:spPr/>
      <dgm:t>
        <a:bodyPr/>
        <a:lstStyle/>
        <a:p>
          <a:endParaRPr lang="es-ES_tradnl"/>
        </a:p>
      </dgm:t>
    </dgm:pt>
    <dgm:pt modelId="{04DC5802-3882-3745-8D2B-2B6E51A60029}" type="sibTrans" cxnId="{10ACAEC9-555C-8D4F-8881-CCE69258F379}">
      <dgm:prSet/>
      <dgm:spPr/>
      <dgm:t>
        <a:bodyPr/>
        <a:lstStyle/>
        <a:p>
          <a:endParaRPr lang="es-ES_tradnl"/>
        </a:p>
      </dgm:t>
    </dgm:pt>
    <dgm:pt modelId="{E6DC0272-7314-A245-98FE-584B79F0542B}">
      <dgm:prSet phldrT="[Text]"/>
      <dgm:spPr/>
      <dgm:t>
        <a:bodyPr/>
        <a:lstStyle/>
        <a:p>
          <a:r>
            <a:rPr lang="es-ES_tradnl" dirty="0" smtClean="0"/>
            <a:t>Costo total del proceso</a:t>
          </a:r>
          <a:endParaRPr lang="es-ES_tradnl" dirty="0"/>
        </a:p>
      </dgm:t>
    </dgm:pt>
    <dgm:pt modelId="{F4E46759-AF64-CD4C-A194-89520244E491}" type="parTrans" cxnId="{BCC30372-27DA-E448-8EB2-1A5733129C36}">
      <dgm:prSet/>
      <dgm:spPr/>
      <dgm:t>
        <a:bodyPr/>
        <a:lstStyle/>
        <a:p>
          <a:endParaRPr lang="es-ES_tradnl"/>
        </a:p>
      </dgm:t>
    </dgm:pt>
    <dgm:pt modelId="{5CB0E17E-2BDD-8A48-907D-E53988DBD8D0}" type="sibTrans" cxnId="{BCC30372-27DA-E448-8EB2-1A5733129C36}">
      <dgm:prSet/>
      <dgm:spPr/>
      <dgm:t>
        <a:bodyPr/>
        <a:lstStyle/>
        <a:p>
          <a:endParaRPr lang="es-ES_tradnl"/>
        </a:p>
      </dgm:t>
    </dgm:pt>
    <dgm:pt modelId="{DA023B94-FB87-2D41-AB90-D575BDBC6A1C}">
      <dgm:prSet phldrT="[Text]"/>
      <dgm:spPr/>
      <dgm:t>
        <a:bodyPr/>
        <a:lstStyle/>
        <a:p>
          <a:r>
            <a:rPr lang="es-ES_tradnl" dirty="0" smtClean="0"/>
            <a:t>Visitas a la municipalidad</a:t>
          </a:r>
          <a:endParaRPr lang="es-ES_tradnl" dirty="0"/>
        </a:p>
      </dgm:t>
    </dgm:pt>
    <dgm:pt modelId="{0472C612-7471-254F-9BBE-55A9466D4CD3}" type="parTrans" cxnId="{E0819063-2703-8D44-A164-A2860DDA0A2F}">
      <dgm:prSet/>
      <dgm:spPr/>
      <dgm:t>
        <a:bodyPr/>
        <a:lstStyle/>
        <a:p>
          <a:endParaRPr lang="es-ES_tradnl"/>
        </a:p>
      </dgm:t>
    </dgm:pt>
    <dgm:pt modelId="{8839DEEE-24B9-724F-8A22-9DA95795F4FE}" type="sibTrans" cxnId="{E0819063-2703-8D44-A164-A2860DDA0A2F}">
      <dgm:prSet/>
      <dgm:spPr/>
      <dgm:t>
        <a:bodyPr/>
        <a:lstStyle/>
        <a:p>
          <a:endParaRPr lang="es-ES_tradnl"/>
        </a:p>
      </dgm:t>
    </dgm:pt>
    <dgm:pt modelId="{81CE87EC-EC1E-3D44-89F8-8ACA207D92B2}">
      <dgm:prSet phldrT="[Text]"/>
      <dgm:spPr/>
      <dgm:t>
        <a:bodyPr/>
        <a:lstStyle/>
        <a:p>
          <a:r>
            <a:rPr lang="es-ES_tradnl" dirty="0" smtClean="0"/>
            <a:t>Rechazos</a:t>
          </a:r>
          <a:endParaRPr lang="es-ES_tradnl" dirty="0"/>
        </a:p>
      </dgm:t>
    </dgm:pt>
    <dgm:pt modelId="{3AE7A94B-AF56-814C-B4C7-0001F4CD4658}" type="parTrans" cxnId="{DCD511BF-EA1C-084B-B6E8-089070798DA9}">
      <dgm:prSet/>
      <dgm:spPr/>
      <dgm:t>
        <a:bodyPr/>
        <a:lstStyle/>
        <a:p>
          <a:endParaRPr lang="es-ES_tradnl"/>
        </a:p>
      </dgm:t>
    </dgm:pt>
    <dgm:pt modelId="{D3D94A53-682E-254C-BF7F-64AC32DC701E}" type="sibTrans" cxnId="{DCD511BF-EA1C-084B-B6E8-089070798DA9}">
      <dgm:prSet/>
      <dgm:spPr/>
      <dgm:t>
        <a:bodyPr/>
        <a:lstStyle/>
        <a:p>
          <a:endParaRPr lang="es-ES_tradnl"/>
        </a:p>
      </dgm:t>
    </dgm:pt>
    <dgm:pt modelId="{E0F75F09-F29A-A940-BE55-1F34FF0BE83B}" type="pres">
      <dgm:prSet presAssocID="{DAE24E24-E63D-7B45-90C5-A566BE9B2805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_tradnl"/>
        </a:p>
      </dgm:t>
    </dgm:pt>
    <dgm:pt modelId="{B323129E-32F3-B545-B687-0E0654D8EEBF}" type="pres">
      <dgm:prSet presAssocID="{EC5D5E87-1AC9-1B41-9F40-F738FA5758BC}" presName="hierRoot1" presStyleCnt="0">
        <dgm:presLayoutVars>
          <dgm:hierBranch val="init"/>
        </dgm:presLayoutVars>
      </dgm:prSet>
      <dgm:spPr/>
    </dgm:pt>
    <dgm:pt modelId="{43F2C0A3-BED8-E544-908A-6A495343B725}" type="pres">
      <dgm:prSet presAssocID="{EC5D5E87-1AC9-1B41-9F40-F738FA5758BC}" presName="rootComposite1" presStyleCnt="0"/>
      <dgm:spPr/>
    </dgm:pt>
    <dgm:pt modelId="{5FD2E8F2-68CC-4044-A9EC-AD82D5A21FFC}" type="pres">
      <dgm:prSet presAssocID="{EC5D5E87-1AC9-1B41-9F40-F738FA5758BC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8DCB9F48-7C5F-574F-8E46-77936AEA49F3}" type="pres">
      <dgm:prSet presAssocID="{EC5D5E87-1AC9-1B41-9F40-F738FA5758BC}" presName="topArc1" presStyleLbl="parChTrans1D1" presStyleIdx="0" presStyleCnt="10"/>
      <dgm:spPr/>
    </dgm:pt>
    <dgm:pt modelId="{22608FBD-D231-774C-B536-2CE40C962910}" type="pres">
      <dgm:prSet presAssocID="{EC5D5E87-1AC9-1B41-9F40-F738FA5758BC}" presName="bottomArc1" presStyleLbl="parChTrans1D1" presStyleIdx="1" presStyleCnt="10"/>
      <dgm:spPr/>
    </dgm:pt>
    <dgm:pt modelId="{BA9CB0CC-27DF-A048-A4C9-E0FD54E2BDE3}" type="pres">
      <dgm:prSet presAssocID="{EC5D5E87-1AC9-1B41-9F40-F738FA5758BC}" presName="topConnNode1" presStyleLbl="node1" presStyleIdx="0" presStyleCnt="0"/>
      <dgm:spPr/>
      <dgm:t>
        <a:bodyPr/>
        <a:lstStyle/>
        <a:p>
          <a:endParaRPr lang="es-ES_tradnl"/>
        </a:p>
      </dgm:t>
    </dgm:pt>
    <dgm:pt modelId="{F303DB92-5B60-E14C-9297-94C9F86622BE}" type="pres">
      <dgm:prSet presAssocID="{EC5D5E87-1AC9-1B41-9F40-F738FA5758BC}" presName="hierChild2" presStyleCnt="0"/>
      <dgm:spPr/>
    </dgm:pt>
    <dgm:pt modelId="{22FE1AFA-B073-7B4F-B6EA-29510D104CE9}" type="pres">
      <dgm:prSet presAssocID="{EF3A826E-1CD9-0146-9179-B94FC48CF02A}" presName="Name28" presStyleLbl="parChTrans1D2" presStyleIdx="0" presStyleCnt="4"/>
      <dgm:spPr/>
      <dgm:t>
        <a:bodyPr/>
        <a:lstStyle/>
        <a:p>
          <a:endParaRPr lang="es-ES_tradnl"/>
        </a:p>
      </dgm:t>
    </dgm:pt>
    <dgm:pt modelId="{B7CD4569-4CED-2F4F-BF1F-0D94D05017C4}" type="pres">
      <dgm:prSet presAssocID="{3E5A9517-A79A-B842-A9A8-77398B262510}" presName="hierRoot2" presStyleCnt="0">
        <dgm:presLayoutVars>
          <dgm:hierBranch val="init"/>
        </dgm:presLayoutVars>
      </dgm:prSet>
      <dgm:spPr/>
    </dgm:pt>
    <dgm:pt modelId="{A52E6C1D-7A77-7842-8EEC-9D071C4B13C7}" type="pres">
      <dgm:prSet presAssocID="{3E5A9517-A79A-B842-A9A8-77398B262510}" presName="rootComposite2" presStyleCnt="0"/>
      <dgm:spPr/>
    </dgm:pt>
    <dgm:pt modelId="{43A2BC9C-06DF-334A-9D1C-C20AC8A55204}" type="pres">
      <dgm:prSet presAssocID="{3E5A9517-A79A-B842-A9A8-77398B262510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F5D6B9D-AD11-404E-9BF8-B6942FE12A3C}" type="pres">
      <dgm:prSet presAssocID="{3E5A9517-A79A-B842-A9A8-77398B262510}" presName="topArc2" presStyleLbl="parChTrans1D1" presStyleIdx="2" presStyleCnt="10"/>
      <dgm:spPr/>
    </dgm:pt>
    <dgm:pt modelId="{1CA39685-6916-BE4A-9287-3225F71AFA67}" type="pres">
      <dgm:prSet presAssocID="{3E5A9517-A79A-B842-A9A8-77398B262510}" presName="bottomArc2" presStyleLbl="parChTrans1D1" presStyleIdx="3" presStyleCnt="10"/>
      <dgm:spPr/>
    </dgm:pt>
    <dgm:pt modelId="{5DDE79A3-CD2A-1A49-8504-A92FE4BCD39F}" type="pres">
      <dgm:prSet presAssocID="{3E5A9517-A79A-B842-A9A8-77398B262510}" presName="topConnNode2" presStyleLbl="node2" presStyleIdx="0" presStyleCnt="0"/>
      <dgm:spPr/>
      <dgm:t>
        <a:bodyPr/>
        <a:lstStyle/>
        <a:p>
          <a:endParaRPr lang="es-ES_tradnl"/>
        </a:p>
      </dgm:t>
    </dgm:pt>
    <dgm:pt modelId="{F96C10C5-9B7E-2D49-A504-18E93B1BAF1D}" type="pres">
      <dgm:prSet presAssocID="{3E5A9517-A79A-B842-A9A8-77398B262510}" presName="hierChild4" presStyleCnt="0"/>
      <dgm:spPr/>
    </dgm:pt>
    <dgm:pt modelId="{283212E3-8165-9245-8ABF-9BA5B1D49B90}" type="pres">
      <dgm:prSet presAssocID="{3E5A9517-A79A-B842-A9A8-77398B262510}" presName="hierChild5" presStyleCnt="0"/>
      <dgm:spPr/>
    </dgm:pt>
    <dgm:pt modelId="{870B8CF1-6106-EF4D-931E-77B76D35F7D1}" type="pres">
      <dgm:prSet presAssocID="{F4E46759-AF64-CD4C-A194-89520244E491}" presName="Name28" presStyleLbl="parChTrans1D2" presStyleIdx="1" presStyleCnt="4"/>
      <dgm:spPr/>
      <dgm:t>
        <a:bodyPr/>
        <a:lstStyle/>
        <a:p>
          <a:endParaRPr lang="es-ES_tradnl"/>
        </a:p>
      </dgm:t>
    </dgm:pt>
    <dgm:pt modelId="{85603340-FBC8-6B49-A1EE-0CFC63698ED6}" type="pres">
      <dgm:prSet presAssocID="{E6DC0272-7314-A245-98FE-584B79F0542B}" presName="hierRoot2" presStyleCnt="0">
        <dgm:presLayoutVars>
          <dgm:hierBranch val="init"/>
        </dgm:presLayoutVars>
      </dgm:prSet>
      <dgm:spPr/>
    </dgm:pt>
    <dgm:pt modelId="{3B4CA4D0-5C8E-664A-8C15-8F5B5509E167}" type="pres">
      <dgm:prSet presAssocID="{E6DC0272-7314-A245-98FE-584B79F0542B}" presName="rootComposite2" presStyleCnt="0"/>
      <dgm:spPr/>
    </dgm:pt>
    <dgm:pt modelId="{A2A0AF23-AD23-4249-851B-8EF7F1F50531}" type="pres">
      <dgm:prSet presAssocID="{E6DC0272-7314-A245-98FE-584B79F0542B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D8CC36FA-494E-7745-A0EA-609B088065B2}" type="pres">
      <dgm:prSet presAssocID="{E6DC0272-7314-A245-98FE-584B79F0542B}" presName="topArc2" presStyleLbl="parChTrans1D1" presStyleIdx="4" presStyleCnt="10"/>
      <dgm:spPr/>
    </dgm:pt>
    <dgm:pt modelId="{4FA0DE5F-A1BD-8A4A-8CC7-1528F933ED4C}" type="pres">
      <dgm:prSet presAssocID="{E6DC0272-7314-A245-98FE-584B79F0542B}" presName="bottomArc2" presStyleLbl="parChTrans1D1" presStyleIdx="5" presStyleCnt="10"/>
      <dgm:spPr/>
    </dgm:pt>
    <dgm:pt modelId="{23D76E48-1451-A54D-80C3-51FB0E35A6EB}" type="pres">
      <dgm:prSet presAssocID="{E6DC0272-7314-A245-98FE-584B79F0542B}" presName="topConnNode2" presStyleLbl="node2" presStyleIdx="0" presStyleCnt="0"/>
      <dgm:spPr/>
      <dgm:t>
        <a:bodyPr/>
        <a:lstStyle/>
        <a:p>
          <a:endParaRPr lang="es-ES_tradnl"/>
        </a:p>
      </dgm:t>
    </dgm:pt>
    <dgm:pt modelId="{B0833179-99A4-6246-A5C7-2A16B95F0F5F}" type="pres">
      <dgm:prSet presAssocID="{E6DC0272-7314-A245-98FE-584B79F0542B}" presName="hierChild4" presStyleCnt="0"/>
      <dgm:spPr/>
    </dgm:pt>
    <dgm:pt modelId="{799F465B-B439-CC48-8A39-D0F6FC970658}" type="pres">
      <dgm:prSet presAssocID="{E6DC0272-7314-A245-98FE-584B79F0542B}" presName="hierChild5" presStyleCnt="0"/>
      <dgm:spPr/>
    </dgm:pt>
    <dgm:pt modelId="{17A36D4B-5FF1-A948-82CC-392743579F9E}" type="pres">
      <dgm:prSet presAssocID="{0472C612-7471-254F-9BBE-55A9466D4CD3}" presName="Name28" presStyleLbl="parChTrans1D2" presStyleIdx="2" presStyleCnt="4"/>
      <dgm:spPr/>
      <dgm:t>
        <a:bodyPr/>
        <a:lstStyle/>
        <a:p>
          <a:endParaRPr lang="es-ES_tradnl"/>
        </a:p>
      </dgm:t>
    </dgm:pt>
    <dgm:pt modelId="{2F9B6013-5390-D54A-8641-2692BF31151A}" type="pres">
      <dgm:prSet presAssocID="{DA023B94-FB87-2D41-AB90-D575BDBC6A1C}" presName="hierRoot2" presStyleCnt="0">
        <dgm:presLayoutVars>
          <dgm:hierBranch val="init"/>
        </dgm:presLayoutVars>
      </dgm:prSet>
      <dgm:spPr/>
    </dgm:pt>
    <dgm:pt modelId="{5965FD9D-62C7-E045-B314-E1D3B14BC32F}" type="pres">
      <dgm:prSet presAssocID="{DA023B94-FB87-2D41-AB90-D575BDBC6A1C}" presName="rootComposite2" presStyleCnt="0"/>
      <dgm:spPr/>
    </dgm:pt>
    <dgm:pt modelId="{FC08F146-0870-274A-80F2-D07DC1B20FE0}" type="pres">
      <dgm:prSet presAssocID="{DA023B94-FB87-2D41-AB90-D575BDBC6A1C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5BE21223-DED9-024F-8EFB-C7AA59FC0021}" type="pres">
      <dgm:prSet presAssocID="{DA023B94-FB87-2D41-AB90-D575BDBC6A1C}" presName="topArc2" presStyleLbl="parChTrans1D1" presStyleIdx="6" presStyleCnt="10"/>
      <dgm:spPr/>
    </dgm:pt>
    <dgm:pt modelId="{37A945A1-B107-854F-AAD1-B9E28B9732A0}" type="pres">
      <dgm:prSet presAssocID="{DA023B94-FB87-2D41-AB90-D575BDBC6A1C}" presName="bottomArc2" presStyleLbl="parChTrans1D1" presStyleIdx="7" presStyleCnt="10"/>
      <dgm:spPr/>
    </dgm:pt>
    <dgm:pt modelId="{787C7249-13DB-B645-A976-55097EC2D777}" type="pres">
      <dgm:prSet presAssocID="{DA023B94-FB87-2D41-AB90-D575BDBC6A1C}" presName="topConnNode2" presStyleLbl="node2" presStyleIdx="0" presStyleCnt="0"/>
      <dgm:spPr/>
      <dgm:t>
        <a:bodyPr/>
        <a:lstStyle/>
        <a:p>
          <a:endParaRPr lang="es-ES_tradnl"/>
        </a:p>
      </dgm:t>
    </dgm:pt>
    <dgm:pt modelId="{0C36063F-2B0B-4447-9E39-AD4254581259}" type="pres">
      <dgm:prSet presAssocID="{DA023B94-FB87-2D41-AB90-D575BDBC6A1C}" presName="hierChild4" presStyleCnt="0"/>
      <dgm:spPr/>
    </dgm:pt>
    <dgm:pt modelId="{559D5A72-B173-964B-80EB-2B33BF32D1BB}" type="pres">
      <dgm:prSet presAssocID="{DA023B94-FB87-2D41-AB90-D575BDBC6A1C}" presName="hierChild5" presStyleCnt="0"/>
      <dgm:spPr/>
    </dgm:pt>
    <dgm:pt modelId="{15D98260-EC55-C043-B373-D6D807C893B2}" type="pres">
      <dgm:prSet presAssocID="{3AE7A94B-AF56-814C-B4C7-0001F4CD4658}" presName="Name28" presStyleLbl="parChTrans1D2" presStyleIdx="3" presStyleCnt="4"/>
      <dgm:spPr/>
      <dgm:t>
        <a:bodyPr/>
        <a:lstStyle/>
        <a:p>
          <a:endParaRPr lang="es-ES_tradnl"/>
        </a:p>
      </dgm:t>
    </dgm:pt>
    <dgm:pt modelId="{3A8A5E3E-1DB0-5641-9F93-021BFD52CA6F}" type="pres">
      <dgm:prSet presAssocID="{81CE87EC-EC1E-3D44-89F8-8ACA207D92B2}" presName="hierRoot2" presStyleCnt="0">
        <dgm:presLayoutVars>
          <dgm:hierBranch val="init"/>
        </dgm:presLayoutVars>
      </dgm:prSet>
      <dgm:spPr/>
    </dgm:pt>
    <dgm:pt modelId="{A848FA41-5A6E-6E45-A377-A358428484BD}" type="pres">
      <dgm:prSet presAssocID="{81CE87EC-EC1E-3D44-89F8-8ACA207D92B2}" presName="rootComposite2" presStyleCnt="0"/>
      <dgm:spPr/>
    </dgm:pt>
    <dgm:pt modelId="{A75D7446-67F1-C04B-B25E-50BCA7C8B556}" type="pres">
      <dgm:prSet presAssocID="{81CE87EC-EC1E-3D44-89F8-8ACA207D92B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67E517B6-D463-D84E-A159-9E866BFCBF3C}" type="pres">
      <dgm:prSet presAssocID="{81CE87EC-EC1E-3D44-89F8-8ACA207D92B2}" presName="topArc2" presStyleLbl="parChTrans1D1" presStyleIdx="8" presStyleCnt="10"/>
      <dgm:spPr/>
    </dgm:pt>
    <dgm:pt modelId="{AA2EBA29-EAA4-A84C-81DD-C69911EB790C}" type="pres">
      <dgm:prSet presAssocID="{81CE87EC-EC1E-3D44-89F8-8ACA207D92B2}" presName="bottomArc2" presStyleLbl="parChTrans1D1" presStyleIdx="9" presStyleCnt="10"/>
      <dgm:spPr/>
    </dgm:pt>
    <dgm:pt modelId="{2452DB96-4FF0-9446-B4C0-B87C4F9335A3}" type="pres">
      <dgm:prSet presAssocID="{81CE87EC-EC1E-3D44-89F8-8ACA207D92B2}" presName="topConnNode2" presStyleLbl="node2" presStyleIdx="0" presStyleCnt="0"/>
      <dgm:spPr/>
      <dgm:t>
        <a:bodyPr/>
        <a:lstStyle/>
        <a:p>
          <a:endParaRPr lang="es-ES_tradnl"/>
        </a:p>
      </dgm:t>
    </dgm:pt>
    <dgm:pt modelId="{8C57943E-C80F-B042-A743-5965E859BAE6}" type="pres">
      <dgm:prSet presAssocID="{81CE87EC-EC1E-3D44-89F8-8ACA207D92B2}" presName="hierChild4" presStyleCnt="0"/>
      <dgm:spPr/>
    </dgm:pt>
    <dgm:pt modelId="{988846EC-58CC-1F48-92CD-75E2F90BAA1D}" type="pres">
      <dgm:prSet presAssocID="{81CE87EC-EC1E-3D44-89F8-8ACA207D92B2}" presName="hierChild5" presStyleCnt="0"/>
      <dgm:spPr/>
    </dgm:pt>
    <dgm:pt modelId="{0979BEBD-4F9E-0B47-BDA9-8EDE03CC3ACC}" type="pres">
      <dgm:prSet presAssocID="{EC5D5E87-1AC9-1B41-9F40-F738FA5758BC}" presName="hierChild3" presStyleCnt="0"/>
      <dgm:spPr/>
    </dgm:pt>
  </dgm:ptLst>
  <dgm:cxnLst>
    <dgm:cxn modelId="{E0819063-2703-8D44-A164-A2860DDA0A2F}" srcId="{EC5D5E87-1AC9-1B41-9F40-F738FA5758BC}" destId="{DA023B94-FB87-2D41-AB90-D575BDBC6A1C}" srcOrd="2" destOrd="0" parTransId="{0472C612-7471-254F-9BBE-55A9466D4CD3}" sibTransId="{8839DEEE-24B9-724F-8A22-9DA95795F4FE}"/>
    <dgm:cxn modelId="{FA85E06E-4045-4D43-9560-C919A18AC805}" type="presOf" srcId="{3E5A9517-A79A-B842-A9A8-77398B262510}" destId="{5DDE79A3-CD2A-1A49-8504-A92FE4BCD39F}" srcOrd="1" destOrd="0" presId="urn:microsoft.com/office/officeart/2008/layout/HalfCircleOrganizationChart"/>
    <dgm:cxn modelId="{5FCE0652-7C4A-0148-849B-E4DECC2FD989}" type="presOf" srcId="{EC5D5E87-1AC9-1B41-9F40-F738FA5758BC}" destId="{BA9CB0CC-27DF-A048-A4C9-E0FD54E2BDE3}" srcOrd="1" destOrd="0" presId="urn:microsoft.com/office/officeart/2008/layout/HalfCircleOrganizationChart"/>
    <dgm:cxn modelId="{1E33EB98-A1AE-E641-BB95-038189FB3C82}" type="presOf" srcId="{EF3A826E-1CD9-0146-9179-B94FC48CF02A}" destId="{22FE1AFA-B073-7B4F-B6EA-29510D104CE9}" srcOrd="0" destOrd="0" presId="urn:microsoft.com/office/officeart/2008/layout/HalfCircleOrganizationChart"/>
    <dgm:cxn modelId="{19FF015F-CA18-CB44-988C-98AF9BA62CD3}" type="presOf" srcId="{DA023B94-FB87-2D41-AB90-D575BDBC6A1C}" destId="{787C7249-13DB-B645-A976-55097EC2D777}" srcOrd="1" destOrd="0" presId="urn:microsoft.com/office/officeart/2008/layout/HalfCircleOrganizationChart"/>
    <dgm:cxn modelId="{64059549-D757-6643-9861-29E1ADAC1A64}" type="presOf" srcId="{81CE87EC-EC1E-3D44-89F8-8ACA207D92B2}" destId="{2452DB96-4FF0-9446-B4C0-B87C4F9335A3}" srcOrd="1" destOrd="0" presId="urn:microsoft.com/office/officeart/2008/layout/HalfCircleOrganizationChart"/>
    <dgm:cxn modelId="{BCC30372-27DA-E448-8EB2-1A5733129C36}" srcId="{EC5D5E87-1AC9-1B41-9F40-F738FA5758BC}" destId="{E6DC0272-7314-A245-98FE-584B79F0542B}" srcOrd="1" destOrd="0" parTransId="{F4E46759-AF64-CD4C-A194-89520244E491}" sibTransId="{5CB0E17E-2BDD-8A48-907D-E53988DBD8D0}"/>
    <dgm:cxn modelId="{81D862F2-D230-AB4D-A5CE-78916E64FB21}" type="presOf" srcId="{0472C612-7471-254F-9BBE-55A9466D4CD3}" destId="{17A36D4B-5FF1-A948-82CC-392743579F9E}" srcOrd="0" destOrd="0" presId="urn:microsoft.com/office/officeart/2008/layout/HalfCircleOrganizationChart"/>
    <dgm:cxn modelId="{D0A99FDD-9174-6543-8CAE-8198B369EF20}" type="presOf" srcId="{3E5A9517-A79A-B842-A9A8-77398B262510}" destId="{43A2BC9C-06DF-334A-9D1C-C20AC8A55204}" srcOrd="0" destOrd="0" presId="urn:microsoft.com/office/officeart/2008/layout/HalfCircleOrganizationChart"/>
    <dgm:cxn modelId="{2BAD120B-0E33-8D4A-83DD-96FF2DF20295}" type="presOf" srcId="{F4E46759-AF64-CD4C-A194-89520244E491}" destId="{870B8CF1-6106-EF4D-931E-77B76D35F7D1}" srcOrd="0" destOrd="0" presId="urn:microsoft.com/office/officeart/2008/layout/HalfCircleOrganizationChart"/>
    <dgm:cxn modelId="{10ACAEC9-555C-8D4F-8881-CCE69258F379}" srcId="{EC5D5E87-1AC9-1B41-9F40-F738FA5758BC}" destId="{3E5A9517-A79A-B842-A9A8-77398B262510}" srcOrd="0" destOrd="0" parTransId="{EF3A826E-1CD9-0146-9179-B94FC48CF02A}" sibTransId="{04DC5802-3882-3745-8D2B-2B6E51A60029}"/>
    <dgm:cxn modelId="{90C6B428-BFD6-6B48-996D-C4CE4E48FED9}" type="presOf" srcId="{E6DC0272-7314-A245-98FE-584B79F0542B}" destId="{23D76E48-1451-A54D-80C3-51FB0E35A6EB}" srcOrd="1" destOrd="0" presId="urn:microsoft.com/office/officeart/2008/layout/HalfCircleOrganizationChart"/>
    <dgm:cxn modelId="{026AB803-0DC5-804F-B629-1A0B3ABCECB7}" srcId="{DAE24E24-E63D-7B45-90C5-A566BE9B2805}" destId="{EC5D5E87-1AC9-1B41-9F40-F738FA5758BC}" srcOrd="0" destOrd="0" parTransId="{57C3415A-89D9-E543-B5BD-53B16406659A}" sibTransId="{39908894-9A95-334A-95BC-8A7A503359FF}"/>
    <dgm:cxn modelId="{CD2ADD6F-896B-5A43-AD49-278DD247FE43}" type="presOf" srcId="{EC5D5E87-1AC9-1B41-9F40-F738FA5758BC}" destId="{5FD2E8F2-68CC-4044-A9EC-AD82D5A21FFC}" srcOrd="0" destOrd="0" presId="urn:microsoft.com/office/officeart/2008/layout/HalfCircleOrganizationChart"/>
    <dgm:cxn modelId="{F8F00F83-4CFF-1044-B736-B17BA2EF15A5}" type="presOf" srcId="{DA023B94-FB87-2D41-AB90-D575BDBC6A1C}" destId="{FC08F146-0870-274A-80F2-D07DC1B20FE0}" srcOrd="0" destOrd="0" presId="urn:microsoft.com/office/officeart/2008/layout/HalfCircleOrganizationChart"/>
    <dgm:cxn modelId="{2337AD00-D568-1741-8742-D60E3753BB21}" type="presOf" srcId="{3AE7A94B-AF56-814C-B4C7-0001F4CD4658}" destId="{15D98260-EC55-C043-B373-D6D807C893B2}" srcOrd="0" destOrd="0" presId="urn:microsoft.com/office/officeart/2008/layout/HalfCircleOrganizationChart"/>
    <dgm:cxn modelId="{DCD511BF-EA1C-084B-B6E8-089070798DA9}" srcId="{EC5D5E87-1AC9-1B41-9F40-F738FA5758BC}" destId="{81CE87EC-EC1E-3D44-89F8-8ACA207D92B2}" srcOrd="3" destOrd="0" parTransId="{3AE7A94B-AF56-814C-B4C7-0001F4CD4658}" sibTransId="{D3D94A53-682E-254C-BF7F-64AC32DC701E}"/>
    <dgm:cxn modelId="{FEC84BAB-9EC8-DC48-B180-DF8710837988}" type="presOf" srcId="{81CE87EC-EC1E-3D44-89F8-8ACA207D92B2}" destId="{A75D7446-67F1-C04B-B25E-50BCA7C8B556}" srcOrd="0" destOrd="0" presId="urn:microsoft.com/office/officeart/2008/layout/HalfCircleOrganizationChart"/>
    <dgm:cxn modelId="{940D47F6-A88E-E04E-BF9A-415F5DE64C4E}" type="presOf" srcId="{E6DC0272-7314-A245-98FE-584B79F0542B}" destId="{A2A0AF23-AD23-4249-851B-8EF7F1F50531}" srcOrd="0" destOrd="0" presId="urn:microsoft.com/office/officeart/2008/layout/HalfCircleOrganizationChart"/>
    <dgm:cxn modelId="{926CA59B-558A-D64B-A68B-A87204F0F700}" type="presOf" srcId="{DAE24E24-E63D-7B45-90C5-A566BE9B2805}" destId="{E0F75F09-F29A-A940-BE55-1F34FF0BE83B}" srcOrd="0" destOrd="0" presId="urn:microsoft.com/office/officeart/2008/layout/HalfCircleOrganizationChart"/>
    <dgm:cxn modelId="{511D2DC5-1592-B545-99E2-4CD28ECCFA00}" type="presParOf" srcId="{E0F75F09-F29A-A940-BE55-1F34FF0BE83B}" destId="{B323129E-32F3-B545-B687-0E0654D8EEBF}" srcOrd="0" destOrd="0" presId="urn:microsoft.com/office/officeart/2008/layout/HalfCircleOrganizationChart"/>
    <dgm:cxn modelId="{2AF038A8-131A-D540-9E5B-260EB178A48D}" type="presParOf" srcId="{B323129E-32F3-B545-B687-0E0654D8EEBF}" destId="{43F2C0A3-BED8-E544-908A-6A495343B725}" srcOrd="0" destOrd="0" presId="urn:microsoft.com/office/officeart/2008/layout/HalfCircleOrganizationChart"/>
    <dgm:cxn modelId="{7BC764BE-650D-7744-B1AA-B5EC02CA254D}" type="presParOf" srcId="{43F2C0A3-BED8-E544-908A-6A495343B725}" destId="{5FD2E8F2-68CC-4044-A9EC-AD82D5A21FFC}" srcOrd="0" destOrd="0" presId="urn:microsoft.com/office/officeart/2008/layout/HalfCircleOrganizationChart"/>
    <dgm:cxn modelId="{356F73AD-1D22-AE49-B542-643543886DAA}" type="presParOf" srcId="{43F2C0A3-BED8-E544-908A-6A495343B725}" destId="{8DCB9F48-7C5F-574F-8E46-77936AEA49F3}" srcOrd="1" destOrd="0" presId="urn:microsoft.com/office/officeart/2008/layout/HalfCircleOrganizationChart"/>
    <dgm:cxn modelId="{2C1713EE-BF86-A64A-9107-46479A945031}" type="presParOf" srcId="{43F2C0A3-BED8-E544-908A-6A495343B725}" destId="{22608FBD-D231-774C-B536-2CE40C962910}" srcOrd="2" destOrd="0" presId="urn:microsoft.com/office/officeart/2008/layout/HalfCircleOrganizationChart"/>
    <dgm:cxn modelId="{CC58C60B-3B38-D54F-BA46-042270B1DE48}" type="presParOf" srcId="{43F2C0A3-BED8-E544-908A-6A495343B725}" destId="{BA9CB0CC-27DF-A048-A4C9-E0FD54E2BDE3}" srcOrd="3" destOrd="0" presId="urn:microsoft.com/office/officeart/2008/layout/HalfCircleOrganizationChart"/>
    <dgm:cxn modelId="{E07FB64A-54FE-8444-8BC7-D0F9F193BD67}" type="presParOf" srcId="{B323129E-32F3-B545-B687-0E0654D8EEBF}" destId="{F303DB92-5B60-E14C-9297-94C9F86622BE}" srcOrd="1" destOrd="0" presId="urn:microsoft.com/office/officeart/2008/layout/HalfCircleOrganizationChart"/>
    <dgm:cxn modelId="{E87E139C-1ED9-8C42-AF96-7D45C997D2A7}" type="presParOf" srcId="{F303DB92-5B60-E14C-9297-94C9F86622BE}" destId="{22FE1AFA-B073-7B4F-B6EA-29510D104CE9}" srcOrd="0" destOrd="0" presId="urn:microsoft.com/office/officeart/2008/layout/HalfCircleOrganizationChart"/>
    <dgm:cxn modelId="{205F1F88-1182-4B40-BB8C-1C7DCE607051}" type="presParOf" srcId="{F303DB92-5B60-E14C-9297-94C9F86622BE}" destId="{B7CD4569-4CED-2F4F-BF1F-0D94D05017C4}" srcOrd="1" destOrd="0" presId="urn:microsoft.com/office/officeart/2008/layout/HalfCircleOrganizationChart"/>
    <dgm:cxn modelId="{AC663327-A972-2D40-9EDF-573D815C30E8}" type="presParOf" srcId="{B7CD4569-4CED-2F4F-BF1F-0D94D05017C4}" destId="{A52E6C1D-7A77-7842-8EEC-9D071C4B13C7}" srcOrd="0" destOrd="0" presId="urn:microsoft.com/office/officeart/2008/layout/HalfCircleOrganizationChart"/>
    <dgm:cxn modelId="{FFFF480E-6980-584C-B4FB-DBDF3AD97213}" type="presParOf" srcId="{A52E6C1D-7A77-7842-8EEC-9D071C4B13C7}" destId="{43A2BC9C-06DF-334A-9D1C-C20AC8A55204}" srcOrd="0" destOrd="0" presId="urn:microsoft.com/office/officeart/2008/layout/HalfCircleOrganizationChart"/>
    <dgm:cxn modelId="{5668462C-A319-AD44-8F72-895436508C90}" type="presParOf" srcId="{A52E6C1D-7A77-7842-8EEC-9D071C4B13C7}" destId="{7F5D6B9D-AD11-404E-9BF8-B6942FE12A3C}" srcOrd="1" destOrd="0" presId="urn:microsoft.com/office/officeart/2008/layout/HalfCircleOrganizationChart"/>
    <dgm:cxn modelId="{884BFE41-3A2A-D545-A087-C80DD7621D38}" type="presParOf" srcId="{A52E6C1D-7A77-7842-8EEC-9D071C4B13C7}" destId="{1CA39685-6916-BE4A-9287-3225F71AFA67}" srcOrd="2" destOrd="0" presId="urn:microsoft.com/office/officeart/2008/layout/HalfCircleOrganizationChart"/>
    <dgm:cxn modelId="{E270ECAA-2EC7-F64C-825F-DB6B72787721}" type="presParOf" srcId="{A52E6C1D-7A77-7842-8EEC-9D071C4B13C7}" destId="{5DDE79A3-CD2A-1A49-8504-A92FE4BCD39F}" srcOrd="3" destOrd="0" presId="urn:microsoft.com/office/officeart/2008/layout/HalfCircleOrganizationChart"/>
    <dgm:cxn modelId="{2BE110BA-3422-9645-90DD-7A12E5DDAC94}" type="presParOf" srcId="{B7CD4569-4CED-2F4F-BF1F-0D94D05017C4}" destId="{F96C10C5-9B7E-2D49-A504-18E93B1BAF1D}" srcOrd="1" destOrd="0" presId="urn:microsoft.com/office/officeart/2008/layout/HalfCircleOrganizationChart"/>
    <dgm:cxn modelId="{3B57D282-A7B8-AC48-AAD4-B94CFDFE16C2}" type="presParOf" srcId="{B7CD4569-4CED-2F4F-BF1F-0D94D05017C4}" destId="{283212E3-8165-9245-8ABF-9BA5B1D49B90}" srcOrd="2" destOrd="0" presId="urn:microsoft.com/office/officeart/2008/layout/HalfCircleOrganizationChart"/>
    <dgm:cxn modelId="{43C10DD0-701A-6146-B3FF-3041F187BCFC}" type="presParOf" srcId="{F303DB92-5B60-E14C-9297-94C9F86622BE}" destId="{870B8CF1-6106-EF4D-931E-77B76D35F7D1}" srcOrd="2" destOrd="0" presId="urn:microsoft.com/office/officeart/2008/layout/HalfCircleOrganizationChart"/>
    <dgm:cxn modelId="{764B143F-4AFF-8E41-93D2-DC4E2B786F44}" type="presParOf" srcId="{F303DB92-5B60-E14C-9297-94C9F86622BE}" destId="{85603340-FBC8-6B49-A1EE-0CFC63698ED6}" srcOrd="3" destOrd="0" presId="urn:microsoft.com/office/officeart/2008/layout/HalfCircleOrganizationChart"/>
    <dgm:cxn modelId="{2AE83613-6E25-0642-8A0F-094AFCD629E2}" type="presParOf" srcId="{85603340-FBC8-6B49-A1EE-0CFC63698ED6}" destId="{3B4CA4D0-5C8E-664A-8C15-8F5B5509E167}" srcOrd="0" destOrd="0" presId="urn:microsoft.com/office/officeart/2008/layout/HalfCircleOrganizationChart"/>
    <dgm:cxn modelId="{D11676E4-CE1F-5A46-AF07-07B6D30913DD}" type="presParOf" srcId="{3B4CA4D0-5C8E-664A-8C15-8F5B5509E167}" destId="{A2A0AF23-AD23-4249-851B-8EF7F1F50531}" srcOrd="0" destOrd="0" presId="urn:microsoft.com/office/officeart/2008/layout/HalfCircleOrganizationChart"/>
    <dgm:cxn modelId="{68ADACE1-65C6-DB49-9309-0234618DA47A}" type="presParOf" srcId="{3B4CA4D0-5C8E-664A-8C15-8F5B5509E167}" destId="{D8CC36FA-494E-7745-A0EA-609B088065B2}" srcOrd="1" destOrd="0" presId="urn:microsoft.com/office/officeart/2008/layout/HalfCircleOrganizationChart"/>
    <dgm:cxn modelId="{A381E416-75A1-9346-8B8B-5C5941C41A9B}" type="presParOf" srcId="{3B4CA4D0-5C8E-664A-8C15-8F5B5509E167}" destId="{4FA0DE5F-A1BD-8A4A-8CC7-1528F933ED4C}" srcOrd="2" destOrd="0" presId="urn:microsoft.com/office/officeart/2008/layout/HalfCircleOrganizationChart"/>
    <dgm:cxn modelId="{164ED547-1D47-DB4F-8835-8CD7E7EA404B}" type="presParOf" srcId="{3B4CA4D0-5C8E-664A-8C15-8F5B5509E167}" destId="{23D76E48-1451-A54D-80C3-51FB0E35A6EB}" srcOrd="3" destOrd="0" presId="urn:microsoft.com/office/officeart/2008/layout/HalfCircleOrganizationChart"/>
    <dgm:cxn modelId="{A4A10CBD-F3CA-E642-A489-D753B0016451}" type="presParOf" srcId="{85603340-FBC8-6B49-A1EE-0CFC63698ED6}" destId="{B0833179-99A4-6246-A5C7-2A16B95F0F5F}" srcOrd="1" destOrd="0" presId="urn:microsoft.com/office/officeart/2008/layout/HalfCircleOrganizationChart"/>
    <dgm:cxn modelId="{8EC2D8B5-FA2C-F84D-BB41-590815189A9A}" type="presParOf" srcId="{85603340-FBC8-6B49-A1EE-0CFC63698ED6}" destId="{799F465B-B439-CC48-8A39-D0F6FC970658}" srcOrd="2" destOrd="0" presId="urn:microsoft.com/office/officeart/2008/layout/HalfCircleOrganizationChart"/>
    <dgm:cxn modelId="{ABECF78D-9BF0-CA41-9B22-FC9D8BD9606F}" type="presParOf" srcId="{F303DB92-5B60-E14C-9297-94C9F86622BE}" destId="{17A36D4B-5FF1-A948-82CC-392743579F9E}" srcOrd="4" destOrd="0" presId="urn:microsoft.com/office/officeart/2008/layout/HalfCircleOrganizationChart"/>
    <dgm:cxn modelId="{4AA88E52-E5EE-C747-87D2-4078FDE3F169}" type="presParOf" srcId="{F303DB92-5B60-E14C-9297-94C9F86622BE}" destId="{2F9B6013-5390-D54A-8641-2692BF31151A}" srcOrd="5" destOrd="0" presId="urn:microsoft.com/office/officeart/2008/layout/HalfCircleOrganizationChart"/>
    <dgm:cxn modelId="{51A83571-3269-194F-8BC3-2EDEBA4B17CB}" type="presParOf" srcId="{2F9B6013-5390-D54A-8641-2692BF31151A}" destId="{5965FD9D-62C7-E045-B314-E1D3B14BC32F}" srcOrd="0" destOrd="0" presId="urn:microsoft.com/office/officeart/2008/layout/HalfCircleOrganizationChart"/>
    <dgm:cxn modelId="{EF34BD5B-0A5F-0A40-AEA1-BD04EA8A492F}" type="presParOf" srcId="{5965FD9D-62C7-E045-B314-E1D3B14BC32F}" destId="{FC08F146-0870-274A-80F2-D07DC1B20FE0}" srcOrd="0" destOrd="0" presId="urn:microsoft.com/office/officeart/2008/layout/HalfCircleOrganizationChart"/>
    <dgm:cxn modelId="{A93E8D50-9CF6-7B4C-B0D2-2303BDED5711}" type="presParOf" srcId="{5965FD9D-62C7-E045-B314-E1D3B14BC32F}" destId="{5BE21223-DED9-024F-8EFB-C7AA59FC0021}" srcOrd="1" destOrd="0" presId="urn:microsoft.com/office/officeart/2008/layout/HalfCircleOrganizationChart"/>
    <dgm:cxn modelId="{2EFCD041-C2F9-1441-8BC6-8FA5C6E48B1D}" type="presParOf" srcId="{5965FD9D-62C7-E045-B314-E1D3B14BC32F}" destId="{37A945A1-B107-854F-AAD1-B9E28B9732A0}" srcOrd="2" destOrd="0" presId="urn:microsoft.com/office/officeart/2008/layout/HalfCircleOrganizationChart"/>
    <dgm:cxn modelId="{B8466C85-5F3B-0244-BAF6-429DDC5E9762}" type="presParOf" srcId="{5965FD9D-62C7-E045-B314-E1D3B14BC32F}" destId="{787C7249-13DB-B645-A976-55097EC2D777}" srcOrd="3" destOrd="0" presId="urn:microsoft.com/office/officeart/2008/layout/HalfCircleOrganizationChart"/>
    <dgm:cxn modelId="{977D78CD-4272-6544-9138-FEFE80495C21}" type="presParOf" srcId="{2F9B6013-5390-D54A-8641-2692BF31151A}" destId="{0C36063F-2B0B-4447-9E39-AD4254581259}" srcOrd="1" destOrd="0" presId="urn:microsoft.com/office/officeart/2008/layout/HalfCircleOrganizationChart"/>
    <dgm:cxn modelId="{04184B59-7F61-3A4B-918A-A77004781DA9}" type="presParOf" srcId="{2F9B6013-5390-D54A-8641-2692BF31151A}" destId="{559D5A72-B173-964B-80EB-2B33BF32D1BB}" srcOrd="2" destOrd="0" presId="urn:microsoft.com/office/officeart/2008/layout/HalfCircleOrganizationChart"/>
    <dgm:cxn modelId="{99EF255E-AC77-1C4F-8C98-A11E0C67EB2B}" type="presParOf" srcId="{F303DB92-5B60-E14C-9297-94C9F86622BE}" destId="{15D98260-EC55-C043-B373-D6D807C893B2}" srcOrd="6" destOrd="0" presId="urn:microsoft.com/office/officeart/2008/layout/HalfCircleOrganizationChart"/>
    <dgm:cxn modelId="{96BA1A66-2AAF-1446-ADAF-EAC5A0B997EC}" type="presParOf" srcId="{F303DB92-5B60-E14C-9297-94C9F86622BE}" destId="{3A8A5E3E-1DB0-5641-9F93-021BFD52CA6F}" srcOrd="7" destOrd="0" presId="urn:microsoft.com/office/officeart/2008/layout/HalfCircleOrganizationChart"/>
    <dgm:cxn modelId="{43DE877D-BA07-F540-AA07-09B850C67873}" type="presParOf" srcId="{3A8A5E3E-1DB0-5641-9F93-021BFD52CA6F}" destId="{A848FA41-5A6E-6E45-A377-A358428484BD}" srcOrd="0" destOrd="0" presId="urn:microsoft.com/office/officeart/2008/layout/HalfCircleOrganizationChart"/>
    <dgm:cxn modelId="{CD2A6AF1-85AF-0E45-8CBF-3D9750B75076}" type="presParOf" srcId="{A848FA41-5A6E-6E45-A377-A358428484BD}" destId="{A75D7446-67F1-C04B-B25E-50BCA7C8B556}" srcOrd="0" destOrd="0" presId="urn:microsoft.com/office/officeart/2008/layout/HalfCircleOrganizationChart"/>
    <dgm:cxn modelId="{B7EEF555-6DD6-4F4F-AC11-D39054F169F5}" type="presParOf" srcId="{A848FA41-5A6E-6E45-A377-A358428484BD}" destId="{67E517B6-D463-D84E-A159-9E866BFCBF3C}" srcOrd="1" destOrd="0" presId="urn:microsoft.com/office/officeart/2008/layout/HalfCircleOrganizationChart"/>
    <dgm:cxn modelId="{BA20AF0B-0440-514F-8EE6-EF3C00709E6A}" type="presParOf" srcId="{A848FA41-5A6E-6E45-A377-A358428484BD}" destId="{AA2EBA29-EAA4-A84C-81DD-C69911EB790C}" srcOrd="2" destOrd="0" presId="urn:microsoft.com/office/officeart/2008/layout/HalfCircleOrganizationChart"/>
    <dgm:cxn modelId="{B6C226A3-EA93-F549-A435-DBBE4D356EFB}" type="presParOf" srcId="{A848FA41-5A6E-6E45-A377-A358428484BD}" destId="{2452DB96-4FF0-9446-B4C0-B87C4F9335A3}" srcOrd="3" destOrd="0" presId="urn:microsoft.com/office/officeart/2008/layout/HalfCircleOrganizationChart"/>
    <dgm:cxn modelId="{6B1C8201-D514-3C47-9F12-DEA8706ABF99}" type="presParOf" srcId="{3A8A5E3E-1DB0-5641-9F93-021BFD52CA6F}" destId="{8C57943E-C80F-B042-A743-5965E859BAE6}" srcOrd="1" destOrd="0" presId="urn:microsoft.com/office/officeart/2008/layout/HalfCircleOrganizationChart"/>
    <dgm:cxn modelId="{5EBEFF6B-0ECE-D045-9D69-9CC8CE6454B0}" type="presParOf" srcId="{3A8A5E3E-1DB0-5641-9F93-021BFD52CA6F}" destId="{988846EC-58CC-1F48-92CD-75E2F90BAA1D}" srcOrd="2" destOrd="0" presId="urn:microsoft.com/office/officeart/2008/layout/HalfCircleOrganizationChart"/>
    <dgm:cxn modelId="{B186EF77-18AC-6A43-BFF5-DAD7368E5D47}" type="presParOf" srcId="{B323129E-32F3-B545-B687-0E0654D8EEBF}" destId="{0979BEBD-4F9E-0B47-BDA9-8EDE03CC3ACC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4E48D8-88FD-714A-BF68-C0AE33DDF6E7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6ACF42B7-DC94-D747-98A7-50FDD8FA7C58}">
      <dgm:prSet phldrT="[Text]"/>
      <dgm:spPr/>
      <dgm:t>
        <a:bodyPr/>
        <a:lstStyle/>
        <a:p>
          <a:r>
            <a:rPr lang="es-ES_tradnl" dirty="0" smtClean="0"/>
            <a:t>Información</a:t>
          </a:r>
          <a:endParaRPr lang="es-ES_tradnl" dirty="0"/>
        </a:p>
      </dgm:t>
    </dgm:pt>
    <dgm:pt modelId="{3453F865-09B4-F846-A039-51EF6E70E309}" type="parTrans" cxnId="{21FE4BD4-E4C2-E841-B9D0-F50EFD95522C}">
      <dgm:prSet/>
      <dgm:spPr/>
      <dgm:t>
        <a:bodyPr/>
        <a:lstStyle/>
        <a:p>
          <a:endParaRPr lang="es-ES_tradnl"/>
        </a:p>
      </dgm:t>
    </dgm:pt>
    <dgm:pt modelId="{0150C46D-9D00-544B-A089-CEBED86DBB8C}" type="sibTrans" cxnId="{21FE4BD4-E4C2-E841-B9D0-F50EFD95522C}">
      <dgm:prSet/>
      <dgm:spPr/>
      <dgm:t>
        <a:bodyPr/>
        <a:lstStyle/>
        <a:p>
          <a:endParaRPr lang="es-ES_tradnl"/>
        </a:p>
      </dgm:t>
    </dgm:pt>
    <dgm:pt modelId="{711C7EFB-D060-AE46-9942-70C5C553765E}">
      <dgm:prSet phldrT="[Text]"/>
      <dgm:spPr/>
      <dgm:t>
        <a:bodyPr/>
        <a:lstStyle/>
        <a:p>
          <a:r>
            <a:rPr lang="es-ES_tradnl" dirty="0" smtClean="0"/>
            <a:t>Complejidad de formularios</a:t>
          </a:r>
          <a:endParaRPr lang="es-ES_tradnl" dirty="0"/>
        </a:p>
      </dgm:t>
    </dgm:pt>
    <dgm:pt modelId="{D5ECFF59-02A4-CA40-87B8-133EA03E90CF}" type="parTrans" cxnId="{D1AE5E0A-1D36-234C-9553-391C2E969891}">
      <dgm:prSet/>
      <dgm:spPr/>
      <dgm:t>
        <a:bodyPr/>
        <a:lstStyle/>
        <a:p>
          <a:endParaRPr lang="es-ES_tradnl"/>
        </a:p>
      </dgm:t>
    </dgm:pt>
    <dgm:pt modelId="{58272548-4259-9B40-A722-4B86C6B88324}" type="sibTrans" cxnId="{D1AE5E0A-1D36-234C-9553-391C2E969891}">
      <dgm:prSet/>
      <dgm:spPr/>
      <dgm:t>
        <a:bodyPr/>
        <a:lstStyle/>
        <a:p>
          <a:endParaRPr lang="es-ES_tradnl"/>
        </a:p>
      </dgm:t>
    </dgm:pt>
    <dgm:pt modelId="{72687D20-AA50-E64F-A319-7368CACE3B1F}">
      <dgm:prSet phldrT="[Text]"/>
      <dgm:spPr/>
      <dgm:t>
        <a:bodyPr/>
        <a:lstStyle/>
        <a:p>
          <a:r>
            <a:rPr lang="es-ES_tradnl" dirty="0" smtClean="0"/>
            <a:t>Claridad de la información</a:t>
          </a:r>
          <a:endParaRPr lang="es-ES_tradnl" dirty="0"/>
        </a:p>
      </dgm:t>
    </dgm:pt>
    <dgm:pt modelId="{BE57C3B0-ECF5-B041-8BF8-E418E23698EF}" type="parTrans" cxnId="{4A3BB7D0-B302-CE43-A1F4-2DAFB49E4DA3}">
      <dgm:prSet/>
      <dgm:spPr/>
      <dgm:t>
        <a:bodyPr/>
        <a:lstStyle/>
        <a:p>
          <a:endParaRPr lang="es-ES_tradnl"/>
        </a:p>
      </dgm:t>
    </dgm:pt>
    <dgm:pt modelId="{77613B86-BD8E-A649-ADB1-81468EB266B5}" type="sibTrans" cxnId="{4A3BB7D0-B302-CE43-A1F4-2DAFB49E4DA3}">
      <dgm:prSet/>
      <dgm:spPr/>
      <dgm:t>
        <a:bodyPr/>
        <a:lstStyle/>
        <a:p>
          <a:endParaRPr lang="es-ES_tradnl"/>
        </a:p>
      </dgm:t>
    </dgm:pt>
    <dgm:pt modelId="{484E488D-9BB4-0A42-A1DD-DC58FE5FBF9E}">
      <dgm:prSet phldrT="[Text]"/>
      <dgm:spPr/>
      <dgm:t>
        <a:bodyPr/>
        <a:lstStyle/>
        <a:p>
          <a:r>
            <a:rPr lang="es-ES_tradnl" dirty="0" smtClean="0"/>
            <a:t>Infraestructura</a:t>
          </a:r>
          <a:endParaRPr lang="es-ES_tradnl" dirty="0"/>
        </a:p>
      </dgm:t>
    </dgm:pt>
    <dgm:pt modelId="{D579035B-7EBA-6B46-813A-CB04D81CB4AE}" type="parTrans" cxnId="{F58B45F0-3BE0-E445-AB46-1BD32F72FB49}">
      <dgm:prSet/>
      <dgm:spPr/>
      <dgm:t>
        <a:bodyPr/>
        <a:lstStyle/>
        <a:p>
          <a:endParaRPr lang="es-ES_tradnl"/>
        </a:p>
      </dgm:t>
    </dgm:pt>
    <dgm:pt modelId="{E67FF50F-632D-6D4A-8C1B-805F8E7C7B3F}" type="sibTrans" cxnId="{F58B45F0-3BE0-E445-AB46-1BD32F72FB49}">
      <dgm:prSet/>
      <dgm:spPr/>
      <dgm:t>
        <a:bodyPr/>
        <a:lstStyle/>
        <a:p>
          <a:endParaRPr lang="es-ES_tradnl"/>
        </a:p>
      </dgm:t>
    </dgm:pt>
    <dgm:pt modelId="{B319B5ED-7749-FB47-A5AE-CA9B62CDD4D4}">
      <dgm:prSet phldrT="[Text]"/>
      <dgm:spPr/>
      <dgm:t>
        <a:bodyPr/>
        <a:lstStyle/>
        <a:p>
          <a:r>
            <a:rPr lang="es-ES_tradnl" dirty="0" smtClean="0"/>
            <a:t>Calidad de las facilidades</a:t>
          </a:r>
          <a:endParaRPr lang="es-ES_tradnl" dirty="0"/>
        </a:p>
      </dgm:t>
    </dgm:pt>
    <dgm:pt modelId="{B598428B-DF42-6642-8BBE-9A9641CE07CE}" type="parTrans" cxnId="{E2F68CB2-85DA-9E4D-B3D9-96697464773E}">
      <dgm:prSet/>
      <dgm:spPr/>
      <dgm:t>
        <a:bodyPr/>
        <a:lstStyle/>
        <a:p>
          <a:endParaRPr lang="es-ES_tradnl"/>
        </a:p>
      </dgm:t>
    </dgm:pt>
    <dgm:pt modelId="{5D9EABA5-4147-3347-A759-9671526E1807}" type="sibTrans" cxnId="{E2F68CB2-85DA-9E4D-B3D9-96697464773E}">
      <dgm:prSet/>
      <dgm:spPr/>
      <dgm:t>
        <a:bodyPr/>
        <a:lstStyle/>
        <a:p>
          <a:endParaRPr lang="es-ES_tradnl"/>
        </a:p>
      </dgm:t>
    </dgm:pt>
    <dgm:pt modelId="{C0530A53-9912-A743-9BC8-9649682BDE43}">
      <dgm:prSet phldrT="[Text]"/>
      <dgm:spPr/>
      <dgm:t>
        <a:bodyPr/>
        <a:lstStyle/>
        <a:p>
          <a:r>
            <a:rPr lang="es-ES_tradnl" dirty="0" smtClean="0"/>
            <a:t>Accesibilidad</a:t>
          </a:r>
          <a:endParaRPr lang="es-ES_tradnl" dirty="0"/>
        </a:p>
      </dgm:t>
    </dgm:pt>
    <dgm:pt modelId="{03D142E5-AA11-C748-BDE6-D39C0E2FAA83}" type="parTrans" cxnId="{1999EBC1-29A4-7A49-A633-ABA0A70FDB1F}">
      <dgm:prSet/>
      <dgm:spPr/>
      <dgm:t>
        <a:bodyPr/>
        <a:lstStyle/>
        <a:p>
          <a:endParaRPr lang="es-ES_tradnl"/>
        </a:p>
      </dgm:t>
    </dgm:pt>
    <dgm:pt modelId="{926310CF-57B4-BE49-A562-4D0989C46B87}" type="sibTrans" cxnId="{1999EBC1-29A4-7A49-A633-ABA0A70FDB1F}">
      <dgm:prSet/>
      <dgm:spPr/>
      <dgm:t>
        <a:bodyPr/>
        <a:lstStyle/>
        <a:p>
          <a:endParaRPr lang="es-ES_tradnl"/>
        </a:p>
      </dgm:t>
    </dgm:pt>
    <dgm:pt modelId="{2BCBB0CF-AD33-8946-A71F-C1EA07376FD2}">
      <dgm:prSet phldrT="[Text]"/>
      <dgm:spPr/>
      <dgm:t>
        <a:bodyPr/>
        <a:lstStyle/>
        <a:p>
          <a:r>
            <a:rPr lang="es-ES_tradnl" dirty="0" smtClean="0"/>
            <a:t>Consistencia del proceso con la información</a:t>
          </a:r>
          <a:endParaRPr lang="es-ES_tradnl" dirty="0"/>
        </a:p>
      </dgm:t>
    </dgm:pt>
    <dgm:pt modelId="{A5ED8E73-A9B4-BF4E-AE4C-9FD94EE2B116}" type="parTrans" cxnId="{EB860852-8AA9-3643-9225-03BB427C5096}">
      <dgm:prSet/>
      <dgm:spPr/>
      <dgm:t>
        <a:bodyPr/>
        <a:lstStyle/>
        <a:p>
          <a:endParaRPr lang="es-ES_tradnl"/>
        </a:p>
      </dgm:t>
    </dgm:pt>
    <dgm:pt modelId="{F34B256B-A208-534E-B7EA-80A802582E46}" type="sibTrans" cxnId="{EB860852-8AA9-3643-9225-03BB427C5096}">
      <dgm:prSet/>
      <dgm:spPr/>
      <dgm:t>
        <a:bodyPr/>
        <a:lstStyle/>
        <a:p>
          <a:endParaRPr lang="es-ES_tradnl"/>
        </a:p>
      </dgm:t>
    </dgm:pt>
    <dgm:pt modelId="{DF8A6DCA-9494-074E-A5B0-57B4F23A0ED3}">
      <dgm:prSet phldrT="[Text]"/>
      <dgm:spPr/>
      <dgm:t>
        <a:bodyPr/>
        <a:lstStyle/>
        <a:p>
          <a:r>
            <a:rPr lang="es-ES_tradnl" dirty="0" smtClean="0"/>
            <a:t>Conocimiento de criterios de inspección</a:t>
          </a:r>
          <a:endParaRPr lang="es-ES_tradnl" dirty="0"/>
        </a:p>
      </dgm:t>
    </dgm:pt>
    <dgm:pt modelId="{F7C48D3C-8E36-4B4A-96D6-F36217572718}" type="parTrans" cxnId="{B7D67972-80BF-2D42-8EA0-531D66F66339}">
      <dgm:prSet/>
      <dgm:spPr/>
      <dgm:t>
        <a:bodyPr/>
        <a:lstStyle/>
        <a:p>
          <a:endParaRPr lang="es-ES_tradnl"/>
        </a:p>
      </dgm:t>
    </dgm:pt>
    <dgm:pt modelId="{464E4A6B-9C7A-2243-9201-9714A5334DBB}" type="sibTrans" cxnId="{B7D67972-80BF-2D42-8EA0-531D66F66339}">
      <dgm:prSet/>
      <dgm:spPr/>
      <dgm:t>
        <a:bodyPr/>
        <a:lstStyle/>
        <a:p>
          <a:endParaRPr lang="es-ES_tradnl"/>
        </a:p>
      </dgm:t>
    </dgm:pt>
    <dgm:pt modelId="{B27152AE-F4D2-E841-B7B5-1A8C49195716}">
      <dgm:prSet phldrT="[Text]"/>
      <dgm:spPr/>
      <dgm:t>
        <a:bodyPr/>
        <a:lstStyle/>
        <a:p>
          <a:r>
            <a:rPr lang="es-ES_tradnl" dirty="0" smtClean="0"/>
            <a:t>Uso de </a:t>
          </a:r>
          <a:r>
            <a:rPr lang="es-ES_tradnl" dirty="0" err="1" smtClean="0"/>
            <a:t>TIC´s</a:t>
          </a:r>
          <a:endParaRPr lang="es-ES_tradnl" dirty="0"/>
        </a:p>
      </dgm:t>
    </dgm:pt>
    <dgm:pt modelId="{9D4A1165-2F64-F649-8CC3-E66966ACB47A}" type="parTrans" cxnId="{AB65874B-090E-5B40-BBCD-D053255D5208}">
      <dgm:prSet/>
      <dgm:spPr/>
      <dgm:t>
        <a:bodyPr/>
        <a:lstStyle/>
        <a:p>
          <a:endParaRPr lang="es-ES_tradnl"/>
        </a:p>
      </dgm:t>
    </dgm:pt>
    <dgm:pt modelId="{AC1F3580-D440-274D-8E61-B753002E5714}" type="sibTrans" cxnId="{AB65874B-090E-5B40-BBCD-D053255D5208}">
      <dgm:prSet/>
      <dgm:spPr/>
      <dgm:t>
        <a:bodyPr/>
        <a:lstStyle/>
        <a:p>
          <a:endParaRPr lang="es-ES_tradnl"/>
        </a:p>
      </dgm:t>
    </dgm:pt>
    <dgm:pt modelId="{EF2416A9-1453-0F41-838A-8D1B49BA9E04}">
      <dgm:prSet phldrT="[Text]"/>
      <dgm:spPr/>
      <dgm:t>
        <a:bodyPr/>
        <a:lstStyle/>
        <a:p>
          <a:r>
            <a:rPr lang="es-ES_tradnl" dirty="0" smtClean="0"/>
            <a:t>Sistemas de servicio al cliente</a:t>
          </a:r>
          <a:endParaRPr lang="es-ES_tradnl" dirty="0"/>
        </a:p>
      </dgm:t>
    </dgm:pt>
    <dgm:pt modelId="{7BC9E6FE-3CF2-C547-B695-586E1B080F64}" type="parTrans" cxnId="{804FAA7D-C6AE-3941-BEC1-5C9216EED4DF}">
      <dgm:prSet/>
      <dgm:spPr/>
      <dgm:t>
        <a:bodyPr/>
        <a:lstStyle/>
        <a:p>
          <a:endParaRPr lang="es-ES_tradnl"/>
        </a:p>
      </dgm:t>
    </dgm:pt>
    <dgm:pt modelId="{BB48656B-2E5D-3745-AF8E-D26DD7E4C1FF}" type="sibTrans" cxnId="{804FAA7D-C6AE-3941-BEC1-5C9216EED4DF}">
      <dgm:prSet/>
      <dgm:spPr/>
      <dgm:t>
        <a:bodyPr/>
        <a:lstStyle/>
        <a:p>
          <a:endParaRPr lang="es-ES_tradnl"/>
        </a:p>
      </dgm:t>
    </dgm:pt>
    <dgm:pt modelId="{20A6A9F2-B45F-4C4B-B228-1465309E8FCD}">
      <dgm:prSet phldrT="[Text]"/>
      <dgm:spPr/>
      <dgm:t>
        <a:bodyPr/>
        <a:lstStyle/>
        <a:p>
          <a:r>
            <a:rPr lang="es-ES_tradnl" dirty="0" smtClean="0"/>
            <a:t>Herramientas</a:t>
          </a:r>
          <a:endParaRPr lang="es-ES_tradnl" dirty="0"/>
        </a:p>
      </dgm:t>
    </dgm:pt>
    <dgm:pt modelId="{A7819515-6408-EA4A-8109-568901B95809}" type="parTrans" cxnId="{5B0FE8FB-7F75-E648-BC50-84B0845427B4}">
      <dgm:prSet/>
      <dgm:spPr/>
      <dgm:t>
        <a:bodyPr/>
        <a:lstStyle/>
        <a:p>
          <a:endParaRPr lang="es-ES_tradnl"/>
        </a:p>
      </dgm:t>
    </dgm:pt>
    <dgm:pt modelId="{D31B08F7-88AD-8649-BAE6-70192D002B21}" type="sibTrans" cxnId="{5B0FE8FB-7F75-E648-BC50-84B0845427B4}">
      <dgm:prSet/>
      <dgm:spPr/>
      <dgm:t>
        <a:bodyPr/>
        <a:lstStyle/>
        <a:p>
          <a:endParaRPr lang="es-ES_tradnl"/>
        </a:p>
      </dgm:t>
    </dgm:pt>
    <dgm:pt modelId="{5EA20AC6-7D2F-C445-9243-2B3856DAE527}">
      <dgm:prSet phldrT="[Text]"/>
      <dgm:spPr/>
      <dgm:t>
        <a:bodyPr/>
        <a:lstStyle/>
        <a:p>
          <a:r>
            <a:rPr lang="es-ES_tradnl" dirty="0" smtClean="0"/>
            <a:t>Sistemas de clasificación</a:t>
          </a:r>
          <a:endParaRPr lang="es-ES_tradnl" dirty="0"/>
        </a:p>
      </dgm:t>
    </dgm:pt>
    <dgm:pt modelId="{FE2CE400-34ED-D74C-A058-A6B8DD1D04FA}" type="parTrans" cxnId="{D2B7EB83-E592-2844-9C6F-1C1CF32248FB}">
      <dgm:prSet/>
      <dgm:spPr/>
      <dgm:t>
        <a:bodyPr/>
        <a:lstStyle/>
        <a:p>
          <a:endParaRPr lang="es-ES_tradnl"/>
        </a:p>
      </dgm:t>
    </dgm:pt>
    <dgm:pt modelId="{F5DFD461-5056-8342-80C0-9AF7AC503BF8}" type="sibTrans" cxnId="{D2B7EB83-E592-2844-9C6F-1C1CF32248FB}">
      <dgm:prSet/>
      <dgm:spPr/>
      <dgm:t>
        <a:bodyPr/>
        <a:lstStyle/>
        <a:p>
          <a:endParaRPr lang="es-ES_tradnl"/>
        </a:p>
      </dgm:t>
    </dgm:pt>
    <dgm:pt modelId="{12B5DB7E-0EDD-2B49-B19A-CCA0CE6DCAD5}">
      <dgm:prSet phldrT="[Text]"/>
      <dgm:spPr/>
      <dgm:t>
        <a:bodyPr/>
        <a:lstStyle/>
        <a:p>
          <a:r>
            <a:rPr lang="es-ES_tradnl" dirty="0" smtClean="0"/>
            <a:t>Uso de </a:t>
          </a:r>
          <a:r>
            <a:rPr lang="es-ES_tradnl" dirty="0" err="1" smtClean="0"/>
            <a:t>TIC´s</a:t>
          </a:r>
          <a:endParaRPr lang="es-ES_tradnl" dirty="0"/>
        </a:p>
      </dgm:t>
    </dgm:pt>
    <dgm:pt modelId="{6449C1C7-5E0D-5F4B-9220-D9E25C64720F}" type="parTrans" cxnId="{36F48E92-C25C-C243-BC1D-3944DD55AC9B}">
      <dgm:prSet/>
      <dgm:spPr/>
      <dgm:t>
        <a:bodyPr/>
        <a:lstStyle/>
        <a:p>
          <a:endParaRPr lang="es-ES_tradnl"/>
        </a:p>
      </dgm:t>
    </dgm:pt>
    <dgm:pt modelId="{F8907962-D79F-7547-AD7E-0F0AE9975D81}" type="sibTrans" cxnId="{36F48E92-C25C-C243-BC1D-3944DD55AC9B}">
      <dgm:prSet/>
      <dgm:spPr/>
      <dgm:t>
        <a:bodyPr/>
        <a:lstStyle/>
        <a:p>
          <a:endParaRPr lang="es-ES_tradnl"/>
        </a:p>
      </dgm:t>
    </dgm:pt>
    <dgm:pt modelId="{AC824D4F-506D-6C46-9EBD-CE032CA2E5BB}">
      <dgm:prSet phldrT="[Text]"/>
      <dgm:spPr/>
      <dgm:t>
        <a:bodyPr/>
        <a:lstStyle/>
        <a:p>
          <a:r>
            <a:rPr lang="es-ES_tradnl" dirty="0" smtClean="0"/>
            <a:t>Delegación de poder de firma</a:t>
          </a:r>
          <a:endParaRPr lang="es-ES_tradnl" dirty="0"/>
        </a:p>
      </dgm:t>
    </dgm:pt>
    <dgm:pt modelId="{4CACBB34-E422-2243-9023-6FBA7978F05A}" type="parTrans" cxnId="{A50CBBA0-4148-F548-ACFA-FA3B22027F1F}">
      <dgm:prSet/>
      <dgm:spPr/>
      <dgm:t>
        <a:bodyPr/>
        <a:lstStyle/>
        <a:p>
          <a:endParaRPr lang="es-ES_tradnl"/>
        </a:p>
      </dgm:t>
    </dgm:pt>
    <dgm:pt modelId="{10EFB599-40AC-AD40-B821-FB4258C2CC0E}" type="sibTrans" cxnId="{A50CBBA0-4148-F548-ACFA-FA3B22027F1F}">
      <dgm:prSet/>
      <dgm:spPr/>
      <dgm:t>
        <a:bodyPr/>
        <a:lstStyle/>
        <a:p>
          <a:endParaRPr lang="es-ES_tradnl"/>
        </a:p>
      </dgm:t>
    </dgm:pt>
    <dgm:pt modelId="{E7940007-F919-C542-86BF-5C28E83B2A95}">
      <dgm:prSet phldrT="[Text]"/>
      <dgm:spPr/>
      <dgm:t>
        <a:bodyPr/>
        <a:lstStyle/>
        <a:p>
          <a:r>
            <a:rPr lang="es-ES_tradnl" dirty="0" smtClean="0"/>
            <a:t>Planificación y zonificación</a:t>
          </a:r>
          <a:endParaRPr lang="es-ES_tradnl" dirty="0"/>
        </a:p>
      </dgm:t>
    </dgm:pt>
    <dgm:pt modelId="{5B83ED7C-FCD6-564A-9474-8D14DF5934A5}" type="parTrans" cxnId="{26088A05-E0A0-2943-A37E-694CBE7D9D1E}">
      <dgm:prSet/>
      <dgm:spPr/>
      <dgm:t>
        <a:bodyPr/>
        <a:lstStyle/>
        <a:p>
          <a:endParaRPr lang="es-ES_tradnl"/>
        </a:p>
      </dgm:t>
    </dgm:pt>
    <dgm:pt modelId="{0DBCEC0B-F400-F643-B3C1-5A987184B58C}" type="sibTrans" cxnId="{26088A05-E0A0-2943-A37E-694CBE7D9D1E}">
      <dgm:prSet/>
      <dgm:spPr/>
      <dgm:t>
        <a:bodyPr/>
        <a:lstStyle/>
        <a:p>
          <a:endParaRPr lang="es-ES_tradnl"/>
        </a:p>
      </dgm:t>
    </dgm:pt>
    <dgm:pt modelId="{6929D32C-0223-BC4F-B4A6-A1A8435EC007}">
      <dgm:prSet phldrT="[Text]"/>
      <dgm:spPr/>
      <dgm:t>
        <a:bodyPr/>
        <a:lstStyle/>
        <a:p>
          <a:r>
            <a:rPr lang="es-ES_tradnl" dirty="0" smtClean="0"/>
            <a:t>Zonificación</a:t>
          </a:r>
          <a:endParaRPr lang="es-ES_tradnl" dirty="0"/>
        </a:p>
      </dgm:t>
    </dgm:pt>
    <dgm:pt modelId="{7F1F102D-3710-0E41-9DB5-B3B8AE7F68A8}" type="parTrans" cxnId="{4551588E-B5E9-F146-802B-C9F5D60F1BBF}">
      <dgm:prSet/>
      <dgm:spPr/>
      <dgm:t>
        <a:bodyPr/>
        <a:lstStyle/>
        <a:p>
          <a:endParaRPr lang="es-ES_tradnl"/>
        </a:p>
      </dgm:t>
    </dgm:pt>
    <dgm:pt modelId="{228CFB08-300C-9845-8335-9F5D02A02782}" type="sibTrans" cxnId="{4551588E-B5E9-F146-802B-C9F5D60F1BBF}">
      <dgm:prSet/>
      <dgm:spPr/>
      <dgm:t>
        <a:bodyPr/>
        <a:lstStyle/>
        <a:p>
          <a:endParaRPr lang="es-ES_tradnl"/>
        </a:p>
      </dgm:t>
    </dgm:pt>
    <dgm:pt modelId="{556D9A71-33EB-4D4E-80C8-8E6CF59D14B9}">
      <dgm:prSet phldrT="[Text]"/>
      <dgm:spPr/>
      <dgm:t>
        <a:bodyPr/>
        <a:lstStyle/>
        <a:p>
          <a:r>
            <a:rPr lang="es-ES_tradnl" dirty="0" smtClean="0"/>
            <a:t>Tipos de construcción</a:t>
          </a:r>
          <a:endParaRPr lang="es-ES_tradnl" dirty="0"/>
        </a:p>
      </dgm:t>
    </dgm:pt>
    <dgm:pt modelId="{E2EBDF5F-EE75-704F-9AC6-0A884D6D409B}" type="parTrans" cxnId="{A2297386-20C0-0F49-B768-C38FD8158103}">
      <dgm:prSet/>
      <dgm:spPr/>
      <dgm:t>
        <a:bodyPr/>
        <a:lstStyle/>
        <a:p>
          <a:endParaRPr lang="es-ES_tradnl"/>
        </a:p>
      </dgm:t>
    </dgm:pt>
    <dgm:pt modelId="{F16173AE-1204-2244-A867-16458763B92A}" type="sibTrans" cxnId="{A2297386-20C0-0F49-B768-C38FD8158103}">
      <dgm:prSet/>
      <dgm:spPr/>
      <dgm:t>
        <a:bodyPr/>
        <a:lstStyle/>
        <a:p>
          <a:endParaRPr lang="es-ES_tradnl"/>
        </a:p>
      </dgm:t>
    </dgm:pt>
    <dgm:pt modelId="{BE1075EB-00F0-2E4A-960F-439DB7CC7CCA}">
      <dgm:prSet phldrT="[Text]"/>
      <dgm:spPr/>
      <dgm:t>
        <a:bodyPr/>
        <a:lstStyle/>
        <a:p>
          <a:r>
            <a:rPr lang="es-ES_tradnl" dirty="0" smtClean="0"/>
            <a:t>Monitoreo y seguimiento</a:t>
          </a:r>
          <a:endParaRPr lang="es-ES_tradnl" dirty="0"/>
        </a:p>
      </dgm:t>
    </dgm:pt>
    <dgm:pt modelId="{13D4E655-F0E4-A945-8369-2BB6D13A6088}" type="parTrans" cxnId="{B86EDE9D-2354-4044-92E2-315E960274C7}">
      <dgm:prSet/>
      <dgm:spPr/>
      <dgm:t>
        <a:bodyPr/>
        <a:lstStyle/>
        <a:p>
          <a:endParaRPr lang="es-ES_tradnl"/>
        </a:p>
      </dgm:t>
    </dgm:pt>
    <dgm:pt modelId="{EEC1E037-E907-944A-87C6-6AED5C38FD03}" type="sibTrans" cxnId="{B86EDE9D-2354-4044-92E2-315E960274C7}">
      <dgm:prSet/>
      <dgm:spPr/>
      <dgm:t>
        <a:bodyPr/>
        <a:lstStyle/>
        <a:p>
          <a:endParaRPr lang="es-ES_tradnl"/>
        </a:p>
      </dgm:t>
    </dgm:pt>
    <dgm:pt modelId="{6E3E9269-06E8-724C-8DE9-3FDC5944BCFE}">
      <dgm:prSet phldrT="[Text]"/>
      <dgm:spPr/>
      <dgm:t>
        <a:bodyPr/>
        <a:lstStyle/>
        <a:p>
          <a:r>
            <a:rPr lang="es-ES_tradnl" dirty="0" smtClean="0"/>
            <a:t>Auditoría interna</a:t>
          </a:r>
          <a:endParaRPr lang="es-ES_tradnl" dirty="0"/>
        </a:p>
      </dgm:t>
    </dgm:pt>
    <dgm:pt modelId="{81576B31-3847-2A4B-9CCA-D9C68B8CFF32}" type="parTrans" cxnId="{5315AACA-EB90-B342-9F65-A3F6824049D4}">
      <dgm:prSet/>
      <dgm:spPr/>
      <dgm:t>
        <a:bodyPr/>
        <a:lstStyle/>
        <a:p>
          <a:endParaRPr lang="es-ES_tradnl"/>
        </a:p>
      </dgm:t>
    </dgm:pt>
    <dgm:pt modelId="{91419944-32A0-AD40-AFFB-C9437417EC89}" type="sibTrans" cxnId="{5315AACA-EB90-B342-9F65-A3F6824049D4}">
      <dgm:prSet/>
      <dgm:spPr/>
      <dgm:t>
        <a:bodyPr/>
        <a:lstStyle/>
        <a:p>
          <a:endParaRPr lang="es-ES_tradnl"/>
        </a:p>
      </dgm:t>
    </dgm:pt>
    <dgm:pt modelId="{4645E6F7-A92E-1848-A78F-329715179973}">
      <dgm:prSet phldrT="[Text]"/>
      <dgm:spPr/>
      <dgm:t>
        <a:bodyPr/>
        <a:lstStyle/>
        <a:p>
          <a:r>
            <a:rPr lang="es-ES_tradnl" dirty="0" smtClean="0"/>
            <a:t>Auditoría externa</a:t>
          </a:r>
          <a:endParaRPr lang="es-ES_tradnl" dirty="0"/>
        </a:p>
      </dgm:t>
    </dgm:pt>
    <dgm:pt modelId="{9389EEA0-FE26-0D43-B4A0-D939E131F97F}" type="parTrans" cxnId="{67489264-191B-6846-9889-32CDC89FD13D}">
      <dgm:prSet/>
      <dgm:spPr/>
      <dgm:t>
        <a:bodyPr/>
        <a:lstStyle/>
        <a:p>
          <a:endParaRPr lang="es-ES_tradnl"/>
        </a:p>
      </dgm:t>
    </dgm:pt>
    <dgm:pt modelId="{191E6349-8F56-D94F-BD71-AD14ECA57B76}" type="sibTrans" cxnId="{67489264-191B-6846-9889-32CDC89FD13D}">
      <dgm:prSet/>
      <dgm:spPr/>
      <dgm:t>
        <a:bodyPr/>
        <a:lstStyle/>
        <a:p>
          <a:endParaRPr lang="es-ES_tradnl"/>
        </a:p>
      </dgm:t>
    </dgm:pt>
    <dgm:pt modelId="{32CEB7CB-C1B4-A943-A28B-AF8B269BC792}">
      <dgm:prSet phldrT="[Text]"/>
      <dgm:spPr/>
      <dgm:t>
        <a:bodyPr/>
        <a:lstStyle/>
        <a:p>
          <a:r>
            <a:rPr lang="es-ES_tradnl" dirty="0" smtClean="0"/>
            <a:t>Participación sector privado</a:t>
          </a:r>
          <a:endParaRPr lang="es-ES_tradnl" dirty="0"/>
        </a:p>
      </dgm:t>
    </dgm:pt>
    <dgm:pt modelId="{874DD24B-858D-0C43-B1B1-6917290A63AA}" type="parTrans" cxnId="{762AC064-740F-084E-972C-033FC1F43CDF}">
      <dgm:prSet/>
      <dgm:spPr/>
      <dgm:t>
        <a:bodyPr/>
        <a:lstStyle/>
        <a:p>
          <a:endParaRPr lang="es-ES_tradnl"/>
        </a:p>
      </dgm:t>
    </dgm:pt>
    <dgm:pt modelId="{0274BDBC-2C5B-3D49-9373-3A0E631B9852}" type="sibTrans" cxnId="{762AC064-740F-084E-972C-033FC1F43CDF}">
      <dgm:prSet/>
      <dgm:spPr/>
      <dgm:t>
        <a:bodyPr/>
        <a:lstStyle/>
        <a:p>
          <a:endParaRPr lang="es-ES_tradnl"/>
        </a:p>
      </dgm:t>
    </dgm:pt>
    <dgm:pt modelId="{05D923C6-61B8-E943-AF25-EFF594C1A0A2}">
      <dgm:prSet phldrT="[Text]"/>
      <dgm:spPr/>
      <dgm:t>
        <a:bodyPr/>
        <a:lstStyle/>
        <a:p>
          <a:r>
            <a:rPr lang="es-ES_tradnl" dirty="0" smtClean="0"/>
            <a:t>Inspecciones</a:t>
          </a:r>
          <a:endParaRPr lang="es-ES_tradnl" dirty="0"/>
        </a:p>
      </dgm:t>
    </dgm:pt>
    <dgm:pt modelId="{50FDEBDA-8868-6C4A-B34C-D12FFADA4464}" type="parTrans" cxnId="{8A91F98E-8EA6-C647-B6DD-1ED78D4FA6D7}">
      <dgm:prSet/>
      <dgm:spPr/>
      <dgm:t>
        <a:bodyPr/>
        <a:lstStyle/>
        <a:p>
          <a:endParaRPr lang="es-ES_tradnl"/>
        </a:p>
      </dgm:t>
    </dgm:pt>
    <dgm:pt modelId="{341C9593-35B3-4947-B709-CD5DAC6539C2}" type="sibTrans" cxnId="{8A91F98E-8EA6-C647-B6DD-1ED78D4FA6D7}">
      <dgm:prSet/>
      <dgm:spPr/>
      <dgm:t>
        <a:bodyPr/>
        <a:lstStyle/>
        <a:p>
          <a:endParaRPr lang="es-ES_tradnl"/>
        </a:p>
      </dgm:t>
    </dgm:pt>
    <dgm:pt modelId="{38F78246-2154-C845-B638-DF6569DE0816}">
      <dgm:prSet phldrT="[Text]"/>
      <dgm:spPr/>
      <dgm:t>
        <a:bodyPr/>
        <a:lstStyle/>
        <a:p>
          <a:r>
            <a:rPr lang="es-ES_tradnl" dirty="0" smtClean="0"/>
            <a:t>Número</a:t>
          </a:r>
          <a:endParaRPr lang="es-ES_tradnl" dirty="0"/>
        </a:p>
      </dgm:t>
    </dgm:pt>
    <dgm:pt modelId="{0CACD638-7052-0549-AA0C-F693900C30C8}" type="parTrans" cxnId="{349DE67C-73BA-814E-ADC2-FBBBC0601953}">
      <dgm:prSet/>
      <dgm:spPr/>
      <dgm:t>
        <a:bodyPr/>
        <a:lstStyle/>
        <a:p>
          <a:endParaRPr lang="es-ES_tradnl"/>
        </a:p>
      </dgm:t>
    </dgm:pt>
    <dgm:pt modelId="{697BD5C3-CC0C-EB46-AC62-943EF5E6865C}" type="sibTrans" cxnId="{349DE67C-73BA-814E-ADC2-FBBBC0601953}">
      <dgm:prSet/>
      <dgm:spPr/>
      <dgm:t>
        <a:bodyPr/>
        <a:lstStyle/>
        <a:p>
          <a:endParaRPr lang="es-ES_tradnl"/>
        </a:p>
      </dgm:t>
    </dgm:pt>
    <dgm:pt modelId="{1CEBA582-C1ED-DA43-B853-D48D6BB9C929}">
      <dgm:prSet phldrT="[Text]"/>
      <dgm:spPr/>
      <dgm:t>
        <a:bodyPr/>
        <a:lstStyle/>
        <a:p>
          <a:r>
            <a:rPr lang="es-ES_tradnl" dirty="0" smtClean="0"/>
            <a:t>Transparencia</a:t>
          </a:r>
          <a:endParaRPr lang="es-ES_tradnl" dirty="0"/>
        </a:p>
      </dgm:t>
    </dgm:pt>
    <dgm:pt modelId="{8DD9893B-801B-FE49-9325-7FC6FFBC1684}" type="parTrans" cxnId="{F3792C2B-98A1-6447-A257-1206D2F4A9D0}">
      <dgm:prSet/>
      <dgm:spPr/>
      <dgm:t>
        <a:bodyPr/>
        <a:lstStyle/>
        <a:p>
          <a:endParaRPr lang="es-ES_tradnl"/>
        </a:p>
      </dgm:t>
    </dgm:pt>
    <dgm:pt modelId="{39015E76-35FE-D44D-8B10-4D8B7FD64619}" type="sibTrans" cxnId="{F3792C2B-98A1-6447-A257-1206D2F4A9D0}">
      <dgm:prSet/>
      <dgm:spPr/>
      <dgm:t>
        <a:bodyPr/>
        <a:lstStyle/>
        <a:p>
          <a:endParaRPr lang="es-ES_tradnl"/>
        </a:p>
      </dgm:t>
    </dgm:pt>
    <dgm:pt modelId="{93011945-3CF7-0E4B-BDE7-906BE67B26A0}">
      <dgm:prSet phldrT="[Text]"/>
      <dgm:spPr/>
      <dgm:t>
        <a:bodyPr/>
        <a:lstStyle/>
        <a:p>
          <a:r>
            <a:rPr lang="es-ES_tradnl" dirty="0" smtClean="0"/>
            <a:t>Razonabilidad</a:t>
          </a:r>
          <a:endParaRPr lang="es-ES_tradnl" dirty="0"/>
        </a:p>
      </dgm:t>
    </dgm:pt>
    <dgm:pt modelId="{A486E639-F0D2-E941-967A-31BF52381556}" type="parTrans" cxnId="{CD3094C3-6D59-CC40-912C-188F1DE95238}">
      <dgm:prSet/>
      <dgm:spPr/>
      <dgm:t>
        <a:bodyPr/>
        <a:lstStyle/>
        <a:p>
          <a:endParaRPr lang="es-ES_tradnl"/>
        </a:p>
      </dgm:t>
    </dgm:pt>
    <dgm:pt modelId="{C7637BA4-676C-C34F-BF9D-727484D6BD6E}" type="sibTrans" cxnId="{CD3094C3-6D59-CC40-912C-188F1DE95238}">
      <dgm:prSet/>
      <dgm:spPr/>
      <dgm:t>
        <a:bodyPr/>
        <a:lstStyle/>
        <a:p>
          <a:endParaRPr lang="es-ES_tradnl"/>
        </a:p>
      </dgm:t>
    </dgm:pt>
    <dgm:pt modelId="{BD4742B9-486A-0444-AF47-28C81C77FBCF}">
      <dgm:prSet phldrT="[Text]"/>
      <dgm:spPr/>
      <dgm:t>
        <a:bodyPr/>
        <a:lstStyle/>
        <a:p>
          <a:r>
            <a:rPr lang="es-ES_tradnl" dirty="0" smtClean="0"/>
            <a:t>Capacitación</a:t>
          </a:r>
          <a:endParaRPr lang="es-ES_tradnl" dirty="0"/>
        </a:p>
      </dgm:t>
    </dgm:pt>
    <dgm:pt modelId="{DCE98556-5597-C842-9F92-79D754E2A108}" type="parTrans" cxnId="{ED50F2D6-42BD-E840-844A-1C5053A26270}">
      <dgm:prSet/>
      <dgm:spPr/>
      <dgm:t>
        <a:bodyPr/>
        <a:lstStyle/>
        <a:p>
          <a:endParaRPr lang="es-ES_tradnl"/>
        </a:p>
      </dgm:t>
    </dgm:pt>
    <dgm:pt modelId="{1144B995-91E8-674B-92B0-736556D8B09F}" type="sibTrans" cxnId="{ED50F2D6-42BD-E840-844A-1C5053A26270}">
      <dgm:prSet/>
      <dgm:spPr/>
      <dgm:t>
        <a:bodyPr/>
        <a:lstStyle/>
        <a:p>
          <a:endParaRPr lang="es-ES_tradnl"/>
        </a:p>
      </dgm:t>
    </dgm:pt>
    <dgm:pt modelId="{1BB089E1-1BB7-4B41-B81C-8E23F2DEFA6A}">
      <dgm:prSet phldrT="[Text]"/>
      <dgm:spPr/>
      <dgm:t>
        <a:bodyPr/>
        <a:lstStyle/>
        <a:p>
          <a:r>
            <a:rPr lang="es-ES_tradnl" dirty="0" smtClean="0"/>
            <a:t>Procesos de capacitación</a:t>
          </a:r>
          <a:endParaRPr lang="es-ES_tradnl" dirty="0"/>
        </a:p>
      </dgm:t>
    </dgm:pt>
    <dgm:pt modelId="{BC557029-F2A9-E64E-BA20-3157579751FA}" type="parTrans" cxnId="{282769CE-D1A6-034D-9E9B-37EBEE4C6A76}">
      <dgm:prSet/>
      <dgm:spPr/>
      <dgm:t>
        <a:bodyPr/>
        <a:lstStyle/>
        <a:p>
          <a:endParaRPr lang="es-ES_tradnl"/>
        </a:p>
      </dgm:t>
    </dgm:pt>
    <dgm:pt modelId="{6491EFBF-C8B2-EF47-A3DE-B0F3CE8B63FB}" type="sibTrans" cxnId="{282769CE-D1A6-034D-9E9B-37EBEE4C6A76}">
      <dgm:prSet/>
      <dgm:spPr/>
      <dgm:t>
        <a:bodyPr/>
        <a:lstStyle/>
        <a:p>
          <a:endParaRPr lang="es-ES_tradnl"/>
        </a:p>
      </dgm:t>
    </dgm:pt>
    <dgm:pt modelId="{07A586B9-8910-4842-8E28-8333DDA4BF06}">
      <dgm:prSet phldrT="[Text]"/>
      <dgm:spPr/>
      <dgm:t>
        <a:bodyPr/>
        <a:lstStyle/>
        <a:p>
          <a:r>
            <a:rPr lang="es-ES_tradnl" dirty="0" smtClean="0"/>
            <a:t>Capacitación en servicio al cliente</a:t>
          </a:r>
          <a:endParaRPr lang="es-ES_tradnl" dirty="0"/>
        </a:p>
      </dgm:t>
    </dgm:pt>
    <dgm:pt modelId="{413A6490-577B-5047-B2D2-830CF54031D7}" type="parTrans" cxnId="{213AD5CE-83E1-6049-8FD3-AB479CA8373B}">
      <dgm:prSet/>
      <dgm:spPr/>
      <dgm:t>
        <a:bodyPr/>
        <a:lstStyle/>
        <a:p>
          <a:endParaRPr lang="es-ES_tradnl"/>
        </a:p>
      </dgm:t>
    </dgm:pt>
    <dgm:pt modelId="{16214483-2BF1-3A49-AE21-F4FE41DB179D}" type="sibTrans" cxnId="{213AD5CE-83E1-6049-8FD3-AB479CA8373B}">
      <dgm:prSet/>
      <dgm:spPr/>
      <dgm:t>
        <a:bodyPr/>
        <a:lstStyle/>
        <a:p>
          <a:endParaRPr lang="es-ES_tradnl"/>
        </a:p>
      </dgm:t>
    </dgm:pt>
    <dgm:pt modelId="{EE08609D-39B4-F54E-9EA9-03D1A9B68514}">
      <dgm:prSet phldrT="[Text]"/>
      <dgm:spPr/>
      <dgm:t>
        <a:bodyPr/>
        <a:lstStyle/>
        <a:p>
          <a:r>
            <a:rPr lang="es-ES_tradnl" dirty="0" smtClean="0"/>
            <a:t>Disponibilidad de manuales</a:t>
          </a:r>
          <a:endParaRPr lang="es-ES_tradnl" dirty="0"/>
        </a:p>
      </dgm:t>
    </dgm:pt>
    <dgm:pt modelId="{21032C94-9C5F-6643-834D-27BB0FAA7E1C}" type="parTrans" cxnId="{2EBF0639-B48D-5041-A284-E50D59CB68F3}">
      <dgm:prSet/>
      <dgm:spPr/>
      <dgm:t>
        <a:bodyPr/>
        <a:lstStyle/>
        <a:p>
          <a:endParaRPr lang="es-ES_tradnl"/>
        </a:p>
      </dgm:t>
    </dgm:pt>
    <dgm:pt modelId="{BD33D485-98EA-4E42-A274-B5DCF18E87C9}" type="sibTrans" cxnId="{2EBF0639-B48D-5041-A284-E50D59CB68F3}">
      <dgm:prSet/>
      <dgm:spPr/>
      <dgm:t>
        <a:bodyPr/>
        <a:lstStyle/>
        <a:p>
          <a:endParaRPr lang="es-ES_tradnl"/>
        </a:p>
      </dgm:t>
    </dgm:pt>
    <dgm:pt modelId="{F7AF462C-0FF9-214C-A947-AC2B0C75D99A}" type="pres">
      <dgm:prSet presAssocID="{984E48D8-88FD-714A-BF68-C0AE33DDF6E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E23DFE06-5982-E541-A6CD-80A6BBDFD930}" type="pres">
      <dgm:prSet presAssocID="{6ACF42B7-DC94-D747-98A7-50FDD8FA7C58}" presName="composite" presStyleCnt="0"/>
      <dgm:spPr/>
    </dgm:pt>
    <dgm:pt modelId="{CA421F18-6788-2145-9F5C-F3357BAD990F}" type="pres">
      <dgm:prSet presAssocID="{6ACF42B7-DC94-D747-98A7-50FDD8FA7C58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5309B18D-F818-1F4B-B272-41F07D2D9EC0}" type="pres">
      <dgm:prSet presAssocID="{6ACF42B7-DC94-D747-98A7-50FDD8FA7C58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67715DD-5B59-A247-8234-33484CC81EB8}" type="pres">
      <dgm:prSet presAssocID="{0150C46D-9D00-544B-A089-CEBED86DBB8C}" presName="space" presStyleCnt="0"/>
      <dgm:spPr/>
    </dgm:pt>
    <dgm:pt modelId="{E93E6AB1-B173-8344-8C46-6F3597CCC90B}" type="pres">
      <dgm:prSet presAssocID="{484E488D-9BB4-0A42-A1DD-DC58FE5FBF9E}" presName="composite" presStyleCnt="0"/>
      <dgm:spPr/>
    </dgm:pt>
    <dgm:pt modelId="{D411ED92-2893-9E4E-8094-9FF2374E289B}" type="pres">
      <dgm:prSet presAssocID="{484E488D-9BB4-0A42-A1DD-DC58FE5FBF9E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C6CDF99-E1CF-864D-B22A-61D2B6182597}" type="pres">
      <dgm:prSet presAssocID="{484E488D-9BB4-0A42-A1DD-DC58FE5FBF9E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E39550A6-15A4-8A42-8662-1CAD2A74D725}" type="pres">
      <dgm:prSet presAssocID="{E67FF50F-632D-6D4A-8C1B-805F8E7C7B3F}" presName="space" presStyleCnt="0"/>
      <dgm:spPr/>
    </dgm:pt>
    <dgm:pt modelId="{FD587893-EA52-3245-9E95-939D3F31B4B8}" type="pres">
      <dgm:prSet presAssocID="{20A6A9F2-B45F-4C4B-B228-1465309E8FCD}" presName="composite" presStyleCnt="0"/>
      <dgm:spPr/>
    </dgm:pt>
    <dgm:pt modelId="{55B017D3-B180-1C4F-9C87-39718DDC32BE}" type="pres">
      <dgm:prSet presAssocID="{20A6A9F2-B45F-4C4B-B228-1465309E8FCD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83DCEA06-6AC1-F444-B3A2-EA6A3528F9ED}" type="pres">
      <dgm:prSet presAssocID="{20A6A9F2-B45F-4C4B-B228-1465309E8FCD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484959D-5600-184E-BAB6-50F5A66D17E2}" type="pres">
      <dgm:prSet presAssocID="{D31B08F7-88AD-8649-BAE6-70192D002B21}" presName="space" presStyleCnt="0"/>
      <dgm:spPr/>
    </dgm:pt>
    <dgm:pt modelId="{BC2F5063-616A-7647-9225-D62AEAD97AA4}" type="pres">
      <dgm:prSet presAssocID="{05D923C6-61B8-E943-AF25-EFF594C1A0A2}" presName="composite" presStyleCnt="0"/>
      <dgm:spPr/>
    </dgm:pt>
    <dgm:pt modelId="{1B0DF4FE-3442-EC4F-8257-37E3A15212DE}" type="pres">
      <dgm:prSet presAssocID="{05D923C6-61B8-E943-AF25-EFF594C1A0A2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6166E89-E4A0-5B40-ABDD-65DE700F1660}" type="pres">
      <dgm:prSet presAssocID="{05D923C6-61B8-E943-AF25-EFF594C1A0A2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78CEFF73-57B0-8449-8F2F-0BA0C45AE1D4}" type="pres">
      <dgm:prSet presAssocID="{341C9593-35B3-4947-B709-CD5DAC6539C2}" presName="space" presStyleCnt="0"/>
      <dgm:spPr/>
    </dgm:pt>
    <dgm:pt modelId="{F079CD0B-8AF3-7E41-9AA8-E5A945D0A927}" type="pres">
      <dgm:prSet presAssocID="{BD4742B9-486A-0444-AF47-28C81C77FBCF}" presName="composite" presStyleCnt="0"/>
      <dgm:spPr/>
    </dgm:pt>
    <dgm:pt modelId="{D6E83516-EC94-5A46-9017-8EA65287212C}" type="pres">
      <dgm:prSet presAssocID="{BD4742B9-486A-0444-AF47-28C81C77FBCF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2DE2D1C-F36A-B748-8D4A-EE162210E513}" type="pres">
      <dgm:prSet presAssocID="{BD4742B9-486A-0444-AF47-28C81C77FBCF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A654CDA2-DF4A-214E-9ECF-172D525D9535}" type="presOf" srcId="{5EA20AC6-7D2F-C445-9243-2B3856DAE527}" destId="{83DCEA06-6AC1-F444-B3A2-EA6A3528F9ED}" srcOrd="0" destOrd="0" presId="urn:microsoft.com/office/officeart/2005/8/layout/hList1"/>
    <dgm:cxn modelId="{AB65874B-090E-5B40-BBCD-D053255D5208}" srcId="{484E488D-9BB4-0A42-A1DD-DC58FE5FBF9E}" destId="{B27152AE-F4D2-E841-B7B5-1A8C49195716}" srcOrd="1" destOrd="0" parTransId="{9D4A1165-2F64-F649-8CC3-E66966ACB47A}" sibTransId="{AC1F3580-D440-274D-8E61-B753002E5714}"/>
    <dgm:cxn modelId="{7D9041EB-01B0-964C-9B42-8FEC23A5B036}" type="presOf" srcId="{1BB089E1-1BB7-4B41-B81C-8E23F2DEFA6A}" destId="{F2DE2D1C-F36A-B748-8D4A-EE162210E513}" srcOrd="0" destOrd="0" presId="urn:microsoft.com/office/officeart/2005/8/layout/hList1"/>
    <dgm:cxn modelId="{E2F68CB2-85DA-9E4D-B3D9-96697464773E}" srcId="{484E488D-9BB4-0A42-A1DD-DC58FE5FBF9E}" destId="{B319B5ED-7749-FB47-A5AE-CA9B62CDD4D4}" srcOrd="0" destOrd="0" parTransId="{B598428B-DF42-6642-8BBE-9A9641CE07CE}" sibTransId="{5D9EABA5-4147-3347-A759-9671526E1807}"/>
    <dgm:cxn modelId="{EE38F3AF-C835-7B47-A9E1-D656E577CDAF}" type="presOf" srcId="{6929D32C-0223-BC4F-B4A6-A1A8435EC007}" destId="{83DCEA06-6AC1-F444-B3A2-EA6A3528F9ED}" srcOrd="0" destOrd="4" presId="urn:microsoft.com/office/officeart/2005/8/layout/hList1"/>
    <dgm:cxn modelId="{46ABFDCD-14E2-7F4B-B472-75E1C38FDF78}" type="presOf" srcId="{B319B5ED-7749-FB47-A5AE-CA9B62CDD4D4}" destId="{6C6CDF99-E1CF-864D-B22A-61D2B6182597}" srcOrd="0" destOrd="0" presId="urn:microsoft.com/office/officeart/2005/8/layout/hList1"/>
    <dgm:cxn modelId="{5B0FE8FB-7F75-E648-BC50-84B0845427B4}" srcId="{984E48D8-88FD-714A-BF68-C0AE33DDF6E7}" destId="{20A6A9F2-B45F-4C4B-B228-1465309E8FCD}" srcOrd="2" destOrd="0" parTransId="{A7819515-6408-EA4A-8109-568901B95809}" sibTransId="{D31B08F7-88AD-8649-BAE6-70192D002B21}"/>
    <dgm:cxn modelId="{349DE67C-73BA-814E-ADC2-FBBBC0601953}" srcId="{05D923C6-61B8-E943-AF25-EFF594C1A0A2}" destId="{38F78246-2154-C845-B638-DF6569DE0816}" srcOrd="0" destOrd="0" parTransId="{0CACD638-7052-0549-AA0C-F693900C30C8}" sibTransId="{697BD5C3-CC0C-EB46-AC62-943EF5E6865C}"/>
    <dgm:cxn modelId="{4646AC5E-442E-F148-A0DF-9D430D0D3FDE}" type="presOf" srcId="{6E3E9269-06E8-724C-8DE9-3FDC5944BCFE}" destId="{83DCEA06-6AC1-F444-B3A2-EA6A3528F9ED}" srcOrd="0" destOrd="7" presId="urn:microsoft.com/office/officeart/2005/8/layout/hList1"/>
    <dgm:cxn modelId="{CFC46AED-A7FE-9D41-987E-61FED6A48DC6}" type="presOf" srcId="{EE08609D-39B4-F54E-9EA9-03D1A9B68514}" destId="{F2DE2D1C-F36A-B748-8D4A-EE162210E513}" srcOrd="0" destOrd="2" presId="urn:microsoft.com/office/officeart/2005/8/layout/hList1"/>
    <dgm:cxn modelId="{E66092B1-8650-F84B-9D98-EAC4B6ABE935}" type="presOf" srcId="{72687D20-AA50-E64F-A319-7368CACE3B1F}" destId="{5309B18D-F818-1F4B-B272-41F07D2D9EC0}" srcOrd="0" destOrd="1" presId="urn:microsoft.com/office/officeart/2005/8/layout/hList1"/>
    <dgm:cxn modelId="{706FF6B0-DF06-D54B-A61E-13437567D978}" type="presOf" srcId="{05D923C6-61B8-E943-AF25-EFF594C1A0A2}" destId="{1B0DF4FE-3442-EC4F-8257-37E3A15212DE}" srcOrd="0" destOrd="0" presId="urn:microsoft.com/office/officeart/2005/8/layout/hList1"/>
    <dgm:cxn modelId="{7C882F4B-988C-464F-AFD0-F59E1B2A3B53}" type="presOf" srcId="{556D9A71-33EB-4D4E-80C8-8E6CF59D14B9}" destId="{83DCEA06-6AC1-F444-B3A2-EA6A3528F9ED}" srcOrd="0" destOrd="5" presId="urn:microsoft.com/office/officeart/2005/8/layout/hList1"/>
    <dgm:cxn modelId="{762AC064-740F-084E-972C-033FC1F43CDF}" srcId="{BE1075EB-00F0-2E4A-960F-439DB7CC7CCA}" destId="{32CEB7CB-C1B4-A943-A28B-AF8B269BC792}" srcOrd="2" destOrd="0" parTransId="{874DD24B-858D-0C43-B1B1-6917290A63AA}" sibTransId="{0274BDBC-2C5B-3D49-9373-3A0E631B9852}"/>
    <dgm:cxn modelId="{4A689982-EC28-1341-BEC8-16D714D1C2B2}" type="presOf" srcId="{12B5DB7E-0EDD-2B49-B19A-CCA0CE6DCAD5}" destId="{83DCEA06-6AC1-F444-B3A2-EA6A3528F9ED}" srcOrd="0" destOrd="1" presId="urn:microsoft.com/office/officeart/2005/8/layout/hList1"/>
    <dgm:cxn modelId="{6559A25D-792C-1540-A5E6-9A2855210D34}" type="presOf" srcId="{E7940007-F919-C542-86BF-5C28E83B2A95}" destId="{83DCEA06-6AC1-F444-B3A2-EA6A3528F9ED}" srcOrd="0" destOrd="3" presId="urn:microsoft.com/office/officeart/2005/8/layout/hList1"/>
    <dgm:cxn modelId="{8A91F98E-8EA6-C647-B6DD-1ED78D4FA6D7}" srcId="{984E48D8-88FD-714A-BF68-C0AE33DDF6E7}" destId="{05D923C6-61B8-E943-AF25-EFF594C1A0A2}" srcOrd="3" destOrd="0" parTransId="{50FDEBDA-8868-6C4A-B34C-D12FFADA4464}" sibTransId="{341C9593-35B3-4947-B709-CD5DAC6539C2}"/>
    <dgm:cxn modelId="{213AD5CE-83E1-6049-8FD3-AB479CA8373B}" srcId="{BD4742B9-486A-0444-AF47-28C81C77FBCF}" destId="{07A586B9-8910-4842-8E28-8333DDA4BF06}" srcOrd="1" destOrd="0" parTransId="{413A6490-577B-5047-B2D2-830CF54031D7}" sibTransId="{16214483-2BF1-3A49-AE21-F4FE41DB179D}"/>
    <dgm:cxn modelId="{ED50F2D6-42BD-E840-844A-1C5053A26270}" srcId="{984E48D8-88FD-714A-BF68-C0AE33DDF6E7}" destId="{BD4742B9-486A-0444-AF47-28C81C77FBCF}" srcOrd="4" destOrd="0" parTransId="{DCE98556-5597-C842-9F92-79D754E2A108}" sibTransId="{1144B995-91E8-674B-92B0-736556D8B09F}"/>
    <dgm:cxn modelId="{15A10676-388A-5B4F-9214-09C0357F5D09}" type="presOf" srcId="{07A586B9-8910-4842-8E28-8333DDA4BF06}" destId="{F2DE2D1C-F36A-B748-8D4A-EE162210E513}" srcOrd="0" destOrd="1" presId="urn:microsoft.com/office/officeart/2005/8/layout/hList1"/>
    <dgm:cxn modelId="{87E678D2-87AA-0646-A49B-B600F4353A3B}" type="presOf" srcId="{EF2416A9-1453-0F41-838A-8D1B49BA9E04}" destId="{6C6CDF99-E1CF-864D-B22A-61D2B6182597}" srcOrd="0" destOrd="2" presId="urn:microsoft.com/office/officeart/2005/8/layout/hList1"/>
    <dgm:cxn modelId="{253FBD27-8F10-AA4D-BF70-568B2D6A0A33}" type="presOf" srcId="{4645E6F7-A92E-1848-A78F-329715179973}" destId="{83DCEA06-6AC1-F444-B3A2-EA6A3528F9ED}" srcOrd="0" destOrd="8" presId="urn:microsoft.com/office/officeart/2005/8/layout/hList1"/>
    <dgm:cxn modelId="{F3792C2B-98A1-6447-A257-1206D2F4A9D0}" srcId="{05D923C6-61B8-E943-AF25-EFF594C1A0A2}" destId="{1CEBA582-C1ED-DA43-B853-D48D6BB9C929}" srcOrd="2" destOrd="0" parTransId="{8DD9893B-801B-FE49-9325-7FC6FFBC1684}" sibTransId="{39015E76-35FE-D44D-8B10-4D8B7FD64619}"/>
    <dgm:cxn modelId="{21FE4BD4-E4C2-E841-B9D0-F50EFD95522C}" srcId="{984E48D8-88FD-714A-BF68-C0AE33DDF6E7}" destId="{6ACF42B7-DC94-D747-98A7-50FDD8FA7C58}" srcOrd="0" destOrd="0" parTransId="{3453F865-09B4-F846-A039-51EF6E70E309}" sibTransId="{0150C46D-9D00-544B-A089-CEBED86DBB8C}"/>
    <dgm:cxn modelId="{68279E4A-AA3D-3646-B3AC-1A0EBA9230DA}" type="presOf" srcId="{93011945-3CF7-0E4B-BDE7-906BE67B26A0}" destId="{26166E89-E4A0-5B40-ABDD-65DE700F1660}" srcOrd="0" destOrd="1" presId="urn:microsoft.com/office/officeart/2005/8/layout/hList1"/>
    <dgm:cxn modelId="{5257760F-5930-3443-B004-C6FAA6239756}" type="presOf" srcId="{484E488D-9BB4-0A42-A1DD-DC58FE5FBF9E}" destId="{D411ED92-2893-9E4E-8094-9FF2374E289B}" srcOrd="0" destOrd="0" presId="urn:microsoft.com/office/officeart/2005/8/layout/hList1"/>
    <dgm:cxn modelId="{B3B55C53-3A57-6940-B1E6-4D59DF4EA524}" type="presOf" srcId="{2BCBB0CF-AD33-8946-A71F-C1EA07376FD2}" destId="{5309B18D-F818-1F4B-B272-41F07D2D9EC0}" srcOrd="0" destOrd="3" presId="urn:microsoft.com/office/officeart/2005/8/layout/hList1"/>
    <dgm:cxn modelId="{93D40283-6808-6C4F-ABA4-19765490DD06}" type="presOf" srcId="{DF8A6DCA-9494-074E-A5B0-57B4F23A0ED3}" destId="{5309B18D-F818-1F4B-B272-41F07D2D9EC0}" srcOrd="0" destOrd="4" presId="urn:microsoft.com/office/officeart/2005/8/layout/hList1"/>
    <dgm:cxn modelId="{FA2B6791-9AB7-E246-85ED-734A0D4EC700}" type="presOf" srcId="{C0530A53-9912-A743-9BC8-9649682BDE43}" destId="{5309B18D-F818-1F4B-B272-41F07D2D9EC0}" srcOrd="0" destOrd="2" presId="urn:microsoft.com/office/officeart/2005/8/layout/hList1"/>
    <dgm:cxn modelId="{D1AE5E0A-1D36-234C-9553-391C2E969891}" srcId="{6ACF42B7-DC94-D747-98A7-50FDD8FA7C58}" destId="{711C7EFB-D060-AE46-9942-70C5C553765E}" srcOrd="0" destOrd="0" parTransId="{D5ECFF59-02A4-CA40-87B8-133EA03E90CF}" sibTransId="{58272548-4259-9B40-A722-4B86C6B88324}"/>
    <dgm:cxn modelId="{F77091A9-D892-F542-B146-4D6020E66D0D}" type="presOf" srcId="{6ACF42B7-DC94-D747-98A7-50FDD8FA7C58}" destId="{CA421F18-6788-2145-9F5C-F3357BAD990F}" srcOrd="0" destOrd="0" presId="urn:microsoft.com/office/officeart/2005/8/layout/hList1"/>
    <dgm:cxn modelId="{BE3B84CE-A7E8-9E49-8FE3-96DB838F147C}" type="presOf" srcId="{38F78246-2154-C845-B638-DF6569DE0816}" destId="{26166E89-E4A0-5B40-ABDD-65DE700F1660}" srcOrd="0" destOrd="0" presId="urn:microsoft.com/office/officeart/2005/8/layout/hList1"/>
    <dgm:cxn modelId="{CD3094C3-6D59-CC40-912C-188F1DE95238}" srcId="{05D923C6-61B8-E943-AF25-EFF594C1A0A2}" destId="{93011945-3CF7-0E4B-BDE7-906BE67B26A0}" srcOrd="1" destOrd="0" parTransId="{A486E639-F0D2-E941-967A-31BF52381556}" sibTransId="{C7637BA4-676C-C34F-BF9D-727484D6BD6E}"/>
    <dgm:cxn modelId="{282769CE-D1A6-034D-9E9B-37EBEE4C6A76}" srcId="{BD4742B9-486A-0444-AF47-28C81C77FBCF}" destId="{1BB089E1-1BB7-4B41-B81C-8E23F2DEFA6A}" srcOrd="0" destOrd="0" parTransId="{BC557029-F2A9-E64E-BA20-3157579751FA}" sibTransId="{6491EFBF-C8B2-EF47-A3DE-B0F3CE8B63FB}"/>
    <dgm:cxn modelId="{A50CBBA0-4148-F548-ACFA-FA3B22027F1F}" srcId="{20A6A9F2-B45F-4C4B-B228-1465309E8FCD}" destId="{AC824D4F-506D-6C46-9EBD-CE032CA2E5BB}" srcOrd="2" destOrd="0" parTransId="{4CACBB34-E422-2243-9023-6FBA7978F05A}" sibTransId="{10EFB599-40AC-AD40-B821-FB4258C2CC0E}"/>
    <dgm:cxn modelId="{67489264-191B-6846-9889-32CDC89FD13D}" srcId="{BE1075EB-00F0-2E4A-960F-439DB7CC7CCA}" destId="{4645E6F7-A92E-1848-A78F-329715179973}" srcOrd="1" destOrd="0" parTransId="{9389EEA0-FE26-0D43-B4A0-D939E131F97F}" sibTransId="{191E6349-8F56-D94F-BD71-AD14ECA57B76}"/>
    <dgm:cxn modelId="{CF569D05-0D89-E84D-9694-9F31432B9422}" type="presOf" srcId="{BD4742B9-486A-0444-AF47-28C81C77FBCF}" destId="{D6E83516-EC94-5A46-9017-8EA65287212C}" srcOrd="0" destOrd="0" presId="urn:microsoft.com/office/officeart/2005/8/layout/hList1"/>
    <dgm:cxn modelId="{4551588E-B5E9-F146-802B-C9F5D60F1BBF}" srcId="{E7940007-F919-C542-86BF-5C28E83B2A95}" destId="{6929D32C-0223-BC4F-B4A6-A1A8435EC007}" srcOrd="0" destOrd="0" parTransId="{7F1F102D-3710-0E41-9DB5-B3B8AE7F68A8}" sibTransId="{228CFB08-300C-9845-8335-9F5D02A02782}"/>
    <dgm:cxn modelId="{2EBF0639-B48D-5041-A284-E50D59CB68F3}" srcId="{BD4742B9-486A-0444-AF47-28C81C77FBCF}" destId="{EE08609D-39B4-F54E-9EA9-03D1A9B68514}" srcOrd="2" destOrd="0" parTransId="{21032C94-9C5F-6643-834D-27BB0FAA7E1C}" sibTransId="{BD33D485-98EA-4E42-A274-B5DCF18E87C9}"/>
    <dgm:cxn modelId="{F58B45F0-3BE0-E445-AB46-1BD32F72FB49}" srcId="{984E48D8-88FD-714A-BF68-C0AE33DDF6E7}" destId="{484E488D-9BB4-0A42-A1DD-DC58FE5FBF9E}" srcOrd="1" destOrd="0" parTransId="{D579035B-7EBA-6B46-813A-CB04D81CB4AE}" sibTransId="{E67FF50F-632D-6D4A-8C1B-805F8E7C7B3F}"/>
    <dgm:cxn modelId="{990C60EE-9A47-FE4E-B6CE-8744EFAFBDE1}" type="presOf" srcId="{984E48D8-88FD-714A-BF68-C0AE33DDF6E7}" destId="{F7AF462C-0FF9-214C-A947-AC2B0C75D99A}" srcOrd="0" destOrd="0" presId="urn:microsoft.com/office/officeart/2005/8/layout/hList1"/>
    <dgm:cxn modelId="{EB860852-8AA9-3643-9225-03BB427C5096}" srcId="{6ACF42B7-DC94-D747-98A7-50FDD8FA7C58}" destId="{2BCBB0CF-AD33-8946-A71F-C1EA07376FD2}" srcOrd="3" destOrd="0" parTransId="{A5ED8E73-A9B4-BF4E-AE4C-9FD94EE2B116}" sibTransId="{F34B256B-A208-534E-B7EA-80A802582E46}"/>
    <dgm:cxn modelId="{1999EBC1-29A4-7A49-A633-ABA0A70FDB1F}" srcId="{6ACF42B7-DC94-D747-98A7-50FDD8FA7C58}" destId="{C0530A53-9912-A743-9BC8-9649682BDE43}" srcOrd="2" destOrd="0" parTransId="{03D142E5-AA11-C748-BDE6-D39C0E2FAA83}" sibTransId="{926310CF-57B4-BE49-A562-4D0989C46B87}"/>
    <dgm:cxn modelId="{72C3EDD8-A79A-7848-A1A4-790573DC0AF2}" type="presOf" srcId="{BE1075EB-00F0-2E4A-960F-439DB7CC7CCA}" destId="{83DCEA06-6AC1-F444-B3A2-EA6A3528F9ED}" srcOrd="0" destOrd="6" presId="urn:microsoft.com/office/officeart/2005/8/layout/hList1"/>
    <dgm:cxn modelId="{CB638637-392F-8B48-B631-8A6C4D39448D}" type="presOf" srcId="{32CEB7CB-C1B4-A943-A28B-AF8B269BC792}" destId="{83DCEA06-6AC1-F444-B3A2-EA6A3528F9ED}" srcOrd="0" destOrd="9" presId="urn:microsoft.com/office/officeart/2005/8/layout/hList1"/>
    <dgm:cxn modelId="{401DACBF-0D03-184F-B541-3E4093D487C8}" type="presOf" srcId="{B27152AE-F4D2-E841-B7B5-1A8C49195716}" destId="{6C6CDF99-E1CF-864D-B22A-61D2B6182597}" srcOrd="0" destOrd="1" presId="urn:microsoft.com/office/officeart/2005/8/layout/hList1"/>
    <dgm:cxn modelId="{26088A05-E0A0-2943-A37E-694CBE7D9D1E}" srcId="{20A6A9F2-B45F-4C4B-B228-1465309E8FCD}" destId="{E7940007-F919-C542-86BF-5C28E83B2A95}" srcOrd="3" destOrd="0" parTransId="{5B83ED7C-FCD6-564A-9474-8D14DF5934A5}" sibTransId="{0DBCEC0B-F400-F643-B3C1-5A987184B58C}"/>
    <dgm:cxn modelId="{B86EDE9D-2354-4044-92E2-315E960274C7}" srcId="{20A6A9F2-B45F-4C4B-B228-1465309E8FCD}" destId="{BE1075EB-00F0-2E4A-960F-439DB7CC7CCA}" srcOrd="4" destOrd="0" parTransId="{13D4E655-F0E4-A945-8369-2BB6D13A6088}" sibTransId="{EEC1E037-E907-944A-87C6-6AED5C38FD03}"/>
    <dgm:cxn modelId="{D2B7EB83-E592-2844-9C6F-1C1CF32248FB}" srcId="{20A6A9F2-B45F-4C4B-B228-1465309E8FCD}" destId="{5EA20AC6-7D2F-C445-9243-2B3856DAE527}" srcOrd="0" destOrd="0" parTransId="{FE2CE400-34ED-D74C-A058-A6B8DD1D04FA}" sibTransId="{F5DFD461-5056-8342-80C0-9AF7AC503BF8}"/>
    <dgm:cxn modelId="{0FE1D547-C053-7C4F-99E7-63B313CAFA87}" type="presOf" srcId="{711C7EFB-D060-AE46-9942-70C5C553765E}" destId="{5309B18D-F818-1F4B-B272-41F07D2D9EC0}" srcOrd="0" destOrd="0" presId="urn:microsoft.com/office/officeart/2005/8/layout/hList1"/>
    <dgm:cxn modelId="{B7D67972-80BF-2D42-8EA0-531D66F66339}" srcId="{6ACF42B7-DC94-D747-98A7-50FDD8FA7C58}" destId="{DF8A6DCA-9494-074E-A5B0-57B4F23A0ED3}" srcOrd="4" destOrd="0" parTransId="{F7C48D3C-8E36-4B4A-96D6-F36217572718}" sibTransId="{464E4A6B-9C7A-2243-9201-9714A5334DBB}"/>
    <dgm:cxn modelId="{C9951A3C-2A44-F349-ACE5-B16CF6B848FD}" type="presOf" srcId="{AC824D4F-506D-6C46-9EBD-CE032CA2E5BB}" destId="{83DCEA06-6AC1-F444-B3A2-EA6A3528F9ED}" srcOrd="0" destOrd="2" presId="urn:microsoft.com/office/officeart/2005/8/layout/hList1"/>
    <dgm:cxn modelId="{47FC8F72-A3A9-1549-A5B8-DB3B390B3609}" type="presOf" srcId="{20A6A9F2-B45F-4C4B-B228-1465309E8FCD}" destId="{55B017D3-B180-1C4F-9C87-39718DDC32BE}" srcOrd="0" destOrd="0" presId="urn:microsoft.com/office/officeart/2005/8/layout/hList1"/>
    <dgm:cxn modelId="{4A3BB7D0-B302-CE43-A1F4-2DAFB49E4DA3}" srcId="{6ACF42B7-DC94-D747-98A7-50FDD8FA7C58}" destId="{72687D20-AA50-E64F-A319-7368CACE3B1F}" srcOrd="1" destOrd="0" parTransId="{BE57C3B0-ECF5-B041-8BF8-E418E23698EF}" sibTransId="{77613B86-BD8E-A649-ADB1-81468EB266B5}"/>
    <dgm:cxn modelId="{36F48E92-C25C-C243-BC1D-3944DD55AC9B}" srcId="{20A6A9F2-B45F-4C4B-B228-1465309E8FCD}" destId="{12B5DB7E-0EDD-2B49-B19A-CCA0CE6DCAD5}" srcOrd="1" destOrd="0" parTransId="{6449C1C7-5E0D-5F4B-9220-D9E25C64720F}" sibTransId="{F8907962-D79F-7547-AD7E-0F0AE9975D81}"/>
    <dgm:cxn modelId="{804FAA7D-C6AE-3941-BEC1-5C9216EED4DF}" srcId="{484E488D-9BB4-0A42-A1DD-DC58FE5FBF9E}" destId="{EF2416A9-1453-0F41-838A-8D1B49BA9E04}" srcOrd="2" destOrd="0" parTransId="{7BC9E6FE-3CF2-C547-B695-586E1B080F64}" sibTransId="{BB48656B-2E5D-3745-AF8E-D26DD7E4C1FF}"/>
    <dgm:cxn modelId="{A2297386-20C0-0F49-B768-C38FD8158103}" srcId="{E7940007-F919-C542-86BF-5C28E83B2A95}" destId="{556D9A71-33EB-4D4E-80C8-8E6CF59D14B9}" srcOrd="1" destOrd="0" parTransId="{E2EBDF5F-EE75-704F-9AC6-0A884D6D409B}" sibTransId="{F16173AE-1204-2244-A867-16458763B92A}"/>
    <dgm:cxn modelId="{5315AACA-EB90-B342-9F65-A3F6824049D4}" srcId="{BE1075EB-00F0-2E4A-960F-439DB7CC7CCA}" destId="{6E3E9269-06E8-724C-8DE9-3FDC5944BCFE}" srcOrd="0" destOrd="0" parTransId="{81576B31-3847-2A4B-9CCA-D9C68B8CFF32}" sibTransId="{91419944-32A0-AD40-AFFB-C9437417EC89}"/>
    <dgm:cxn modelId="{384A9107-915E-7741-9400-E654CB308449}" type="presOf" srcId="{1CEBA582-C1ED-DA43-B853-D48D6BB9C929}" destId="{26166E89-E4A0-5B40-ABDD-65DE700F1660}" srcOrd="0" destOrd="2" presId="urn:microsoft.com/office/officeart/2005/8/layout/hList1"/>
    <dgm:cxn modelId="{48524AB2-7058-E743-B35F-DFA055A78FAE}" type="presParOf" srcId="{F7AF462C-0FF9-214C-A947-AC2B0C75D99A}" destId="{E23DFE06-5982-E541-A6CD-80A6BBDFD930}" srcOrd="0" destOrd="0" presId="urn:microsoft.com/office/officeart/2005/8/layout/hList1"/>
    <dgm:cxn modelId="{74EF81BA-21DC-8F44-9F4B-6DD480E15B9E}" type="presParOf" srcId="{E23DFE06-5982-E541-A6CD-80A6BBDFD930}" destId="{CA421F18-6788-2145-9F5C-F3357BAD990F}" srcOrd="0" destOrd="0" presId="urn:microsoft.com/office/officeart/2005/8/layout/hList1"/>
    <dgm:cxn modelId="{3BE72560-15E1-664C-814E-6045FB945A36}" type="presParOf" srcId="{E23DFE06-5982-E541-A6CD-80A6BBDFD930}" destId="{5309B18D-F818-1F4B-B272-41F07D2D9EC0}" srcOrd="1" destOrd="0" presId="urn:microsoft.com/office/officeart/2005/8/layout/hList1"/>
    <dgm:cxn modelId="{308DD28E-AF4F-7042-B1F1-66855CE7F97B}" type="presParOf" srcId="{F7AF462C-0FF9-214C-A947-AC2B0C75D99A}" destId="{B67715DD-5B59-A247-8234-33484CC81EB8}" srcOrd="1" destOrd="0" presId="urn:microsoft.com/office/officeart/2005/8/layout/hList1"/>
    <dgm:cxn modelId="{6C0AE79D-0152-7D46-9924-F93C6AAA4211}" type="presParOf" srcId="{F7AF462C-0FF9-214C-A947-AC2B0C75D99A}" destId="{E93E6AB1-B173-8344-8C46-6F3597CCC90B}" srcOrd="2" destOrd="0" presId="urn:microsoft.com/office/officeart/2005/8/layout/hList1"/>
    <dgm:cxn modelId="{4E861005-A838-0440-8B5B-12F1EEDEED09}" type="presParOf" srcId="{E93E6AB1-B173-8344-8C46-6F3597CCC90B}" destId="{D411ED92-2893-9E4E-8094-9FF2374E289B}" srcOrd="0" destOrd="0" presId="urn:microsoft.com/office/officeart/2005/8/layout/hList1"/>
    <dgm:cxn modelId="{CFBDE1A1-8DCE-574A-ABA1-3D1C2FC295A5}" type="presParOf" srcId="{E93E6AB1-B173-8344-8C46-6F3597CCC90B}" destId="{6C6CDF99-E1CF-864D-B22A-61D2B6182597}" srcOrd="1" destOrd="0" presId="urn:microsoft.com/office/officeart/2005/8/layout/hList1"/>
    <dgm:cxn modelId="{12D2AA99-A7DE-1B47-AFD6-6B4F88975D85}" type="presParOf" srcId="{F7AF462C-0FF9-214C-A947-AC2B0C75D99A}" destId="{E39550A6-15A4-8A42-8662-1CAD2A74D725}" srcOrd="3" destOrd="0" presId="urn:microsoft.com/office/officeart/2005/8/layout/hList1"/>
    <dgm:cxn modelId="{6797F818-7792-1E40-B97E-B924776C86F3}" type="presParOf" srcId="{F7AF462C-0FF9-214C-A947-AC2B0C75D99A}" destId="{FD587893-EA52-3245-9E95-939D3F31B4B8}" srcOrd="4" destOrd="0" presId="urn:microsoft.com/office/officeart/2005/8/layout/hList1"/>
    <dgm:cxn modelId="{33DE72D3-3E27-2F42-9837-49464BFDAF1F}" type="presParOf" srcId="{FD587893-EA52-3245-9E95-939D3F31B4B8}" destId="{55B017D3-B180-1C4F-9C87-39718DDC32BE}" srcOrd="0" destOrd="0" presId="urn:microsoft.com/office/officeart/2005/8/layout/hList1"/>
    <dgm:cxn modelId="{45A99ADD-AB61-E341-943E-0A3C34570A67}" type="presParOf" srcId="{FD587893-EA52-3245-9E95-939D3F31B4B8}" destId="{83DCEA06-6AC1-F444-B3A2-EA6A3528F9ED}" srcOrd="1" destOrd="0" presId="urn:microsoft.com/office/officeart/2005/8/layout/hList1"/>
    <dgm:cxn modelId="{7637C3A2-F823-9040-B1E2-5AE664F3B1B5}" type="presParOf" srcId="{F7AF462C-0FF9-214C-A947-AC2B0C75D99A}" destId="{C484959D-5600-184E-BAB6-50F5A66D17E2}" srcOrd="5" destOrd="0" presId="urn:microsoft.com/office/officeart/2005/8/layout/hList1"/>
    <dgm:cxn modelId="{2CAF818D-57F7-C943-A420-7E9043D83815}" type="presParOf" srcId="{F7AF462C-0FF9-214C-A947-AC2B0C75D99A}" destId="{BC2F5063-616A-7647-9225-D62AEAD97AA4}" srcOrd="6" destOrd="0" presId="urn:microsoft.com/office/officeart/2005/8/layout/hList1"/>
    <dgm:cxn modelId="{6C0F3779-CFDD-8B4B-8F23-AF97089B5196}" type="presParOf" srcId="{BC2F5063-616A-7647-9225-D62AEAD97AA4}" destId="{1B0DF4FE-3442-EC4F-8257-37E3A15212DE}" srcOrd="0" destOrd="0" presId="urn:microsoft.com/office/officeart/2005/8/layout/hList1"/>
    <dgm:cxn modelId="{4B202BB8-2358-574D-98A9-40C15ED1E4A9}" type="presParOf" srcId="{BC2F5063-616A-7647-9225-D62AEAD97AA4}" destId="{26166E89-E4A0-5B40-ABDD-65DE700F1660}" srcOrd="1" destOrd="0" presId="urn:microsoft.com/office/officeart/2005/8/layout/hList1"/>
    <dgm:cxn modelId="{403B097B-EBC8-AA40-A682-F9E05F3C4368}" type="presParOf" srcId="{F7AF462C-0FF9-214C-A947-AC2B0C75D99A}" destId="{78CEFF73-57B0-8449-8F2F-0BA0C45AE1D4}" srcOrd="7" destOrd="0" presId="urn:microsoft.com/office/officeart/2005/8/layout/hList1"/>
    <dgm:cxn modelId="{D01EE8FE-DBAE-4943-89AE-BC75A3A493E5}" type="presParOf" srcId="{F7AF462C-0FF9-214C-A947-AC2B0C75D99A}" destId="{F079CD0B-8AF3-7E41-9AA8-E5A945D0A927}" srcOrd="8" destOrd="0" presId="urn:microsoft.com/office/officeart/2005/8/layout/hList1"/>
    <dgm:cxn modelId="{822FB7BC-E62B-7C40-8076-0E89C3E49806}" type="presParOf" srcId="{F079CD0B-8AF3-7E41-9AA8-E5A945D0A927}" destId="{D6E83516-EC94-5A46-9017-8EA65287212C}" srcOrd="0" destOrd="0" presId="urn:microsoft.com/office/officeart/2005/8/layout/hList1"/>
    <dgm:cxn modelId="{90D7AE81-0A36-F048-9129-2EDE59E8CB35}" type="presParOf" srcId="{F079CD0B-8AF3-7E41-9AA8-E5A945D0A927}" destId="{F2DE2D1C-F36A-B748-8D4A-EE162210E51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EC29AE-293F-6E4D-A97C-A5B1CA0D6578}">
      <dsp:nvSpPr>
        <dsp:cNvPr id="0" name=""/>
        <dsp:cNvSpPr/>
      </dsp:nvSpPr>
      <dsp:spPr>
        <a:xfrm>
          <a:off x="0" y="28844"/>
          <a:ext cx="8229600" cy="6715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kern="1200" dirty="0" smtClean="0"/>
            <a:t>Instituciones y regulaciones</a:t>
          </a:r>
          <a:endParaRPr lang="es-ES_tradnl" sz="2800" kern="1200" dirty="0"/>
        </a:p>
      </dsp:txBody>
      <dsp:txXfrm>
        <a:off x="32784" y="61628"/>
        <a:ext cx="8164032" cy="606012"/>
      </dsp:txXfrm>
    </dsp:sp>
    <dsp:sp modelId="{5E9AE54D-8E50-9B46-9B38-5AB43AFDCF61}">
      <dsp:nvSpPr>
        <dsp:cNvPr id="0" name=""/>
        <dsp:cNvSpPr/>
      </dsp:nvSpPr>
      <dsp:spPr>
        <a:xfrm>
          <a:off x="0" y="700424"/>
          <a:ext cx="8229600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2200" kern="1200" dirty="0" smtClean="0"/>
            <a:t>Impuestos, licencias, regulaciones, promoción y marcas</a:t>
          </a:r>
          <a:endParaRPr lang="es-ES_tradnl" sz="2200" kern="1200" dirty="0"/>
        </a:p>
      </dsp:txBody>
      <dsp:txXfrm>
        <a:off x="0" y="700424"/>
        <a:ext cx="8229600" cy="463680"/>
      </dsp:txXfrm>
    </dsp:sp>
    <dsp:sp modelId="{C2B47C56-9AFB-1642-B2DC-0AA30B6D2EC2}">
      <dsp:nvSpPr>
        <dsp:cNvPr id="0" name=""/>
        <dsp:cNvSpPr/>
      </dsp:nvSpPr>
      <dsp:spPr>
        <a:xfrm>
          <a:off x="0" y="1164105"/>
          <a:ext cx="8229600" cy="6715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kern="1200" dirty="0" smtClean="0"/>
            <a:t>Infraestructura y tierras</a:t>
          </a:r>
          <a:endParaRPr lang="es-ES_tradnl" sz="2800" kern="1200" dirty="0"/>
        </a:p>
      </dsp:txBody>
      <dsp:txXfrm>
        <a:off x="32784" y="1196889"/>
        <a:ext cx="8164032" cy="606012"/>
      </dsp:txXfrm>
    </dsp:sp>
    <dsp:sp modelId="{F04B8DEF-85C4-0343-ACA7-D3126A51956D}">
      <dsp:nvSpPr>
        <dsp:cNvPr id="0" name=""/>
        <dsp:cNvSpPr/>
      </dsp:nvSpPr>
      <dsp:spPr>
        <a:xfrm>
          <a:off x="0" y="1835685"/>
          <a:ext cx="8229600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2200" kern="1200" dirty="0" smtClean="0"/>
            <a:t>Carreteras, electricidad, agua, transporte, comunicaciones, tierra</a:t>
          </a:r>
          <a:endParaRPr lang="es-ES_tradnl" sz="2200" kern="1200" dirty="0"/>
        </a:p>
      </dsp:txBody>
      <dsp:txXfrm>
        <a:off x="0" y="1835685"/>
        <a:ext cx="8229600" cy="463680"/>
      </dsp:txXfrm>
    </dsp:sp>
    <dsp:sp modelId="{7F5F3504-783F-9149-A409-B5B7850B64F1}">
      <dsp:nvSpPr>
        <dsp:cNvPr id="0" name=""/>
        <dsp:cNvSpPr/>
      </dsp:nvSpPr>
      <dsp:spPr>
        <a:xfrm>
          <a:off x="0" y="2299365"/>
          <a:ext cx="8229600" cy="6715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kern="1200" dirty="0" smtClean="0"/>
            <a:t>Capacidades e innovación</a:t>
          </a:r>
          <a:endParaRPr lang="es-ES_tradnl" sz="2800" kern="1200" dirty="0"/>
        </a:p>
      </dsp:txBody>
      <dsp:txXfrm>
        <a:off x="32784" y="2332149"/>
        <a:ext cx="8164032" cy="606012"/>
      </dsp:txXfrm>
    </dsp:sp>
    <dsp:sp modelId="{97ADEC71-F063-F54B-A87E-1A524556B471}">
      <dsp:nvSpPr>
        <dsp:cNvPr id="0" name=""/>
        <dsp:cNvSpPr/>
      </dsp:nvSpPr>
      <dsp:spPr>
        <a:xfrm>
          <a:off x="0" y="2970945"/>
          <a:ext cx="8229600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2200" kern="1200" dirty="0" smtClean="0"/>
            <a:t>Educación básica, formación profesional, redes</a:t>
          </a:r>
          <a:endParaRPr lang="es-ES_tradnl" sz="2200" kern="1200" dirty="0"/>
        </a:p>
      </dsp:txBody>
      <dsp:txXfrm>
        <a:off x="0" y="2970945"/>
        <a:ext cx="8229600" cy="463680"/>
      </dsp:txXfrm>
    </dsp:sp>
    <dsp:sp modelId="{C72B4A00-60E2-624A-A2F5-43B77B50F67C}">
      <dsp:nvSpPr>
        <dsp:cNvPr id="0" name=""/>
        <dsp:cNvSpPr/>
      </dsp:nvSpPr>
      <dsp:spPr>
        <a:xfrm>
          <a:off x="0" y="3434625"/>
          <a:ext cx="8229600" cy="6715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kern="1200" dirty="0" smtClean="0"/>
            <a:t>Apoyo empresarial y financiero</a:t>
          </a:r>
          <a:endParaRPr lang="es-ES_tradnl" sz="2800" kern="1200" dirty="0"/>
        </a:p>
      </dsp:txBody>
      <dsp:txXfrm>
        <a:off x="32784" y="3467409"/>
        <a:ext cx="8164032" cy="606012"/>
      </dsp:txXfrm>
    </dsp:sp>
    <dsp:sp modelId="{6703904B-3379-8E41-A7FA-FE285259FC0A}">
      <dsp:nvSpPr>
        <dsp:cNvPr id="0" name=""/>
        <dsp:cNvSpPr/>
      </dsp:nvSpPr>
      <dsp:spPr>
        <a:xfrm>
          <a:off x="0" y="4106205"/>
          <a:ext cx="8229600" cy="681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2200" kern="1200" dirty="0" smtClean="0"/>
            <a:t>Acceso a capital, incentivo, asistencia con las exportaciones, desarrollo de capacidades</a:t>
          </a:r>
          <a:endParaRPr lang="es-ES_tradnl" sz="2200" kern="1200" dirty="0"/>
        </a:p>
      </dsp:txBody>
      <dsp:txXfrm>
        <a:off x="0" y="4106205"/>
        <a:ext cx="8229600" cy="6810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C6201-AC65-8249-A2F6-0843170C73B2}">
      <dsp:nvSpPr>
        <dsp:cNvPr id="0" name=""/>
        <dsp:cNvSpPr/>
      </dsp:nvSpPr>
      <dsp:spPr>
        <a:xfrm>
          <a:off x="0" y="14962"/>
          <a:ext cx="8229600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kern="1200" dirty="0" smtClean="0"/>
            <a:t>Instituciones y regulaciones</a:t>
          </a:r>
          <a:endParaRPr lang="es-ES_tradnl" sz="2200" kern="1200" dirty="0"/>
        </a:p>
      </dsp:txBody>
      <dsp:txXfrm>
        <a:off x="25759" y="40721"/>
        <a:ext cx="8178082" cy="476152"/>
      </dsp:txXfrm>
    </dsp:sp>
    <dsp:sp modelId="{1E61AB59-3002-674A-848F-4D272A824F96}">
      <dsp:nvSpPr>
        <dsp:cNvPr id="0" name=""/>
        <dsp:cNvSpPr/>
      </dsp:nvSpPr>
      <dsp:spPr>
        <a:xfrm>
          <a:off x="0" y="542632"/>
          <a:ext cx="8229600" cy="865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1700" kern="1200" dirty="0" smtClean="0"/>
            <a:t>Consultas con líderes empresariales</a:t>
          </a:r>
          <a:endParaRPr lang="es-ES_tradn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1700" kern="1200" dirty="0" smtClean="0"/>
            <a:t>Centradas en limitaciones reales y directas</a:t>
          </a:r>
          <a:endParaRPr lang="es-ES_tradn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1700" kern="1200" dirty="0" smtClean="0"/>
            <a:t>Evitar sobornos</a:t>
          </a:r>
          <a:endParaRPr lang="es-ES_tradnl" sz="1700" kern="1200" dirty="0"/>
        </a:p>
      </dsp:txBody>
      <dsp:txXfrm>
        <a:off x="0" y="542632"/>
        <a:ext cx="8229600" cy="865260"/>
      </dsp:txXfrm>
    </dsp:sp>
    <dsp:sp modelId="{C2B47C56-9AFB-1642-B2DC-0AA30B6D2EC2}">
      <dsp:nvSpPr>
        <dsp:cNvPr id="0" name=""/>
        <dsp:cNvSpPr/>
      </dsp:nvSpPr>
      <dsp:spPr>
        <a:xfrm>
          <a:off x="0" y="1407892"/>
          <a:ext cx="8229600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kern="1200" dirty="0" smtClean="0"/>
            <a:t>Infraestructura y tierras</a:t>
          </a:r>
          <a:endParaRPr lang="es-ES_tradnl" sz="2200" kern="1200" dirty="0"/>
        </a:p>
      </dsp:txBody>
      <dsp:txXfrm>
        <a:off x="25759" y="1433651"/>
        <a:ext cx="8178082" cy="476152"/>
      </dsp:txXfrm>
    </dsp:sp>
    <dsp:sp modelId="{F04B8DEF-85C4-0343-ACA7-D3126A51956D}">
      <dsp:nvSpPr>
        <dsp:cNvPr id="0" name=""/>
        <dsp:cNvSpPr/>
      </dsp:nvSpPr>
      <dsp:spPr>
        <a:xfrm>
          <a:off x="0" y="1935562"/>
          <a:ext cx="822960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1700" kern="1200" dirty="0" smtClean="0"/>
            <a:t>Realizadas después de consultas con sectores y realistas</a:t>
          </a:r>
          <a:endParaRPr lang="es-ES_tradnl" sz="1700" kern="1200" dirty="0"/>
        </a:p>
      </dsp:txBody>
      <dsp:txXfrm>
        <a:off x="0" y="1935562"/>
        <a:ext cx="8229600" cy="364320"/>
      </dsp:txXfrm>
    </dsp:sp>
    <dsp:sp modelId="{7F5F3504-783F-9149-A409-B5B7850B64F1}">
      <dsp:nvSpPr>
        <dsp:cNvPr id="0" name=""/>
        <dsp:cNvSpPr/>
      </dsp:nvSpPr>
      <dsp:spPr>
        <a:xfrm>
          <a:off x="0" y="2299882"/>
          <a:ext cx="8229600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kern="1200" dirty="0" smtClean="0"/>
            <a:t>Capacidades e innovación</a:t>
          </a:r>
          <a:endParaRPr lang="es-ES_tradnl" sz="2200" kern="1200" dirty="0"/>
        </a:p>
      </dsp:txBody>
      <dsp:txXfrm>
        <a:off x="25759" y="2325641"/>
        <a:ext cx="8178082" cy="476152"/>
      </dsp:txXfrm>
    </dsp:sp>
    <dsp:sp modelId="{97ADEC71-F063-F54B-A87E-1A524556B471}">
      <dsp:nvSpPr>
        <dsp:cNvPr id="0" name=""/>
        <dsp:cNvSpPr/>
      </dsp:nvSpPr>
      <dsp:spPr>
        <a:xfrm>
          <a:off x="0" y="2827552"/>
          <a:ext cx="8229600" cy="580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1700" kern="1200" dirty="0" smtClean="0"/>
            <a:t>Consulta con empresas</a:t>
          </a:r>
          <a:endParaRPr lang="es-ES_tradn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1700" kern="1200" dirty="0" smtClean="0"/>
            <a:t>Fondos vinculados a resultados</a:t>
          </a:r>
          <a:endParaRPr lang="es-ES_tradnl" sz="1700" kern="1200" dirty="0"/>
        </a:p>
      </dsp:txBody>
      <dsp:txXfrm>
        <a:off x="0" y="2827552"/>
        <a:ext cx="8229600" cy="580635"/>
      </dsp:txXfrm>
    </dsp:sp>
    <dsp:sp modelId="{C72B4A00-60E2-624A-A2F5-43B77B50F67C}">
      <dsp:nvSpPr>
        <dsp:cNvPr id="0" name=""/>
        <dsp:cNvSpPr/>
      </dsp:nvSpPr>
      <dsp:spPr>
        <a:xfrm>
          <a:off x="0" y="3408187"/>
          <a:ext cx="8229600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kern="1200" dirty="0" smtClean="0"/>
            <a:t>Apoyo empresarial y financiero</a:t>
          </a:r>
          <a:endParaRPr lang="es-ES_tradnl" sz="2200" kern="1200" dirty="0"/>
        </a:p>
      </dsp:txBody>
      <dsp:txXfrm>
        <a:off x="25759" y="3433946"/>
        <a:ext cx="8178082" cy="476152"/>
      </dsp:txXfrm>
    </dsp:sp>
    <dsp:sp modelId="{6703904B-3379-8E41-A7FA-FE285259FC0A}">
      <dsp:nvSpPr>
        <dsp:cNvPr id="0" name=""/>
        <dsp:cNvSpPr/>
      </dsp:nvSpPr>
      <dsp:spPr>
        <a:xfrm>
          <a:off x="0" y="3935857"/>
          <a:ext cx="8229600" cy="865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1700" kern="1200" dirty="0" smtClean="0"/>
            <a:t>Apoyo por potencial comercial</a:t>
          </a:r>
          <a:endParaRPr lang="es-ES_tradn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1700" kern="1200" dirty="0" smtClean="0"/>
            <a:t>Mecanismos para involucrar actores</a:t>
          </a:r>
          <a:endParaRPr lang="es-ES_tradn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_tradnl" sz="1700" kern="1200" dirty="0" smtClean="0"/>
            <a:t>Protección ante el cabildeo y captura de subsidios</a:t>
          </a:r>
          <a:endParaRPr lang="es-ES_tradnl" sz="1700" kern="1200" dirty="0"/>
        </a:p>
      </dsp:txBody>
      <dsp:txXfrm>
        <a:off x="0" y="3935857"/>
        <a:ext cx="8229600" cy="8652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9551E-DC1F-884F-80C9-2997BEC1333F}">
      <dsp:nvSpPr>
        <dsp:cNvPr id="0" name=""/>
        <dsp:cNvSpPr/>
      </dsp:nvSpPr>
      <dsp:spPr>
        <a:xfrm>
          <a:off x="3876357" y="0"/>
          <a:ext cx="2990849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4100" kern="1200" dirty="0" smtClean="0"/>
            <a:t>Sub índices</a:t>
          </a:r>
          <a:endParaRPr lang="es-ES_tradnl" sz="4100" kern="1200" dirty="0"/>
        </a:p>
      </dsp:txBody>
      <dsp:txXfrm>
        <a:off x="3876357" y="0"/>
        <a:ext cx="2990849" cy="1219200"/>
      </dsp:txXfrm>
    </dsp:sp>
    <dsp:sp modelId="{BBC11232-5012-BD40-AA7B-11D302B823FB}">
      <dsp:nvSpPr>
        <dsp:cNvPr id="0" name=""/>
        <dsp:cNvSpPr/>
      </dsp:nvSpPr>
      <dsp:spPr>
        <a:xfrm>
          <a:off x="387032" y="0"/>
          <a:ext cx="2990849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4100" kern="1200" dirty="0" smtClean="0"/>
            <a:t> </a:t>
          </a:r>
          <a:endParaRPr lang="es-ES_tradnl" sz="4100" kern="1200" dirty="0"/>
        </a:p>
      </dsp:txBody>
      <dsp:txXfrm>
        <a:off x="387032" y="0"/>
        <a:ext cx="2990849" cy="1219200"/>
      </dsp:txXfrm>
    </dsp:sp>
    <dsp:sp modelId="{77CE88BC-D5F2-684C-B6C4-C3D6DC32A758}">
      <dsp:nvSpPr>
        <dsp:cNvPr id="0" name=""/>
        <dsp:cNvSpPr/>
      </dsp:nvSpPr>
      <dsp:spPr>
        <a:xfrm>
          <a:off x="636270" y="1937226"/>
          <a:ext cx="2492374" cy="1246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800" kern="1200" dirty="0" smtClean="0"/>
            <a:t>Municipal </a:t>
          </a:r>
          <a:r>
            <a:rPr lang="es-ES_tradnl" sz="3800" kern="1200" dirty="0" err="1" smtClean="0"/>
            <a:t>Scorecard</a:t>
          </a:r>
          <a:endParaRPr lang="es-ES_tradnl" sz="3800" kern="1200" dirty="0"/>
        </a:p>
      </dsp:txBody>
      <dsp:txXfrm>
        <a:off x="672770" y="1973726"/>
        <a:ext cx="2419374" cy="1173187"/>
      </dsp:txXfrm>
    </dsp:sp>
    <dsp:sp modelId="{EC815B68-8A26-9E42-9574-924DCFB94A23}">
      <dsp:nvSpPr>
        <dsp:cNvPr id="0" name=""/>
        <dsp:cNvSpPr/>
      </dsp:nvSpPr>
      <dsp:spPr>
        <a:xfrm rot="19457599">
          <a:off x="3013246" y="2174443"/>
          <a:ext cx="1227747" cy="55195"/>
        </a:xfrm>
        <a:custGeom>
          <a:avLst/>
          <a:gdLst/>
          <a:ahLst/>
          <a:cxnLst/>
          <a:rect l="0" t="0" r="0" b="0"/>
          <a:pathLst>
            <a:path>
              <a:moveTo>
                <a:pt x="0" y="27597"/>
              </a:moveTo>
              <a:lnTo>
                <a:pt x="1227747" y="2759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500" kern="1200"/>
        </a:p>
      </dsp:txBody>
      <dsp:txXfrm>
        <a:off x="3596426" y="2171347"/>
        <a:ext cx="61387" cy="61387"/>
      </dsp:txXfrm>
    </dsp:sp>
    <dsp:sp modelId="{48EC31B7-4161-964D-85CF-8897EBBD7960}">
      <dsp:nvSpPr>
        <dsp:cNvPr id="0" name=""/>
        <dsp:cNvSpPr/>
      </dsp:nvSpPr>
      <dsp:spPr>
        <a:xfrm>
          <a:off x="4125595" y="1220668"/>
          <a:ext cx="2492374" cy="1246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800" kern="1200" dirty="0" smtClean="0"/>
            <a:t>Desempeño</a:t>
          </a:r>
          <a:endParaRPr lang="es-ES_tradnl" sz="3800" kern="1200" dirty="0"/>
        </a:p>
      </dsp:txBody>
      <dsp:txXfrm>
        <a:off x="4162095" y="1257168"/>
        <a:ext cx="2419374" cy="1173187"/>
      </dsp:txXfrm>
    </dsp:sp>
    <dsp:sp modelId="{743B9884-BD1B-9D4E-B8AF-400F900F79DA}">
      <dsp:nvSpPr>
        <dsp:cNvPr id="0" name=""/>
        <dsp:cNvSpPr/>
      </dsp:nvSpPr>
      <dsp:spPr>
        <a:xfrm rot="2142401">
          <a:off x="3013246" y="2891001"/>
          <a:ext cx="1227747" cy="55195"/>
        </a:xfrm>
        <a:custGeom>
          <a:avLst/>
          <a:gdLst/>
          <a:ahLst/>
          <a:cxnLst/>
          <a:rect l="0" t="0" r="0" b="0"/>
          <a:pathLst>
            <a:path>
              <a:moveTo>
                <a:pt x="0" y="27597"/>
              </a:moveTo>
              <a:lnTo>
                <a:pt x="1227747" y="2759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500" kern="1200"/>
        </a:p>
      </dsp:txBody>
      <dsp:txXfrm>
        <a:off x="3596426" y="2887905"/>
        <a:ext cx="61387" cy="61387"/>
      </dsp:txXfrm>
    </dsp:sp>
    <dsp:sp modelId="{3ED02E22-E043-7146-839C-DAFE874B2E93}">
      <dsp:nvSpPr>
        <dsp:cNvPr id="0" name=""/>
        <dsp:cNvSpPr/>
      </dsp:nvSpPr>
      <dsp:spPr>
        <a:xfrm>
          <a:off x="4125595" y="2653784"/>
          <a:ext cx="2492374" cy="1246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800" kern="1200" dirty="0" smtClean="0"/>
            <a:t>Procesos</a:t>
          </a:r>
          <a:endParaRPr lang="es-ES_tradnl" sz="3800" kern="1200" dirty="0"/>
        </a:p>
      </dsp:txBody>
      <dsp:txXfrm>
        <a:off x="4162095" y="2690284"/>
        <a:ext cx="2419374" cy="11731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98260-EC55-C043-B373-D6D807C893B2}">
      <dsp:nvSpPr>
        <dsp:cNvPr id="0" name=""/>
        <dsp:cNvSpPr/>
      </dsp:nvSpPr>
      <dsp:spPr>
        <a:xfrm>
          <a:off x="4114800" y="2289111"/>
          <a:ext cx="3222736" cy="372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39"/>
              </a:lnTo>
              <a:lnTo>
                <a:pt x="3222736" y="186439"/>
              </a:lnTo>
              <a:lnTo>
                <a:pt x="3222736" y="37287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A36D4B-5FF1-A948-82CC-392743579F9E}">
      <dsp:nvSpPr>
        <dsp:cNvPr id="0" name=""/>
        <dsp:cNvSpPr/>
      </dsp:nvSpPr>
      <dsp:spPr>
        <a:xfrm>
          <a:off x="4114800" y="2289111"/>
          <a:ext cx="1074245" cy="372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39"/>
              </a:lnTo>
              <a:lnTo>
                <a:pt x="1074245" y="186439"/>
              </a:lnTo>
              <a:lnTo>
                <a:pt x="1074245" y="37287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0B8CF1-6106-EF4D-931E-77B76D35F7D1}">
      <dsp:nvSpPr>
        <dsp:cNvPr id="0" name=""/>
        <dsp:cNvSpPr/>
      </dsp:nvSpPr>
      <dsp:spPr>
        <a:xfrm>
          <a:off x="3040554" y="2289111"/>
          <a:ext cx="1074245" cy="372878"/>
        </a:xfrm>
        <a:custGeom>
          <a:avLst/>
          <a:gdLst/>
          <a:ahLst/>
          <a:cxnLst/>
          <a:rect l="0" t="0" r="0" b="0"/>
          <a:pathLst>
            <a:path>
              <a:moveTo>
                <a:pt x="1074245" y="0"/>
              </a:moveTo>
              <a:lnTo>
                <a:pt x="1074245" y="186439"/>
              </a:lnTo>
              <a:lnTo>
                <a:pt x="0" y="186439"/>
              </a:lnTo>
              <a:lnTo>
                <a:pt x="0" y="37287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FE1AFA-B073-7B4F-B6EA-29510D104CE9}">
      <dsp:nvSpPr>
        <dsp:cNvPr id="0" name=""/>
        <dsp:cNvSpPr/>
      </dsp:nvSpPr>
      <dsp:spPr>
        <a:xfrm>
          <a:off x="892063" y="2289111"/>
          <a:ext cx="3222736" cy="372878"/>
        </a:xfrm>
        <a:custGeom>
          <a:avLst/>
          <a:gdLst/>
          <a:ahLst/>
          <a:cxnLst/>
          <a:rect l="0" t="0" r="0" b="0"/>
          <a:pathLst>
            <a:path>
              <a:moveTo>
                <a:pt x="3222736" y="0"/>
              </a:moveTo>
              <a:lnTo>
                <a:pt x="3222736" y="186439"/>
              </a:lnTo>
              <a:lnTo>
                <a:pt x="0" y="186439"/>
              </a:lnTo>
              <a:lnTo>
                <a:pt x="0" y="37287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CB9F48-7C5F-574F-8E46-77936AEA49F3}">
      <dsp:nvSpPr>
        <dsp:cNvPr id="0" name=""/>
        <dsp:cNvSpPr/>
      </dsp:nvSpPr>
      <dsp:spPr>
        <a:xfrm>
          <a:off x="3670896" y="1401305"/>
          <a:ext cx="887806" cy="887806"/>
        </a:xfrm>
        <a:prstGeom prst="arc">
          <a:avLst>
            <a:gd name="adj1" fmla="val 13200000"/>
            <a:gd name="adj2" fmla="val 1920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08FBD-D231-774C-B536-2CE40C962910}">
      <dsp:nvSpPr>
        <dsp:cNvPr id="0" name=""/>
        <dsp:cNvSpPr/>
      </dsp:nvSpPr>
      <dsp:spPr>
        <a:xfrm>
          <a:off x="3670896" y="1401305"/>
          <a:ext cx="887806" cy="887806"/>
        </a:xfrm>
        <a:prstGeom prst="arc">
          <a:avLst>
            <a:gd name="adj1" fmla="val 2400000"/>
            <a:gd name="adj2" fmla="val 840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2E8F2-68CC-4044-A9EC-AD82D5A21FFC}">
      <dsp:nvSpPr>
        <dsp:cNvPr id="0" name=""/>
        <dsp:cNvSpPr/>
      </dsp:nvSpPr>
      <dsp:spPr>
        <a:xfrm>
          <a:off x="3226993" y="1561110"/>
          <a:ext cx="1775612" cy="568196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900" kern="1200" dirty="0" smtClean="0"/>
            <a:t>Desempeño</a:t>
          </a:r>
          <a:endParaRPr lang="es-ES_tradnl" sz="1900" kern="1200" dirty="0"/>
        </a:p>
      </dsp:txBody>
      <dsp:txXfrm>
        <a:off x="3226993" y="1561110"/>
        <a:ext cx="1775612" cy="568196"/>
      </dsp:txXfrm>
    </dsp:sp>
    <dsp:sp modelId="{7F5D6B9D-AD11-404E-9BF8-B6942FE12A3C}">
      <dsp:nvSpPr>
        <dsp:cNvPr id="0" name=""/>
        <dsp:cNvSpPr/>
      </dsp:nvSpPr>
      <dsp:spPr>
        <a:xfrm>
          <a:off x="448160" y="2661990"/>
          <a:ext cx="887806" cy="887806"/>
        </a:xfrm>
        <a:prstGeom prst="arc">
          <a:avLst>
            <a:gd name="adj1" fmla="val 13200000"/>
            <a:gd name="adj2" fmla="val 1920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A39685-6916-BE4A-9287-3225F71AFA67}">
      <dsp:nvSpPr>
        <dsp:cNvPr id="0" name=""/>
        <dsp:cNvSpPr/>
      </dsp:nvSpPr>
      <dsp:spPr>
        <a:xfrm>
          <a:off x="448160" y="2661990"/>
          <a:ext cx="887806" cy="887806"/>
        </a:xfrm>
        <a:prstGeom prst="arc">
          <a:avLst>
            <a:gd name="adj1" fmla="val 2400000"/>
            <a:gd name="adj2" fmla="val 840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A2BC9C-06DF-334A-9D1C-C20AC8A55204}">
      <dsp:nvSpPr>
        <dsp:cNvPr id="0" name=""/>
        <dsp:cNvSpPr/>
      </dsp:nvSpPr>
      <dsp:spPr>
        <a:xfrm>
          <a:off x="4256" y="2821795"/>
          <a:ext cx="1775612" cy="568196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900" kern="1200" dirty="0" smtClean="0"/>
            <a:t>Tiempo total del proceso</a:t>
          </a:r>
          <a:endParaRPr lang="es-ES_tradnl" sz="1900" kern="1200" dirty="0"/>
        </a:p>
      </dsp:txBody>
      <dsp:txXfrm>
        <a:off x="4256" y="2821795"/>
        <a:ext cx="1775612" cy="568196"/>
      </dsp:txXfrm>
    </dsp:sp>
    <dsp:sp modelId="{D8CC36FA-494E-7745-A0EA-609B088065B2}">
      <dsp:nvSpPr>
        <dsp:cNvPr id="0" name=""/>
        <dsp:cNvSpPr/>
      </dsp:nvSpPr>
      <dsp:spPr>
        <a:xfrm>
          <a:off x="2596651" y="2661990"/>
          <a:ext cx="887806" cy="887806"/>
        </a:xfrm>
        <a:prstGeom prst="arc">
          <a:avLst>
            <a:gd name="adj1" fmla="val 13200000"/>
            <a:gd name="adj2" fmla="val 1920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0DE5F-A1BD-8A4A-8CC7-1528F933ED4C}">
      <dsp:nvSpPr>
        <dsp:cNvPr id="0" name=""/>
        <dsp:cNvSpPr/>
      </dsp:nvSpPr>
      <dsp:spPr>
        <a:xfrm>
          <a:off x="2596651" y="2661990"/>
          <a:ext cx="887806" cy="887806"/>
        </a:xfrm>
        <a:prstGeom prst="arc">
          <a:avLst>
            <a:gd name="adj1" fmla="val 2400000"/>
            <a:gd name="adj2" fmla="val 840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A0AF23-AD23-4249-851B-8EF7F1F50531}">
      <dsp:nvSpPr>
        <dsp:cNvPr id="0" name=""/>
        <dsp:cNvSpPr/>
      </dsp:nvSpPr>
      <dsp:spPr>
        <a:xfrm>
          <a:off x="2152748" y="2821795"/>
          <a:ext cx="1775612" cy="568196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900" kern="1200" dirty="0" smtClean="0"/>
            <a:t>Costo total del proceso</a:t>
          </a:r>
          <a:endParaRPr lang="es-ES_tradnl" sz="1900" kern="1200" dirty="0"/>
        </a:p>
      </dsp:txBody>
      <dsp:txXfrm>
        <a:off x="2152748" y="2821795"/>
        <a:ext cx="1775612" cy="568196"/>
      </dsp:txXfrm>
    </dsp:sp>
    <dsp:sp modelId="{5BE21223-DED9-024F-8EFB-C7AA59FC0021}">
      <dsp:nvSpPr>
        <dsp:cNvPr id="0" name=""/>
        <dsp:cNvSpPr/>
      </dsp:nvSpPr>
      <dsp:spPr>
        <a:xfrm>
          <a:off x="4745142" y="2661990"/>
          <a:ext cx="887806" cy="887806"/>
        </a:xfrm>
        <a:prstGeom prst="arc">
          <a:avLst>
            <a:gd name="adj1" fmla="val 13200000"/>
            <a:gd name="adj2" fmla="val 1920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A945A1-B107-854F-AAD1-B9E28B9732A0}">
      <dsp:nvSpPr>
        <dsp:cNvPr id="0" name=""/>
        <dsp:cNvSpPr/>
      </dsp:nvSpPr>
      <dsp:spPr>
        <a:xfrm>
          <a:off x="4745142" y="2661990"/>
          <a:ext cx="887806" cy="887806"/>
        </a:xfrm>
        <a:prstGeom prst="arc">
          <a:avLst>
            <a:gd name="adj1" fmla="val 2400000"/>
            <a:gd name="adj2" fmla="val 840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08F146-0870-274A-80F2-D07DC1B20FE0}">
      <dsp:nvSpPr>
        <dsp:cNvPr id="0" name=""/>
        <dsp:cNvSpPr/>
      </dsp:nvSpPr>
      <dsp:spPr>
        <a:xfrm>
          <a:off x="4301239" y="2821795"/>
          <a:ext cx="1775612" cy="568196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900" kern="1200" dirty="0" smtClean="0"/>
            <a:t>Visitas a la municipalidad</a:t>
          </a:r>
          <a:endParaRPr lang="es-ES_tradnl" sz="1900" kern="1200" dirty="0"/>
        </a:p>
      </dsp:txBody>
      <dsp:txXfrm>
        <a:off x="4301239" y="2821795"/>
        <a:ext cx="1775612" cy="568196"/>
      </dsp:txXfrm>
    </dsp:sp>
    <dsp:sp modelId="{67E517B6-D463-D84E-A159-9E866BFCBF3C}">
      <dsp:nvSpPr>
        <dsp:cNvPr id="0" name=""/>
        <dsp:cNvSpPr/>
      </dsp:nvSpPr>
      <dsp:spPr>
        <a:xfrm>
          <a:off x="6893633" y="2661990"/>
          <a:ext cx="887806" cy="887806"/>
        </a:xfrm>
        <a:prstGeom prst="arc">
          <a:avLst>
            <a:gd name="adj1" fmla="val 13200000"/>
            <a:gd name="adj2" fmla="val 1920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EBA29-EAA4-A84C-81DD-C69911EB790C}">
      <dsp:nvSpPr>
        <dsp:cNvPr id="0" name=""/>
        <dsp:cNvSpPr/>
      </dsp:nvSpPr>
      <dsp:spPr>
        <a:xfrm>
          <a:off x="6893633" y="2661990"/>
          <a:ext cx="887806" cy="887806"/>
        </a:xfrm>
        <a:prstGeom prst="arc">
          <a:avLst>
            <a:gd name="adj1" fmla="val 2400000"/>
            <a:gd name="adj2" fmla="val 840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D7446-67F1-C04B-B25E-50BCA7C8B556}">
      <dsp:nvSpPr>
        <dsp:cNvPr id="0" name=""/>
        <dsp:cNvSpPr/>
      </dsp:nvSpPr>
      <dsp:spPr>
        <a:xfrm>
          <a:off x="6449730" y="2821795"/>
          <a:ext cx="1775612" cy="568196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900" kern="1200" dirty="0" smtClean="0"/>
            <a:t>Rechazos</a:t>
          </a:r>
          <a:endParaRPr lang="es-ES_tradnl" sz="1900" kern="1200" dirty="0"/>
        </a:p>
      </dsp:txBody>
      <dsp:txXfrm>
        <a:off x="6449730" y="2821795"/>
        <a:ext cx="1775612" cy="5681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421F18-6788-2145-9F5C-F3357BAD990F}">
      <dsp:nvSpPr>
        <dsp:cNvPr id="0" name=""/>
        <dsp:cNvSpPr/>
      </dsp:nvSpPr>
      <dsp:spPr>
        <a:xfrm>
          <a:off x="4137" y="56332"/>
          <a:ext cx="1586006" cy="432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kern="1200" dirty="0" smtClean="0"/>
            <a:t>Información</a:t>
          </a:r>
          <a:endParaRPr lang="es-ES_tradnl" sz="1500" kern="1200" dirty="0"/>
        </a:p>
      </dsp:txBody>
      <dsp:txXfrm>
        <a:off x="4137" y="56332"/>
        <a:ext cx="1586006" cy="432000"/>
      </dsp:txXfrm>
    </dsp:sp>
    <dsp:sp modelId="{5309B18D-F818-1F4B-B272-41F07D2D9EC0}">
      <dsp:nvSpPr>
        <dsp:cNvPr id="0" name=""/>
        <dsp:cNvSpPr/>
      </dsp:nvSpPr>
      <dsp:spPr>
        <a:xfrm>
          <a:off x="4137" y="488332"/>
          <a:ext cx="1586006" cy="4282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Complejidad de formularios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Claridad de la información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Accesibilidad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Consistencia del proceso con la información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Conocimiento de criterios de inspección</a:t>
          </a:r>
          <a:endParaRPr lang="es-ES_tradnl" sz="1500" kern="1200" dirty="0"/>
        </a:p>
      </dsp:txBody>
      <dsp:txXfrm>
        <a:off x="4137" y="488332"/>
        <a:ext cx="1586006" cy="4282200"/>
      </dsp:txXfrm>
    </dsp:sp>
    <dsp:sp modelId="{D411ED92-2893-9E4E-8094-9FF2374E289B}">
      <dsp:nvSpPr>
        <dsp:cNvPr id="0" name=""/>
        <dsp:cNvSpPr/>
      </dsp:nvSpPr>
      <dsp:spPr>
        <a:xfrm>
          <a:off x="1812185" y="56332"/>
          <a:ext cx="1586006" cy="432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kern="1200" dirty="0" smtClean="0"/>
            <a:t>Infraestructura</a:t>
          </a:r>
          <a:endParaRPr lang="es-ES_tradnl" sz="1500" kern="1200" dirty="0"/>
        </a:p>
      </dsp:txBody>
      <dsp:txXfrm>
        <a:off x="1812185" y="56332"/>
        <a:ext cx="1586006" cy="432000"/>
      </dsp:txXfrm>
    </dsp:sp>
    <dsp:sp modelId="{6C6CDF99-E1CF-864D-B22A-61D2B6182597}">
      <dsp:nvSpPr>
        <dsp:cNvPr id="0" name=""/>
        <dsp:cNvSpPr/>
      </dsp:nvSpPr>
      <dsp:spPr>
        <a:xfrm>
          <a:off x="1812185" y="488332"/>
          <a:ext cx="1586006" cy="4282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Calidad de las facilidades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Uso de </a:t>
          </a:r>
          <a:r>
            <a:rPr lang="es-ES_tradnl" sz="1500" kern="1200" dirty="0" err="1" smtClean="0"/>
            <a:t>TIC´s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Sistemas de servicio al cliente</a:t>
          </a:r>
          <a:endParaRPr lang="es-ES_tradnl" sz="1500" kern="1200" dirty="0"/>
        </a:p>
      </dsp:txBody>
      <dsp:txXfrm>
        <a:off x="1812185" y="488332"/>
        <a:ext cx="1586006" cy="4282200"/>
      </dsp:txXfrm>
    </dsp:sp>
    <dsp:sp modelId="{55B017D3-B180-1C4F-9C87-39718DDC32BE}">
      <dsp:nvSpPr>
        <dsp:cNvPr id="0" name=""/>
        <dsp:cNvSpPr/>
      </dsp:nvSpPr>
      <dsp:spPr>
        <a:xfrm>
          <a:off x="3620232" y="56332"/>
          <a:ext cx="1586006" cy="432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kern="1200" dirty="0" smtClean="0"/>
            <a:t>Herramientas</a:t>
          </a:r>
          <a:endParaRPr lang="es-ES_tradnl" sz="1500" kern="1200" dirty="0"/>
        </a:p>
      </dsp:txBody>
      <dsp:txXfrm>
        <a:off x="3620232" y="56332"/>
        <a:ext cx="1586006" cy="432000"/>
      </dsp:txXfrm>
    </dsp:sp>
    <dsp:sp modelId="{83DCEA06-6AC1-F444-B3A2-EA6A3528F9ED}">
      <dsp:nvSpPr>
        <dsp:cNvPr id="0" name=""/>
        <dsp:cNvSpPr/>
      </dsp:nvSpPr>
      <dsp:spPr>
        <a:xfrm>
          <a:off x="3620232" y="488332"/>
          <a:ext cx="1586006" cy="4282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Sistemas de clasificación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Uso de </a:t>
          </a:r>
          <a:r>
            <a:rPr lang="es-ES_tradnl" sz="1500" kern="1200" dirty="0" err="1" smtClean="0"/>
            <a:t>TIC´s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Delegación de poder de firma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Planificación y zonificación</a:t>
          </a:r>
          <a:endParaRPr lang="es-ES_tradnl" sz="1500" kern="120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Zonificación</a:t>
          </a:r>
          <a:endParaRPr lang="es-ES_tradnl" sz="1500" kern="120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Tipos de construcción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Monitoreo y seguimiento</a:t>
          </a:r>
          <a:endParaRPr lang="es-ES_tradnl" sz="1500" kern="120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Auditoría interna</a:t>
          </a:r>
          <a:endParaRPr lang="es-ES_tradnl" sz="1500" kern="120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Auditoría externa</a:t>
          </a:r>
          <a:endParaRPr lang="es-ES_tradnl" sz="1500" kern="120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Participación sector privado</a:t>
          </a:r>
          <a:endParaRPr lang="es-ES_tradnl" sz="1500" kern="1200" dirty="0"/>
        </a:p>
      </dsp:txBody>
      <dsp:txXfrm>
        <a:off x="3620232" y="488332"/>
        <a:ext cx="1586006" cy="4282200"/>
      </dsp:txXfrm>
    </dsp:sp>
    <dsp:sp modelId="{1B0DF4FE-3442-EC4F-8257-37E3A15212DE}">
      <dsp:nvSpPr>
        <dsp:cNvPr id="0" name=""/>
        <dsp:cNvSpPr/>
      </dsp:nvSpPr>
      <dsp:spPr>
        <a:xfrm>
          <a:off x="5428280" y="56332"/>
          <a:ext cx="1586006" cy="432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kern="1200" dirty="0" smtClean="0"/>
            <a:t>Inspecciones</a:t>
          </a:r>
          <a:endParaRPr lang="es-ES_tradnl" sz="1500" kern="1200" dirty="0"/>
        </a:p>
      </dsp:txBody>
      <dsp:txXfrm>
        <a:off x="5428280" y="56332"/>
        <a:ext cx="1586006" cy="432000"/>
      </dsp:txXfrm>
    </dsp:sp>
    <dsp:sp modelId="{26166E89-E4A0-5B40-ABDD-65DE700F1660}">
      <dsp:nvSpPr>
        <dsp:cNvPr id="0" name=""/>
        <dsp:cNvSpPr/>
      </dsp:nvSpPr>
      <dsp:spPr>
        <a:xfrm>
          <a:off x="5428280" y="488332"/>
          <a:ext cx="1586006" cy="4282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Número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Razonabilidad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Transparencia</a:t>
          </a:r>
          <a:endParaRPr lang="es-ES_tradnl" sz="1500" kern="1200" dirty="0"/>
        </a:p>
      </dsp:txBody>
      <dsp:txXfrm>
        <a:off x="5428280" y="488332"/>
        <a:ext cx="1586006" cy="4282200"/>
      </dsp:txXfrm>
    </dsp:sp>
    <dsp:sp modelId="{D6E83516-EC94-5A46-9017-8EA65287212C}">
      <dsp:nvSpPr>
        <dsp:cNvPr id="0" name=""/>
        <dsp:cNvSpPr/>
      </dsp:nvSpPr>
      <dsp:spPr>
        <a:xfrm>
          <a:off x="7236327" y="56332"/>
          <a:ext cx="1586006" cy="432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kern="1200" dirty="0" smtClean="0"/>
            <a:t>Capacitación</a:t>
          </a:r>
          <a:endParaRPr lang="es-ES_tradnl" sz="1500" kern="1200" dirty="0"/>
        </a:p>
      </dsp:txBody>
      <dsp:txXfrm>
        <a:off x="7236327" y="56332"/>
        <a:ext cx="1586006" cy="432000"/>
      </dsp:txXfrm>
    </dsp:sp>
    <dsp:sp modelId="{F2DE2D1C-F36A-B748-8D4A-EE162210E513}">
      <dsp:nvSpPr>
        <dsp:cNvPr id="0" name=""/>
        <dsp:cNvSpPr/>
      </dsp:nvSpPr>
      <dsp:spPr>
        <a:xfrm>
          <a:off x="7236327" y="488332"/>
          <a:ext cx="1586006" cy="4282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Procesos de capacitación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Capacitación en servicio al cliente</a:t>
          </a:r>
          <a:endParaRPr lang="es-ES_tradn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Disponibilidad de manuales</a:t>
          </a:r>
          <a:endParaRPr lang="es-ES_tradnl" sz="1500" kern="1200" dirty="0"/>
        </a:p>
      </dsp:txBody>
      <dsp:txXfrm>
        <a:off x="7236327" y="488332"/>
        <a:ext cx="1586006" cy="4282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117A0-25A3-4046-96D2-CF057DBE9CF2}" type="datetimeFigureOut">
              <a:rPr lang="en-US" smtClean="0"/>
              <a:t>4/20/17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31E5A-3C3F-5C4B-9681-F913175C72BE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0051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652" indent="-307943">
              <a:lnSpc>
                <a:spcPct val="8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31771" indent="-246354">
              <a:lnSpc>
                <a:spcPct val="8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24480" indent="-246354">
              <a:lnSpc>
                <a:spcPct val="8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217189" indent="-246354">
              <a:lnSpc>
                <a:spcPct val="8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709897" indent="-246354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202606" indent="-246354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95314" indent="-246354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88023" indent="-246354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3D74E79D-10F8-4FFC-B023-ED1CCA0A09F1}" type="slidenum">
              <a:rPr lang="en-US" smtClean="0"/>
              <a:pPr>
                <a:lnSpc>
                  <a:spcPct val="100000"/>
                </a:lnSpc>
                <a:spcBef>
                  <a:spcPct val="0"/>
                </a:spcBef>
              </a:pPr>
              <a:t>3</a:t>
            </a:fld>
            <a:endParaRPr lang="en-US" smtClean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93652">
              <a:spcBef>
                <a:spcPct val="0"/>
              </a:spcBef>
            </a:pPr>
            <a:r>
              <a:rPr lang="es-ES_tradnl" altLang="es-CR">
                <a:solidFill>
                  <a:srgbClr val="FFFFFF"/>
                </a:solidFill>
                <a:latin typeface="Proxima Nova Regular It" charset="0"/>
                <a:ea typeface="ＭＳ Ｐゴシック" pitchFamily="34" charset="-128"/>
              </a:rPr>
              <a:t>Argelia, Serbia, Tailandia, Irak, África del Sur, Montenegro, Botswana, Brasil, Colombia, República Dominicana, Jordania, Macedonia, Egipto, Perú y Túnez</a:t>
            </a:r>
          </a:p>
          <a:p>
            <a:pPr defTabSz="493652"/>
            <a:endParaRPr lang="en-US" altLang="es-CR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857" indent="-285714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2857" indent="-228571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001" indent="-228571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143" indent="-228571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285" indent="-228571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429" indent="-228571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8571" indent="-228571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5715" indent="-228571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48D1196-915C-44BE-A541-BC19DE38ED42}" type="slidenum">
              <a:rPr lang="en-US" altLang="es-CR" sz="1200" u="none"/>
              <a:pPr eaLnBrk="1" hangingPunct="1"/>
              <a:t>4</a:t>
            </a:fld>
            <a:endParaRPr lang="en-US" altLang="es-CR" sz="1200" u="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753DF-1479-4310-9D62-02BD175DAC0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753DF-1479-4310-9D62-02BD175DAC0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R" altLang="es-CR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857" indent="-285714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2857" indent="-228571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001" indent="-228571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143" indent="-228571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285" indent="-228571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429" indent="-228571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8571" indent="-228571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5715" indent="-228571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425A1C6-8D8E-4EDD-8CC4-CBA8A45FB107}" type="slidenum">
              <a:rPr lang="en-US" altLang="es-CR" sz="1200" u="none"/>
              <a:pPr eaLnBrk="1" hangingPunct="1"/>
              <a:t>11</a:t>
            </a:fld>
            <a:endParaRPr lang="en-US" altLang="es-CR" sz="1200" u="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BE1B-A8A0-46DD-A488-DF669D139CDD}" type="slidenum">
              <a:rPr lang="es-CR" smtClean="0"/>
              <a:pPr/>
              <a:t>12</a:t>
            </a:fld>
            <a:endParaRPr lang="es-C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BE1B-A8A0-46DD-A488-DF669D139CDD}" type="slidenum">
              <a:rPr lang="es-CR" smtClean="0"/>
              <a:pPr/>
              <a:t>13</a:t>
            </a:fld>
            <a:endParaRPr lang="es-C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BE1B-A8A0-46DD-A488-DF669D139CDD}" type="slidenum">
              <a:rPr lang="es-CR" smtClean="0"/>
              <a:pPr/>
              <a:t>14</a:t>
            </a:fld>
            <a:endParaRPr lang="es-C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BE1B-A8A0-46DD-A488-DF669D139CDD}" type="slidenum">
              <a:rPr lang="es-CR" smtClean="0"/>
              <a:pPr/>
              <a:t>15</a:t>
            </a:fld>
            <a:endParaRPr lang="es-C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BE1B-A8A0-46DD-A488-DF669D139CDD}" type="slidenum">
              <a:rPr lang="es-CR" smtClean="0"/>
              <a:pPr/>
              <a:t>16</a:t>
            </a:fld>
            <a:endParaRPr lang="es-C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Importante, no siempre</a:t>
            </a:r>
            <a:r>
              <a:rPr lang="es-ES_tradnl" baseline="0" dirty="0" smtClean="0"/>
              <a:t> la alcaldía es el eje de las iniciativas ni el líder, puede ser el sector privado o una alianza. Cada modelo tiene sus ventajas.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31E5A-3C3F-5C4B-9681-F913175C72BE}" type="slidenum">
              <a:rPr lang="es-ES_tradnl" smtClean="0"/>
              <a:t>21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3795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102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E0C7C9-F7F6-4BB8-89C9-3E24A89D6F68}" type="slidenum">
              <a:rPr lang="es-ES" smtClean="0"/>
              <a:pPr/>
              <a:t>34</a:t>
            </a:fld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711221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(azu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33976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206169"/>
            <a:ext cx="6656462" cy="858044"/>
          </a:xfrm>
          <a:prstGeom prst="rect">
            <a:avLst/>
          </a:prstGeom>
        </p:spPr>
        <p:txBody>
          <a:bodyPr/>
          <a:lstStyle>
            <a:lvl1pPr algn="l">
              <a:defRPr sz="330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4346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ido (azu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 userDrawn="1"/>
        </p:nvSpPr>
        <p:spPr bwMode="auto">
          <a:xfrm>
            <a:off x="375727" y="332656"/>
            <a:ext cx="8360513" cy="527048"/>
          </a:xfrm>
          <a:prstGeom prst="rect">
            <a:avLst/>
          </a:prstGeom>
          <a:solidFill>
            <a:srgbClr val="F7640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754380" indent="-685800"/>
            <a:endParaRPr lang="en-US" sz="1600" b="1" i="1" u="non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5 Triángulo isósceles"/>
          <p:cNvSpPr/>
          <p:nvPr userDrawn="1"/>
        </p:nvSpPr>
        <p:spPr bwMode="auto">
          <a:xfrm rot="10800000">
            <a:off x="611551" y="787688"/>
            <a:ext cx="344412" cy="251293"/>
          </a:xfrm>
          <a:prstGeom prst="triangle">
            <a:avLst/>
          </a:prstGeom>
          <a:solidFill>
            <a:srgbClr val="F7640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457200" y="393938"/>
            <a:ext cx="8147248" cy="465766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chemeClr val="bg1"/>
                </a:solidFill>
                <a:latin typeface="Arial Narrow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s-AR" dirty="0"/>
          </a:p>
        </p:txBody>
      </p:sp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33976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153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(azu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 userDrawn="1"/>
        </p:nvSpPr>
        <p:spPr bwMode="auto">
          <a:xfrm>
            <a:off x="375727" y="332656"/>
            <a:ext cx="8360513" cy="527048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754380" indent="-685800"/>
            <a:endParaRPr lang="en-US" sz="1600" b="1" i="1" u="non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5 Triángulo isósceles"/>
          <p:cNvSpPr/>
          <p:nvPr userDrawn="1"/>
        </p:nvSpPr>
        <p:spPr bwMode="auto">
          <a:xfrm rot="10800000">
            <a:off x="611551" y="787688"/>
            <a:ext cx="344412" cy="251293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457200" y="393938"/>
            <a:ext cx="8147248" cy="465766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chemeClr val="bg1"/>
                </a:solidFill>
                <a:latin typeface="Arial Narrow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s-AR" dirty="0"/>
          </a:p>
        </p:txBody>
      </p:sp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33976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7170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(azu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 userDrawn="1"/>
        </p:nvSpPr>
        <p:spPr bwMode="auto">
          <a:xfrm>
            <a:off x="375727" y="332656"/>
            <a:ext cx="8360513" cy="527048"/>
          </a:xfrm>
          <a:prstGeom prst="rect">
            <a:avLst/>
          </a:prstGeom>
          <a:solidFill>
            <a:srgbClr val="89BD3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754380" indent="-685800"/>
            <a:endParaRPr lang="en-US" sz="1600" b="1" i="1" u="non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5 Triángulo isósceles"/>
          <p:cNvSpPr/>
          <p:nvPr userDrawn="1"/>
        </p:nvSpPr>
        <p:spPr bwMode="auto">
          <a:xfrm rot="10800000">
            <a:off x="611551" y="787688"/>
            <a:ext cx="344412" cy="251293"/>
          </a:xfrm>
          <a:prstGeom prst="triangle">
            <a:avLst/>
          </a:prstGeom>
          <a:solidFill>
            <a:srgbClr val="89BD3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457200" y="393938"/>
            <a:ext cx="8147248" cy="465766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chemeClr val="bg1"/>
                </a:solidFill>
                <a:latin typeface="Arial Narrow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s-AR" dirty="0"/>
          </a:p>
        </p:txBody>
      </p:sp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33976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8226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(blanco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23350"/>
            <a:ext cx="9144000" cy="847725"/>
          </a:xfrm>
          <a:prstGeom prst="rect">
            <a:avLst/>
          </a:prstGeom>
        </p:spPr>
      </p:pic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57200" y="206169"/>
            <a:ext cx="6656462" cy="858044"/>
          </a:xfrm>
          <a:prstGeom prst="rect">
            <a:avLst/>
          </a:prstGeom>
        </p:spPr>
        <p:txBody>
          <a:bodyPr/>
          <a:lstStyle>
            <a:lvl1pPr algn="l">
              <a:defRPr sz="3300">
                <a:solidFill>
                  <a:srgbClr val="0055A6"/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s-AR" dirty="0"/>
          </a:p>
        </p:txBody>
      </p:sp>
      <p:sp>
        <p:nvSpPr>
          <p:cNvPr id="11" name="2 Marcador de contenido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33976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474747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96" y="6251769"/>
            <a:ext cx="2239164" cy="34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381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ido (blanco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 userDrawn="1"/>
        </p:nvSpPr>
        <p:spPr bwMode="auto">
          <a:xfrm>
            <a:off x="375727" y="332656"/>
            <a:ext cx="8360513" cy="527048"/>
          </a:xfrm>
          <a:prstGeom prst="rect">
            <a:avLst/>
          </a:prstGeom>
          <a:solidFill>
            <a:srgbClr val="F7640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754380" indent="-685800"/>
            <a:endParaRPr lang="en-US" sz="1600" b="1" i="1" u="non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6 Triángulo isósceles"/>
          <p:cNvSpPr/>
          <p:nvPr userDrawn="1"/>
        </p:nvSpPr>
        <p:spPr bwMode="auto">
          <a:xfrm rot="10800000">
            <a:off x="611551" y="787688"/>
            <a:ext cx="344412" cy="251293"/>
          </a:xfrm>
          <a:prstGeom prst="triangle">
            <a:avLst/>
          </a:prstGeom>
          <a:solidFill>
            <a:srgbClr val="F7640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23350"/>
            <a:ext cx="9144000" cy="847725"/>
          </a:xfrm>
          <a:prstGeom prst="rect">
            <a:avLst/>
          </a:prstGeom>
        </p:spPr>
      </p:pic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57200" y="381672"/>
            <a:ext cx="8219256" cy="478032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s-AR" dirty="0"/>
          </a:p>
        </p:txBody>
      </p:sp>
      <p:sp>
        <p:nvSpPr>
          <p:cNvPr id="11" name="2 Marcador de contenido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33976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474747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96" y="6251769"/>
            <a:ext cx="2239164" cy="34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9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(blanco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23350"/>
            <a:ext cx="9144000" cy="847725"/>
          </a:xfrm>
          <a:prstGeom prst="rect">
            <a:avLst/>
          </a:prstGeom>
        </p:spPr>
      </p:pic>
      <p:sp>
        <p:nvSpPr>
          <p:cNvPr id="11" name="2 Marcador de contenido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33976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474747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Rectángulo"/>
          <p:cNvSpPr/>
          <p:nvPr userDrawn="1"/>
        </p:nvSpPr>
        <p:spPr bwMode="auto">
          <a:xfrm>
            <a:off x="375727" y="332656"/>
            <a:ext cx="8360513" cy="527048"/>
          </a:xfrm>
          <a:prstGeom prst="rect">
            <a:avLst/>
          </a:prstGeom>
          <a:solidFill>
            <a:srgbClr val="89BD3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754380" indent="-685800"/>
            <a:endParaRPr lang="en-US" sz="1600" b="1" i="1" u="non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6 Triángulo isósceles"/>
          <p:cNvSpPr/>
          <p:nvPr userDrawn="1"/>
        </p:nvSpPr>
        <p:spPr bwMode="auto">
          <a:xfrm rot="10800000">
            <a:off x="611551" y="787688"/>
            <a:ext cx="344412" cy="251293"/>
          </a:xfrm>
          <a:prstGeom prst="triangle">
            <a:avLst/>
          </a:prstGeom>
          <a:solidFill>
            <a:srgbClr val="89BD3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57200" y="393938"/>
            <a:ext cx="8147248" cy="465766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chemeClr val="bg1"/>
                </a:solidFill>
                <a:latin typeface="Arial Narrow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s-AR" dirty="0"/>
          </a:p>
        </p:txBody>
      </p:sp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96" y="6251769"/>
            <a:ext cx="2239164" cy="34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99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(blanco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23350"/>
            <a:ext cx="9144000" cy="847725"/>
          </a:xfrm>
          <a:prstGeom prst="rect">
            <a:avLst/>
          </a:prstGeom>
        </p:spPr>
      </p:pic>
      <p:sp>
        <p:nvSpPr>
          <p:cNvPr id="11" name="2 Marcador de contenido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33976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474747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Rectángulo"/>
          <p:cNvSpPr/>
          <p:nvPr userDrawn="1"/>
        </p:nvSpPr>
        <p:spPr bwMode="auto">
          <a:xfrm>
            <a:off x="375727" y="332656"/>
            <a:ext cx="8360513" cy="527048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754380" indent="-685800"/>
            <a:endParaRPr lang="en-US" sz="1600" b="1" i="1" u="non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6 Triángulo isósceles"/>
          <p:cNvSpPr/>
          <p:nvPr userDrawn="1"/>
        </p:nvSpPr>
        <p:spPr bwMode="auto">
          <a:xfrm rot="10800000">
            <a:off x="611551" y="787688"/>
            <a:ext cx="344412" cy="251293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57200" y="393938"/>
            <a:ext cx="8147248" cy="465766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chemeClr val="bg1"/>
                </a:solidFill>
                <a:latin typeface="Arial Narrow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s-AR" dirty="0"/>
          </a:p>
        </p:txBody>
      </p:sp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96" y="6251769"/>
            <a:ext cx="2239164" cy="34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396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"/>
          <p:cNvSpPr/>
          <p:nvPr userDrawn="1"/>
        </p:nvSpPr>
        <p:spPr>
          <a:xfrm rot="10800000" flipV="1">
            <a:off x="-97048" y="-77169"/>
            <a:ext cx="4164991" cy="7055753"/>
          </a:xfrm>
          <a:custGeom>
            <a:avLst/>
            <a:gdLst>
              <a:gd name="connsiteX0" fmla="*/ 88900 w 1447800"/>
              <a:gd name="connsiteY0" fmla="*/ 0 h 222250"/>
              <a:gd name="connsiteX1" fmla="*/ 1447800 w 1447800"/>
              <a:gd name="connsiteY1" fmla="*/ 0 h 222250"/>
              <a:gd name="connsiteX2" fmla="*/ 1447800 w 1447800"/>
              <a:gd name="connsiteY2" fmla="*/ 222250 h 222250"/>
              <a:gd name="connsiteX3" fmla="*/ 0 w 1447800"/>
              <a:gd name="connsiteY3" fmla="*/ 222250 h 222250"/>
              <a:gd name="connsiteX0" fmla="*/ 88900 w 1447800"/>
              <a:gd name="connsiteY0" fmla="*/ 0 h 222250"/>
              <a:gd name="connsiteX1" fmla="*/ 1030588 w 1447800"/>
              <a:gd name="connsiteY1" fmla="*/ 0 h 222250"/>
              <a:gd name="connsiteX2" fmla="*/ 1447800 w 1447800"/>
              <a:gd name="connsiteY2" fmla="*/ 222250 h 222250"/>
              <a:gd name="connsiteX3" fmla="*/ 0 w 1447800"/>
              <a:gd name="connsiteY3" fmla="*/ 222250 h 222250"/>
              <a:gd name="connsiteX0" fmla="*/ 88900 w 1030588"/>
              <a:gd name="connsiteY0" fmla="*/ 0 h 222250"/>
              <a:gd name="connsiteX1" fmla="*/ 1030588 w 1030588"/>
              <a:gd name="connsiteY1" fmla="*/ 0 h 222250"/>
              <a:gd name="connsiteX2" fmla="*/ 912584 w 1030588"/>
              <a:gd name="connsiteY2" fmla="*/ 222250 h 222250"/>
              <a:gd name="connsiteX3" fmla="*/ 0 w 1030588"/>
              <a:gd name="connsiteY3" fmla="*/ 222250 h 222250"/>
              <a:gd name="connsiteX0" fmla="*/ 88900 w 1030588"/>
              <a:gd name="connsiteY0" fmla="*/ 0 h 223475"/>
              <a:gd name="connsiteX1" fmla="*/ 1030588 w 1030588"/>
              <a:gd name="connsiteY1" fmla="*/ 0 h 223475"/>
              <a:gd name="connsiteX2" fmla="*/ 472660 w 1030588"/>
              <a:gd name="connsiteY2" fmla="*/ 223475 h 223475"/>
              <a:gd name="connsiteX3" fmla="*/ 0 w 1030588"/>
              <a:gd name="connsiteY3" fmla="*/ 222250 h 223475"/>
              <a:gd name="connsiteX0" fmla="*/ 88900 w 517590"/>
              <a:gd name="connsiteY0" fmla="*/ 0 h 223475"/>
              <a:gd name="connsiteX1" fmla="*/ 517590 w 517590"/>
              <a:gd name="connsiteY1" fmla="*/ 0 h 223475"/>
              <a:gd name="connsiteX2" fmla="*/ 472660 w 517590"/>
              <a:gd name="connsiteY2" fmla="*/ 223475 h 223475"/>
              <a:gd name="connsiteX3" fmla="*/ 0 w 517590"/>
              <a:gd name="connsiteY3" fmla="*/ 222250 h 223475"/>
              <a:gd name="connsiteX0" fmla="*/ 88900 w 517590"/>
              <a:gd name="connsiteY0" fmla="*/ 0 h 222863"/>
              <a:gd name="connsiteX1" fmla="*/ 517590 w 517590"/>
              <a:gd name="connsiteY1" fmla="*/ 0 h 222863"/>
              <a:gd name="connsiteX2" fmla="*/ 234676 w 517590"/>
              <a:gd name="connsiteY2" fmla="*/ 222863 h 222863"/>
              <a:gd name="connsiteX3" fmla="*/ 0 w 517590"/>
              <a:gd name="connsiteY3" fmla="*/ 222250 h 222863"/>
              <a:gd name="connsiteX0" fmla="*/ 88900 w 236651"/>
              <a:gd name="connsiteY0" fmla="*/ 0 h 222863"/>
              <a:gd name="connsiteX1" fmla="*/ 236651 w 236651"/>
              <a:gd name="connsiteY1" fmla="*/ 0 h 222863"/>
              <a:gd name="connsiteX2" fmla="*/ 234676 w 236651"/>
              <a:gd name="connsiteY2" fmla="*/ 222863 h 222863"/>
              <a:gd name="connsiteX3" fmla="*/ 0 w 236651"/>
              <a:gd name="connsiteY3" fmla="*/ 222250 h 222863"/>
              <a:gd name="connsiteX0" fmla="*/ 88900 w 283063"/>
              <a:gd name="connsiteY0" fmla="*/ 0 h 222863"/>
              <a:gd name="connsiteX1" fmla="*/ 283063 w 283063"/>
              <a:gd name="connsiteY1" fmla="*/ 0 h 222863"/>
              <a:gd name="connsiteX2" fmla="*/ 234676 w 283063"/>
              <a:gd name="connsiteY2" fmla="*/ 222863 h 222863"/>
              <a:gd name="connsiteX3" fmla="*/ 0 w 283063"/>
              <a:gd name="connsiteY3" fmla="*/ 222250 h 222863"/>
              <a:gd name="connsiteX0" fmla="*/ 88900 w 239120"/>
              <a:gd name="connsiteY0" fmla="*/ 0 h 222863"/>
              <a:gd name="connsiteX1" fmla="*/ 239120 w 239120"/>
              <a:gd name="connsiteY1" fmla="*/ 612 h 222863"/>
              <a:gd name="connsiteX2" fmla="*/ 234676 w 239120"/>
              <a:gd name="connsiteY2" fmla="*/ 222863 h 222863"/>
              <a:gd name="connsiteX3" fmla="*/ 0 w 239120"/>
              <a:gd name="connsiteY3" fmla="*/ 222250 h 222863"/>
              <a:gd name="connsiteX0" fmla="*/ 88900 w 234688"/>
              <a:gd name="connsiteY0" fmla="*/ 0 h 222863"/>
              <a:gd name="connsiteX1" fmla="*/ 210483 w 234688"/>
              <a:gd name="connsiteY1" fmla="*/ 0 h 222863"/>
              <a:gd name="connsiteX2" fmla="*/ 234676 w 234688"/>
              <a:gd name="connsiteY2" fmla="*/ 222863 h 222863"/>
              <a:gd name="connsiteX3" fmla="*/ 0 w 234688"/>
              <a:gd name="connsiteY3" fmla="*/ 222250 h 222863"/>
              <a:gd name="connsiteX0" fmla="*/ 88900 w 251957"/>
              <a:gd name="connsiteY0" fmla="*/ 0 h 222863"/>
              <a:gd name="connsiteX1" fmla="*/ 251957 w 251957"/>
              <a:gd name="connsiteY1" fmla="*/ 0 h 222863"/>
              <a:gd name="connsiteX2" fmla="*/ 234676 w 251957"/>
              <a:gd name="connsiteY2" fmla="*/ 222863 h 222863"/>
              <a:gd name="connsiteX3" fmla="*/ 0 w 251957"/>
              <a:gd name="connsiteY3" fmla="*/ 222250 h 222863"/>
              <a:gd name="connsiteX0" fmla="*/ 88900 w 251957"/>
              <a:gd name="connsiteY0" fmla="*/ 0 h 222863"/>
              <a:gd name="connsiteX1" fmla="*/ 251957 w 251957"/>
              <a:gd name="connsiteY1" fmla="*/ 0 h 222863"/>
              <a:gd name="connsiteX2" fmla="*/ 249488 w 251957"/>
              <a:gd name="connsiteY2" fmla="*/ 222863 h 222863"/>
              <a:gd name="connsiteX3" fmla="*/ 0 w 251957"/>
              <a:gd name="connsiteY3" fmla="*/ 222250 h 222863"/>
              <a:gd name="connsiteX0" fmla="*/ 88900 w 338856"/>
              <a:gd name="connsiteY0" fmla="*/ 0 h 222863"/>
              <a:gd name="connsiteX1" fmla="*/ 338856 w 338856"/>
              <a:gd name="connsiteY1" fmla="*/ 0 h 222863"/>
              <a:gd name="connsiteX2" fmla="*/ 249488 w 338856"/>
              <a:gd name="connsiteY2" fmla="*/ 222863 h 222863"/>
              <a:gd name="connsiteX3" fmla="*/ 0 w 338856"/>
              <a:gd name="connsiteY3" fmla="*/ 222250 h 222863"/>
              <a:gd name="connsiteX0" fmla="*/ 88900 w 338856"/>
              <a:gd name="connsiteY0" fmla="*/ 0 h 222863"/>
              <a:gd name="connsiteX1" fmla="*/ 338856 w 338856"/>
              <a:gd name="connsiteY1" fmla="*/ 0 h 222863"/>
              <a:gd name="connsiteX2" fmla="*/ 337374 w 338856"/>
              <a:gd name="connsiteY2" fmla="*/ 222863 h 222863"/>
              <a:gd name="connsiteX3" fmla="*/ 0 w 338856"/>
              <a:gd name="connsiteY3" fmla="*/ 222250 h 222863"/>
              <a:gd name="connsiteX0" fmla="*/ 88900 w 337376"/>
              <a:gd name="connsiteY0" fmla="*/ 682 h 223545"/>
              <a:gd name="connsiteX1" fmla="*/ 178592 w 337376"/>
              <a:gd name="connsiteY1" fmla="*/ 0 h 223545"/>
              <a:gd name="connsiteX2" fmla="*/ 337374 w 337376"/>
              <a:gd name="connsiteY2" fmla="*/ 223545 h 223545"/>
              <a:gd name="connsiteX3" fmla="*/ 0 w 337376"/>
              <a:gd name="connsiteY3" fmla="*/ 222932 h 223545"/>
              <a:gd name="connsiteX0" fmla="*/ 88900 w 182734"/>
              <a:gd name="connsiteY0" fmla="*/ 682 h 224227"/>
              <a:gd name="connsiteX1" fmla="*/ 178592 w 182734"/>
              <a:gd name="connsiteY1" fmla="*/ 0 h 224227"/>
              <a:gd name="connsiteX2" fmla="*/ 182679 w 182734"/>
              <a:gd name="connsiteY2" fmla="*/ 224227 h 224227"/>
              <a:gd name="connsiteX3" fmla="*/ 0 w 182734"/>
              <a:gd name="connsiteY3" fmla="*/ 222932 h 224227"/>
              <a:gd name="connsiteX0" fmla="*/ 88900 w 182683"/>
              <a:gd name="connsiteY0" fmla="*/ 103 h 223648"/>
              <a:gd name="connsiteX1" fmla="*/ 117665 w 182683"/>
              <a:gd name="connsiteY1" fmla="*/ 0 h 223648"/>
              <a:gd name="connsiteX2" fmla="*/ 182679 w 182683"/>
              <a:gd name="connsiteY2" fmla="*/ 223648 h 223648"/>
              <a:gd name="connsiteX3" fmla="*/ 0 w 182683"/>
              <a:gd name="connsiteY3" fmla="*/ 222353 h 223648"/>
              <a:gd name="connsiteX0" fmla="*/ 88900 w 117986"/>
              <a:gd name="connsiteY0" fmla="*/ 103 h 222353"/>
              <a:gd name="connsiteX1" fmla="*/ 117665 w 117986"/>
              <a:gd name="connsiteY1" fmla="*/ 0 h 222353"/>
              <a:gd name="connsiteX2" fmla="*/ 117812 w 117986"/>
              <a:gd name="connsiteY2" fmla="*/ 214100 h 222353"/>
              <a:gd name="connsiteX3" fmla="*/ 0 w 117986"/>
              <a:gd name="connsiteY3" fmla="*/ 222353 h 222353"/>
              <a:gd name="connsiteX0" fmla="*/ 84698 w 113784"/>
              <a:gd name="connsiteY0" fmla="*/ 103 h 214100"/>
              <a:gd name="connsiteX1" fmla="*/ 113463 w 113784"/>
              <a:gd name="connsiteY1" fmla="*/ 0 h 214100"/>
              <a:gd name="connsiteX2" fmla="*/ 113610 w 113784"/>
              <a:gd name="connsiteY2" fmla="*/ 214100 h 214100"/>
              <a:gd name="connsiteX3" fmla="*/ 0 w 113784"/>
              <a:gd name="connsiteY3" fmla="*/ 212515 h 214100"/>
              <a:gd name="connsiteX0" fmla="*/ 85748 w 114834"/>
              <a:gd name="connsiteY0" fmla="*/ 103 h 214100"/>
              <a:gd name="connsiteX1" fmla="*/ 114513 w 114834"/>
              <a:gd name="connsiteY1" fmla="*/ 0 h 214100"/>
              <a:gd name="connsiteX2" fmla="*/ 114660 w 114834"/>
              <a:gd name="connsiteY2" fmla="*/ 214100 h 214100"/>
              <a:gd name="connsiteX3" fmla="*/ 0 w 114834"/>
              <a:gd name="connsiteY3" fmla="*/ 212226 h 214100"/>
              <a:gd name="connsiteX0" fmla="*/ 92051 w 121137"/>
              <a:gd name="connsiteY0" fmla="*/ 103 h 214100"/>
              <a:gd name="connsiteX1" fmla="*/ 120816 w 121137"/>
              <a:gd name="connsiteY1" fmla="*/ 0 h 214100"/>
              <a:gd name="connsiteX2" fmla="*/ 120963 w 121137"/>
              <a:gd name="connsiteY2" fmla="*/ 214100 h 214100"/>
              <a:gd name="connsiteX3" fmla="*/ 0 w 121137"/>
              <a:gd name="connsiteY3" fmla="*/ 211937 h 214100"/>
              <a:gd name="connsiteX0" fmla="*/ 97829 w 121137"/>
              <a:gd name="connsiteY0" fmla="*/ 103 h 214100"/>
              <a:gd name="connsiteX1" fmla="*/ 120816 w 121137"/>
              <a:gd name="connsiteY1" fmla="*/ 0 h 214100"/>
              <a:gd name="connsiteX2" fmla="*/ 120963 w 121137"/>
              <a:gd name="connsiteY2" fmla="*/ 214100 h 214100"/>
              <a:gd name="connsiteX3" fmla="*/ 0 w 121137"/>
              <a:gd name="connsiteY3" fmla="*/ 211937 h 214100"/>
              <a:gd name="connsiteX0" fmla="*/ 95991 w 121137"/>
              <a:gd name="connsiteY0" fmla="*/ 49 h 214335"/>
              <a:gd name="connsiteX1" fmla="*/ 120816 w 121137"/>
              <a:gd name="connsiteY1" fmla="*/ 235 h 214335"/>
              <a:gd name="connsiteX2" fmla="*/ 120963 w 121137"/>
              <a:gd name="connsiteY2" fmla="*/ 214335 h 214335"/>
              <a:gd name="connsiteX3" fmla="*/ 0 w 121137"/>
              <a:gd name="connsiteY3" fmla="*/ 212172 h 214335"/>
              <a:gd name="connsiteX0" fmla="*/ 92840 w 117986"/>
              <a:gd name="connsiteY0" fmla="*/ 49 h 214335"/>
              <a:gd name="connsiteX1" fmla="*/ 117665 w 117986"/>
              <a:gd name="connsiteY1" fmla="*/ 235 h 214335"/>
              <a:gd name="connsiteX2" fmla="*/ 117812 w 117986"/>
              <a:gd name="connsiteY2" fmla="*/ 214335 h 214335"/>
              <a:gd name="connsiteX3" fmla="*/ 0 w 117986"/>
              <a:gd name="connsiteY3" fmla="*/ 211883 h 214335"/>
              <a:gd name="connsiteX0" fmla="*/ 89689 w 114835"/>
              <a:gd name="connsiteY0" fmla="*/ 49 h 214335"/>
              <a:gd name="connsiteX1" fmla="*/ 114514 w 114835"/>
              <a:gd name="connsiteY1" fmla="*/ 235 h 214335"/>
              <a:gd name="connsiteX2" fmla="*/ 114661 w 114835"/>
              <a:gd name="connsiteY2" fmla="*/ 214335 h 214335"/>
              <a:gd name="connsiteX3" fmla="*/ 0 w 114835"/>
              <a:gd name="connsiteY3" fmla="*/ 211594 h 214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835" h="214335">
                <a:moveTo>
                  <a:pt x="89689" y="49"/>
                </a:moveTo>
                <a:cubicBezTo>
                  <a:pt x="119586" y="-178"/>
                  <a:pt x="84617" y="462"/>
                  <a:pt x="114514" y="235"/>
                </a:cubicBezTo>
                <a:cubicBezTo>
                  <a:pt x="113856" y="74523"/>
                  <a:pt x="115319" y="140047"/>
                  <a:pt x="114661" y="214335"/>
                </a:cubicBezTo>
                <a:lnTo>
                  <a:pt x="0" y="211594"/>
                </a:lnTo>
              </a:path>
            </a:pathLst>
          </a:cu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ángulo 12"/>
          <p:cNvSpPr/>
          <p:nvPr userDrawn="1"/>
        </p:nvSpPr>
        <p:spPr>
          <a:xfrm>
            <a:off x="-97049" y="2564904"/>
            <a:ext cx="8413465" cy="151216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50800" dist="25400" dir="8100000" algn="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16" name="Freeform 4"/>
          <p:cNvSpPr/>
          <p:nvPr userDrawn="1"/>
        </p:nvSpPr>
        <p:spPr>
          <a:xfrm rot="10800000" flipV="1">
            <a:off x="-180527" y="-72974"/>
            <a:ext cx="3910553" cy="7030366"/>
          </a:xfrm>
          <a:custGeom>
            <a:avLst/>
            <a:gdLst>
              <a:gd name="connsiteX0" fmla="*/ 88900 w 1447800"/>
              <a:gd name="connsiteY0" fmla="*/ 0 h 222250"/>
              <a:gd name="connsiteX1" fmla="*/ 1447800 w 1447800"/>
              <a:gd name="connsiteY1" fmla="*/ 0 h 222250"/>
              <a:gd name="connsiteX2" fmla="*/ 1447800 w 1447800"/>
              <a:gd name="connsiteY2" fmla="*/ 222250 h 222250"/>
              <a:gd name="connsiteX3" fmla="*/ 0 w 1447800"/>
              <a:gd name="connsiteY3" fmla="*/ 222250 h 222250"/>
              <a:gd name="connsiteX0" fmla="*/ 88900 w 1447800"/>
              <a:gd name="connsiteY0" fmla="*/ 0 h 222250"/>
              <a:gd name="connsiteX1" fmla="*/ 1030588 w 1447800"/>
              <a:gd name="connsiteY1" fmla="*/ 0 h 222250"/>
              <a:gd name="connsiteX2" fmla="*/ 1447800 w 1447800"/>
              <a:gd name="connsiteY2" fmla="*/ 222250 h 222250"/>
              <a:gd name="connsiteX3" fmla="*/ 0 w 1447800"/>
              <a:gd name="connsiteY3" fmla="*/ 222250 h 222250"/>
              <a:gd name="connsiteX0" fmla="*/ 88900 w 1030588"/>
              <a:gd name="connsiteY0" fmla="*/ 0 h 222250"/>
              <a:gd name="connsiteX1" fmla="*/ 1030588 w 1030588"/>
              <a:gd name="connsiteY1" fmla="*/ 0 h 222250"/>
              <a:gd name="connsiteX2" fmla="*/ 912584 w 1030588"/>
              <a:gd name="connsiteY2" fmla="*/ 222250 h 222250"/>
              <a:gd name="connsiteX3" fmla="*/ 0 w 1030588"/>
              <a:gd name="connsiteY3" fmla="*/ 222250 h 222250"/>
              <a:gd name="connsiteX0" fmla="*/ 88900 w 1030588"/>
              <a:gd name="connsiteY0" fmla="*/ 0 h 223475"/>
              <a:gd name="connsiteX1" fmla="*/ 1030588 w 1030588"/>
              <a:gd name="connsiteY1" fmla="*/ 0 h 223475"/>
              <a:gd name="connsiteX2" fmla="*/ 472660 w 1030588"/>
              <a:gd name="connsiteY2" fmla="*/ 223475 h 223475"/>
              <a:gd name="connsiteX3" fmla="*/ 0 w 1030588"/>
              <a:gd name="connsiteY3" fmla="*/ 222250 h 223475"/>
              <a:gd name="connsiteX0" fmla="*/ 88900 w 517590"/>
              <a:gd name="connsiteY0" fmla="*/ 0 h 223475"/>
              <a:gd name="connsiteX1" fmla="*/ 517590 w 517590"/>
              <a:gd name="connsiteY1" fmla="*/ 0 h 223475"/>
              <a:gd name="connsiteX2" fmla="*/ 472660 w 517590"/>
              <a:gd name="connsiteY2" fmla="*/ 223475 h 223475"/>
              <a:gd name="connsiteX3" fmla="*/ 0 w 517590"/>
              <a:gd name="connsiteY3" fmla="*/ 222250 h 223475"/>
              <a:gd name="connsiteX0" fmla="*/ 88900 w 517590"/>
              <a:gd name="connsiteY0" fmla="*/ 0 h 222863"/>
              <a:gd name="connsiteX1" fmla="*/ 517590 w 517590"/>
              <a:gd name="connsiteY1" fmla="*/ 0 h 222863"/>
              <a:gd name="connsiteX2" fmla="*/ 234676 w 517590"/>
              <a:gd name="connsiteY2" fmla="*/ 222863 h 222863"/>
              <a:gd name="connsiteX3" fmla="*/ 0 w 517590"/>
              <a:gd name="connsiteY3" fmla="*/ 222250 h 222863"/>
              <a:gd name="connsiteX0" fmla="*/ 88900 w 236651"/>
              <a:gd name="connsiteY0" fmla="*/ 0 h 222863"/>
              <a:gd name="connsiteX1" fmla="*/ 236651 w 236651"/>
              <a:gd name="connsiteY1" fmla="*/ 0 h 222863"/>
              <a:gd name="connsiteX2" fmla="*/ 234676 w 236651"/>
              <a:gd name="connsiteY2" fmla="*/ 222863 h 222863"/>
              <a:gd name="connsiteX3" fmla="*/ 0 w 236651"/>
              <a:gd name="connsiteY3" fmla="*/ 222250 h 222863"/>
              <a:gd name="connsiteX0" fmla="*/ 88900 w 283063"/>
              <a:gd name="connsiteY0" fmla="*/ 0 h 222863"/>
              <a:gd name="connsiteX1" fmla="*/ 283063 w 283063"/>
              <a:gd name="connsiteY1" fmla="*/ 0 h 222863"/>
              <a:gd name="connsiteX2" fmla="*/ 234676 w 283063"/>
              <a:gd name="connsiteY2" fmla="*/ 222863 h 222863"/>
              <a:gd name="connsiteX3" fmla="*/ 0 w 283063"/>
              <a:gd name="connsiteY3" fmla="*/ 222250 h 222863"/>
              <a:gd name="connsiteX0" fmla="*/ 88900 w 239120"/>
              <a:gd name="connsiteY0" fmla="*/ 0 h 222863"/>
              <a:gd name="connsiteX1" fmla="*/ 239120 w 239120"/>
              <a:gd name="connsiteY1" fmla="*/ 612 h 222863"/>
              <a:gd name="connsiteX2" fmla="*/ 234676 w 239120"/>
              <a:gd name="connsiteY2" fmla="*/ 222863 h 222863"/>
              <a:gd name="connsiteX3" fmla="*/ 0 w 239120"/>
              <a:gd name="connsiteY3" fmla="*/ 222250 h 222863"/>
              <a:gd name="connsiteX0" fmla="*/ 88900 w 234688"/>
              <a:gd name="connsiteY0" fmla="*/ 0 h 222863"/>
              <a:gd name="connsiteX1" fmla="*/ 210483 w 234688"/>
              <a:gd name="connsiteY1" fmla="*/ 0 h 222863"/>
              <a:gd name="connsiteX2" fmla="*/ 234676 w 234688"/>
              <a:gd name="connsiteY2" fmla="*/ 222863 h 222863"/>
              <a:gd name="connsiteX3" fmla="*/ 0 w 234688"/>
              <a:gd name="connsiteY3" fmla="*/ 222250 h 222863"/>
              <a:gd name="connsiteX0" fmla="*/ 88900 w 251957"/>
              <a:gd name="connsiteY0" fmla="*/ 0 h 222863"/>
              <a:gd name="connsiteX1" fmla="*/ 251957 w 251957"/>
              <a:gd name="connsiteY1" fmla="*/ 0 h 222863"/>
              <a:gd name="connsiteX2" fmla="*/ 234676 w 251957"/>
              <a:gd name="connsiteY2" fmla="*/ 222863 h 222863"/>
              <a:gd name="connsiteX3" fmla="*/ 0 w 251957"/>
              <a:gd name="connsiteY3" fmla="*/ 222250 h 222863"/>
              <a:gd name="connsiteX0" fmla="*/ 88900 w 251957"/>
              <a:gd name="connsiteY0" fmla="*/ 0 h 222863"/>
              <a:gd name="connsiteX1" fmla="*/ 251957 w 251957"/>
              <a:gd name="connsiteY1" fmla="*/ 0 h 222863"/>
              <a:gd name="connsiteX2" fmla="*/ 249488 w 251957"/>
              <a:gd name="connsiteY2" fmla="*/ 222863 h 222863"/>
              <a:gd name="connsiteX3" fmla="*/ 0 w 251957"/>
              <a:gd name="connsiteY3" fmla="*/ 222250 h 222863"/>
              <a:gd name="connsiteX0" fmla="*/ 88900 w 338856"/>
              <a:gd name="connsiteY0" fmla="*/ 0 h 222863"/>
              <a:gd name="connsiteX1" fmla="*/ 338856 w 338856"/>
              <a:gd name="connsiteY1" fmla="*/ 0 h 222863"/>
              <a:gd name="connsiteX2" fmla="*/ 249488 w 338856"/>
              <a:gd name="connsiteY2" fmla="*/ 222863 h 222863"/>
              <a:gd name="connsiteX3" fmla="*/ 0 w 338856"/>
              <a:gd name="connsiteY3" fmla="*/ 222250 h 222863"/>
              <a:gd name="connsiteX0" fmla="*/ 88900 w 338856"/>
              <a:gd name="connsiteY0" fmla="*/ 0 h 222863"/>
              <a:gd name="connsiteX1" fmla="*/ 338856 w 338856"/>
              <a:gd name="connsiteY1" fmla="*/ 0 h 222863"/>
              <a:gd name="connsiteX2" fmla="*/ 337374 w 338856"/>
              <a:gd name="connsiteY2" fmla="*/ 222863 h 222863"/>
              <a:gd name="connsiteX3" fmla="*/ 0 w 338856"/>
              <a:gd name="connsiteY3" fmla="*/ 222250 h 222863"/>
              <a:gd name="connsiteX0" fmla="*/ 88900 w 337375"/>
              <a:gd name="connsiteY0" fmla="*/ 0 h 222863"/>
              <a:gd name="connsiteX1" fmla="*/ 160842 w 337375"/>
              <a:gd name="connsiteY1" fmla="*/ 0 h 222863"/>
              <a:gd name="connsiteX2" fmla="*/ 337374 w 337375"/>
              <a:gd name="connsiteY2" fmla="*/ 222863 h 222863"/>
              <a:gd name="connsiteX3" fmla="*/ 0 w 337375"/>
              <a:gd name="connsiteY3" fmla="*/ 222250 h 222863"/>
              <a:gd name="connsiteX0" fmla="*/ 88900 w 161418"/>
              <a:gd name="connsiteY0" fmla="*/ 0 h 222250"/>
              <a:gd name="connsiteX1" fmla="*/ 160842 w 161418"/>
              <a:gd name="connsiteY1" fmla="*/ 0 h 222250"/>
              <a:gd name="connsiteX2" fmla="*/ 161267 w 161418"/>
              <a:gd name="connsiteY2" fmla="*/ 221462 h 222250"/>
              <a:gd name="connsiteX3" fmla="*/ 0 w 161418"/>
              <a:gd name="connsiteY3" fmla="*/ 222250 h 222250"/>
              <a:gd name="connsiteX0" fmla="*/ 88900 w 160842"/>
              <a:gd name="connsiteY0" fmla="*/ 0 h 222250"/>
              <a:gd name="connsiteX1" fmla="*/ 160842 w 160842"/>
              <a:gd name="connsiteY1" fmla="*/ 0 h 222250"/>
              <a:gd name="connsiteX2" fmla="*/ 130237 w 160842"/>
              <a:gd name="connsiteY2" fmla="*/ 221165 h 222250"/>
              <a:gd name="connsiteX3" fmla="*/ 0 w 160842"/>
              <a:gd name="connsiteY3" fmla="*/ 222250 h 222250"/>
              <a:gd name="connsiteX0" fmla="*/ 88900 w 130250"/>
              <a:gd name="connsiteY0" fmla="*/ 0 h 222250"/>
              <a:gd name="connsiteX1" fmla="*/ 107686 w 130250"/>
              <a:gd name="connsiteY1" fmla="*/ 8324 h 222250"/>
              <a:gd name="connsiteX2" fmla="*/ 130237 w 130250"/>
              <a:gd name="connsiteY2" fmla="*/ 221165 h 222250"/>
              <a:gd name="connsiteX3" fmla="*/ 0 w 130250"/>
              <a:gd name="connsiteY3" fmla="*/ 222250 h 222250"/>
              <a:gd name="connsiteX0" fmla="*/ 88900 w 130253"/>
              <a:gd name="connsiteY0" fmla="*/ 0 h 222250"/>
              <a:gd name="connsiteX1" fmla="*/ 112003 w 130253"/>
              <a:gd name="connsiteY1" fmla="*/ 1486 h 222250"/>
              <a:gd name="connsiteX2" fmla="*/ 130237 w 130253"/>
              <a:gd name="connsiteY2" fmla="*/ 221165 h 222250"/>
              <a:gd name="connsiteX3" fmla="*/ 0 w 130253"/>
              <a:gd name="connsiteY3" fmla="*/ 222250 h 222250"/>
              <a:gd name="connsiteX0" fmla="*/ 88900 w 112003"/>
              <a:gd name="connsiteY0" fmla="*/ 0 h 224732"/>
              <a:gd name="connsiteX1" fmla="*/ 112003 w 112003"/>
              <a:gd name="connsiteY1" fmla="*/ 1486 h 224732"/>
              <a:gd name="connsiteX2" fmla="*/ 92191 w 112003"/>
              <a:gd name="connsiteY2" fmla="*/ 224732 h 224732"/>
              <a:gd name="connsiteX3" fmla="*/ 0 w 112003"/>
              <a:gd name="connsiteY3" fmla="*/ 222250 h 224732"/>
              <a:gd name="connsiteX0" fmla="*/ 88900 w 113088"/>
              <a:gd name="connsiteY0" fmla="*/ 0 h 222250"/>
              <a:gd name="connsiteX1" fmla="*/ 112003 w 113088"/>
              <a:gd name="connsiteY1" fmla="*/ 1486 h 222250"/>
              <a:gd name="connsiteX2" fmla="*/ 112968 w 113088"/>
              <a:gd name="connsiteY2" fmla="*/ 219084 h 222250"/>
              <a:gd name="connsiteX3" fmla="*/ 0 w 113088"/>
              <a:gd name="connsiteY3" fmla="*/ 222250 h 222250"/>
              <a:gd name="connsiteX0" fmla="*/ 87011 w 111199"/>
              <a:gd name="connsiteY0" fmla="*/ 0 h 219084"/>
              <a:gd name="connsiteX1" fmla="*/ 110114 w 111199"/>
              <a:gd name="connsiteY1" fmla="*/ 1486 h 219084"/>
              <a:gd name="connsiteX2" fmla="*/ 111079 w 111199"/>
              <a:gd name="connsiteY2" fmla="*/ 219084 h 219084"/>
              <a:gd name="connsiteX3" fmla="*/ 0 w 111199"/>
              <a:gd name="connsiteY3" fmla="*/ 218385 h 219084"/>
              <a:gd name="connsiteX0" fmla="*/ 87011 w 111199"/>
              <a:gd name="connsiteY0" fmla="*/ 0 h 217598"/>
              <a:gd name="connsiteX1" fmla="*/ 110114 w 111199"/>
              <a:gd name="connsiteY1" fmla="*/ 0 h 217598"/>
              <a:gd name="connsiteX2" fmla="*/ 111079 w 111199"/>
              <a:gd name="connsiteY2" fmla="*/ 217598 h 217598"/>
              <a:gd name="connsiteX3" fmla="*/ 0 w 111199"/>
              <a:gd name="connsiteY3" fmla="*/ 216899 h 217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199" h="217598">
                <a:moveTo>
                  <a:pt x="87011" y="0"/>
                </a:moveTo>
                <a:lnTo>
                  <a:pt x="110114" y="0"/>
                </a:lnTo>
                <a:cubicBezTo>
                  <a:pt x="109456" y="74288"/>
                  <a:pt x="111737" y="143310"/>
                  <a:pt x="111079" y="217598"/>
                </a:cubicBezTo>
                <a:lnTo>
                  <a:pt x="0" y="216899"/>
                </a:lnTo>
              </a:path>
            </a:pathLst>
          </a:custGeom>
          <a:solidFill>
            <a:srgbClr val="003F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1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45" y="6021288"/>
            <a:ext cx="2927895" cy="454864"/>
          </a:xfrm>
          <a:prstGeom prst="rect">
            <a:avLst/>
          </a:prstGeom>
        </p:spPr>
      </p:pic>
      <p:sp>
        <p:nvSpPr>
          <p:cNvPr id="21" name="Título 20"/>
          <p:cNvSpPr>
            <a:spLocks noGrp="1"/>
          </p:cNvSpPr>
          <p:nvPr>
            <p:ph type="title" hasCustomPrompt="1"/>
          </p:nvPr>
        </p:nvSpPr>
        <p:spPr>
          <a:xfrm>
            <a:off x="2663213" y="2888335"/>
            <a:ext cx="5542111" cy="75308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70C0"/>
                </a:solidFill>
              </a:defRPr>
            </a:lvl1pPr>
          </a:lstStyle>
          <a:p>
            <a:r>
              <a:rPr lang="es-ES" dirty="0" smtClean="0"/>
              <a:t>Titulo</a:t>
            </a:r>
            <a:endParaRPr lang="es-CR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2978657" y="3836370"/>
            <a:ext cx="5226668" cy="2508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967105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0209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96" y="6179761"/>
            <a:ext cx="2239164" cy="34558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5" r:id="rId2"/>
    <p:sldLayoutId id="2147483690" r:id="rId3"/>
    <p:sldLayoutId id="2147483691" r:id="rId4"/>
    <p:sldLayoutId id="2147483689" r:id="rId5"/>
    <p:sldLayoutId id="2147483694" r:id="rId6"/>
    <p:sldLayoutId id="2147483692" r:id="rId7"/>
    <p:sldLayoutId id="2147483693" r:id="rId8"/>
    <p:sldLayoutId id="2147483696" r:id="rId9"/>
    <p:sldLayoutId id="2147483697" r:id="rId10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chart" Target="../charts/chart1.xml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.xml"/><Relationship Id="rId6" Type="http://schemas.openxmlformats.org/officeDocument/2006/relationships/chart" Target="../charts/chart2.xml"/><Relationship Id="rId7" Type="http://schemas.openxmlformats.org/officeDocument/2006/relationships/chart" Target="../charts/chart3.xml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5.xml"/><Relationship Id="rId5" Type="http://schemas.openxmlformats.org/officeDocument/2006/relationships/chart" Target="../charts/chart5.xml"/><Relationship Id="rId1" Type="http://schemas.openxmlformats.org/officeDocument/2006/relationships/tags" Target="../tags/tag7.xml"/><Relationship Id="rId2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6.xml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7.xml"/><Relationship Id="rId1" Type="http://schemas.openxmlformats.org/officeDocument/2006/relationships/tags" Target="../tags/tag11.xml"/><Relationship Id="rId2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8.xml"/><Relationship Id="rId1" Type="http://schemas.openxmlformats.org/officeDocument/2006/relationships/tags" Target="../tags/tag13.xml"/><Relationship Id="rId2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9.xml"/><Relationship Id="rId1" Type="http://schemas.openxmlformats.org/officeDocument/2006/relationships/tags" Target="../tags/tag15.xml"/><Relationship Id="rId2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10.xml"/><Relationship Id="rId1" Type="http://schemas.openxmlformats.org/officeDocument/2006/relationships/tags" Target="../tags/tag17.xml"/><Relationship Id="rId2" Type="http://schemas.openxmlformats.org/officeDocument/2006/relationships/tags" Target="../tags/tag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8.xml"/><Relationship Id="rId3" Type="http://schemas.openxmlformats.org/officeDocument/2006/relationships/chart" Target="../charts/char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6732240" y="5636570"/>
            <a:ext cx="2202332" cy="1104798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  <a:buSzPct val="100000"/>
            </a:pPr>
            <a:r>
              <a:rPr lang="es-CR" sz="1400" dirty="0" smtClean="0">
                <a:latin typeface="Arial Narrow"/>
                <a:cs typeface="Arial Narrow"/>
              </a:rPr>
              <a:t>Ronald Arcea</a:t>
            </a:r>
            <a:endParaRPr lang="es-CR" sz="1400" dirty="0">
              <a:latin typeface="Arial Narrow"/>
              <a:cs typeface="Arial Narrow"/>
            </a:endParaRPr>
          </a:p>
          <a:p>
            <a:pPr algn="r">
              <a:lnSpc>
                <a:spcPct val="90000"/>
              </a:lnSpc>
              <a:buSzPct val="100000"/>
            </a:pPr>
            <a:r>
              <a:rPr lang="es-CR" sz="1400" dirty="0" err="1" smtClean="0">
                <a:latin typeface="Arial Narrow"/>
                <a:cs typeface="Arial Narrow"/>
              </a:rPr>
              <a:t>INCAE</a:t>
            </a:r>
            <a:r>
              <a:rPr lang="es-CR" sz="1400" dirty="0" smtClean="0">
                <a:latin typeface="Arial Narrow"/>
                <a:cs typeface="Arial Narrow"/>
              </a:rPr>
              <a:t> </a:t>
            </a:r>
            <a:r>
              <a:rPr lang="es-CR" sz="1400" dirty="0">
                <a:latin typeface="Arial Narrow"/>
                <a:cs typeface="Arial Narrow"/>
              </a:rPr>
              <a:t>Business School</a:t>
            </a:r>
          </a:p>
          <a:p>
            <a:pPr algn="r">
              <a:lnSpc>
                <a:spcPct val="90000"/>
              </a:lnSpc>
              <a:buSzPct val="100000"/>
            </a:pPr>
            <a:r>
              <a:rPr lang="es-CR" sz="1400" dirty="0" smtClean="0">
                <a:latin typeface="Arial Narrow"/>
                <a:cs typeface="Arial Narrow"/>
              </a:rPr>
              <a:t>Abril, 2017</a:t>
            </a:r>
            <a:endParaRPr lang="es-CR" sz="1400" dirty="0">
              <a:latin typeface="Arial Narrow"/>
              <a:cs typeface="Arial Narrow"/>
            </a:endParaRPr>
          </a:p>
        </p:txBody>
      </p:sp>
      <p:grpSp>
        <p:nvGrpSpPr>
          <p:cNvPr id="5" name="Grupo 244"/>
          <p:cNvGrpSpPr/>
          <p:nvPr/>
        </p:nvGrpSpPr>
        <p:grpSpPr>
          <a:xfrm>
            <a:off x="2555776" y="-99392"/>
            <a:ext cx="4896544" cy="7071213"/>
            <a:chOff x="4613167" y="355632"/>
            <a:chExt cx="3741965" cy="5403859"/>
          </a:xfrm>
          <a:solidFill>
            <a:schemeClr val="bg1">
              <a:alpha val="9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808217" y="2936795"/>
              <a:ext cx="90124" cy="54075"/>
            </a:xfrm>
            <a:custGeom>
              <a:avLst/>
              <a:gdLst>
                <a:gd name="T0" fmla="*/ 48 w 50"/>
                <a:gd name="T1" fmla="*/ 23 h 30"/>
                <a:gd name="T2" fmla="*/ 44 w 50"/>
                <a:gd name="T3" fmla="*/ 27 h 30"/>
                <a:gd name="T4" fmla="*/ 45 w 50"/>
                <a:gd name="T5" fmla="*/ 30 h 30"/>
                <a:gd name="T6" fmla="*/ 50 w 50"/>
                <a:gd name="T7" fmla="*/ 26 h 30"/>
                <a:gd name="T8" fmla="*/ 50 w 50"/>
                <a:gd name="T9" fmla="*/ 23 h 30"/>
                <a:gd name="T10" fmla="*/ 48 w 50"/>
                <a:gd name="T11" fmla="*/ 23 h 30"/>
                <a:gd name="T12" fmla="*/ 48 w 50"/>
                <a:gd name="T13" fmla="*/ 23 h 30"/>
                <a:gd name="T14" fmla="*/ 27 w 50"/>
                <a:gd name="T15" fmla="*/ 19 h 30"/>
                <a:gd name="T16" fmla="*/ 30 w 50"/>
                <a:gd name="T17" fmla="*/ 17 h 30"/>
                <a:gd name="T18" fmla="*/ 34 w 50"/>
                <a:gd name="T19" fmla="*/ 19 h 30"/>
                <a:gd name="T20" fmla="*/ 30 w 50"/>
                <a:gd name="T21" fmla="*/ 22 h 30"/>
                <a:gd name="T22" fmla="*/ 27 w 50"/>
                <a:gd name="T23" fmla="*/ 19 h 30"/>
                <a:gd name="T24" fmla="*/ 27 w 50"/>
                <a:gd name="T25" fmla="*/ 19 h 30"/>
                <a:gd name="T26" fmla="*/ 20 w 50"/>
                <a:gd name="T27" fmla="*/ 7 h 30"/>
                <a:gd name="T28" fmla="*/ 18 w 50"/>
                <a:gd name="T29" fmla="*/ 10 h 30"/>
                <a:gd name="T30" fmla="*/ 23 w 50"/>
                <a:gd name="T31" fmla="*/ 11 h 30"/>
                <a:gd name="T32" fmla="*/ 20 w 50"/>
                <a:gd name="T33" fmla="*/ 7 h 30"/>
                <a:gd name="T34" fmla="*/ 20 w 50"/>
                <a:gd name="T35" fmla="*/ 7 h 30"/>
                <a:gd name="T36" fmla="*/ 2 w 50"/>
                <a:gd name="T37" fmla="*/ 12 h 30"/>
                <a:gd name="T38" fmla="*/ 6 w 50"/>
                <a:gd name="T39" fmla="*/ 14 h 30"/>
                <a:gd name="T40" fmla="*/ 6 w 50"/>
                <a:gd name="T41" fmla="*/ 18 h 30"/>
                <a:gd name="T42" fmla="*/ 1 w 50"/>
                <a:gd name="T43" fmla="*/ 18 h 30"/>
                <a:gd name="T44" fmla="*/ 0 w 50"/>
                <a:gd name="T45" fmla="*/ 15 h 30"/>
                <a:gd name="T46" fmla="*/ 2 w 50"/>
                <a:gd name="T47" fmla="*/ 12 h 30"/>
                <a:gd name="T48" fmla="*/ 2 w 50"/>
                <a:gd name="T49" fmla="*/ 12 h 30"/>
                <a:gd name="T50" fmla="*/ 5 w 50"/>
                <a:gd name="T51" fmla="*/ 5 h 30"/>
                <a:gd name="T52" fmla="*/ 8 w 50"/>
                <a:gd name="T53" fmla="*/ 6 h 30"/>
                <a:gd name="T54" fmla="*/ 8 w 50"/>
                <a:gd name="T55" fmla="*/ 12 h 30"/>
                <a:gd name="T56" fmla="*/ 13 w 50"/>
                <a:gd name="T57" fmla="*/ 20 h 30"/>
                <a:gd name="T58" fmla="*/ 9 w 50"/>
                <a:gd name="T59" fmla="*/ 22 h 30"/>
                <a:gd name="T60" fmla="*/ 7 w 50"/>
                <a:gd name="T61" fmla="*/ 27 h 30"/>
                <a:gd name="T62" fmla="*/ 8 w 50"/>
                <a:gd name="T63" fmla="*/ 29 h 30"/>
                <a:gd name="T64" fmla="*/ 16 w 50"/>
                <a:gd name="T65" fmla="*/ 27 h 30"/>
                <a:gd name="T66" fmla="*/ 18 w 50"/>
                <a:gd name="T67" fmla="*/ 22 h 30"/>
                <a:gd name="T68" fmla="*/ 14 w 50"/>
                <a:gd name="T69" fmla="*/ 17 h 30"/>
                <a:gd name="T70" fmla="*/ 14 w 50"/>
                <a:gd name="T71" fmla="*/ 14 h 30"/>
                <a:gd name="T72" fmla="*/ 12 w 50"/>
                <a:gd name="T73" fmla="*/ 9 h 30"/>
                <a:gd name="T74" fmla="*/ 12 w 50"/>
                <a:gd name="T75" fmla="*/ 3 h 30"/>
                <a:gd name="T76" fmla="*/ 8 w 50"/>
                <a:gd name="T77" fmla="*/ 0 h 30"/>
                <a:gd name="T78" fmla="*/ 4 w 50"/>
                <a:gd name="T79" fmla="*/ 2 h 30"/>
                <a:gd name="T80" fmla="*/ 5 w 50"/>
                <a:gd name="T81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0" h="30">
                  <a:moveTo>
                    <a:pt x="48" y="23"/>
                  </a:moveTo>
                  <a:lnTo>
                    <a:pt x="44" y="27"/>
                  </a:lnTo>
                  <a:lnTo>
                    <a:pt x="45" y="30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48" y="23"/>
                  </a:lnTo>
                  <a:close/>
                  <a:moveTo>
                    <a:pt x="27" y="19"/>
                  </a:moveTo>
                  <a:lnTo>
                    <a:pt x="30" y="17"/>
                  </a:lnTo>
                  <a:lnTo>
                    <a:pt x="34" y="19"/>
                  </a:lnTo>
                  <a:lnTo>
                    <a:pt x="30" y="22"/>
                  </a:lnTo>
                  <a:lnTo>
                    <a:pt x="27" y="19"/>
                  </a:lnTo>
                  <a:lnTo>
                    <a:pt x="27" y="19"/>
                  </a:lnTo>
                  <a:close/>
                  <a:moveTo>
                    <a:pt x="20" y="7"/>
                  </a:moveTo>
                  <a:lnTo>
                    <a:pt x="18" y="10"/>
                  </a:lnTo>
                  <a:lnTo>
                    <a:pt x="23" y="11"/>
                  </a:lnTo>
                  <a:lnTo>
                    <a:pt x="20" y="7"/>
                  </a:lnTo>
                  <a:lnTo>
                    <a:pt x="20" y="7"/>
                  </a:lnTo>
                  <a:close/>
                  <a:moveTo>
                    <a:pt x="2" y="12"/>
                  </a:moveTo>
                  <a:lnTo>
                    <a:pt x="6" y="14"/>
                  </a:lnTo>
                  <a:lnTo>
                    <a:pt x="6" y="18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5" y="5"/>
                  </a:moveTo>
                  <a:lnTo>
                    <a:pt x="8" y="6"/>
                  </a:lnTo>
                  <a:lnTo>
                    <a:pt x="8" y="12"/>
                  </a:lnTo>
                  <a:lnTo>
                    <a:pt x="13" y="20"/>
                  </a:lnTo>
                  <a:lnTo>
                    <a:pt x="9" y="22"/>
                  </a:lnTo>
                  <a:lnTo>
                    <a:pt x="7" y="27"/>
                  </a:lnTo>
                  <a:lnTo>
                    <a:pt x="8" y="29"/>
                  </a:lnTo>
                  <a:lnTo>
                    <a:pt x="16" y="27"/>
                  </a:lnTo>
                  <a:lnTo>
                    <a:pt x="18" y="22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2" y="9"/>
                  </a:lnTo>
                  <a:lnTo>
                    <a:pt x="12" y="3"/>
                  </a:lnTo>
                  <a:lnTo>
                    <a:pt x="8" y="0"/>
                  </a:lnTo>
                  <a:lnTo>
                    <a:pt x="4" y="2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6747313" y="2138293"/>
              <a:ext cx="407362" cy="353288"/>
            </a:xfrm>
            <a:custGeom>
              <a:avLst/>
              <a:gdLst>
                <a:gd name="T0" fmla="*/ 209 w 214"/>
                <a:gd name="T1" fmla="*/ 160 h 185"/>
                <a:gd name="T2" fmla="*/ 214 w 214"/>
                <a:gd name="T3" fmla="*/ 158 h 185"/>
                <a:gd name="T4" fmla="*/ 213 w 214"/>
                <a:gd name="T5" fmla="*/ 162 h 185"/>
                <a:gd name="T6" fmla="*/ 209 w 214"/>
                <a:gd name="T7" fmla="*/ 160 h 185"/>
                <a:gd name="T8" fmla="*/ 207 w 214"/>
                <a:gd name="T9" fmla="*/ 164 h 185"/>
                <a:gd name="T10" fmla="*/ 199 w 214"/>
                <a:gd name="T11" fmla="*/ 167 h 185"/>
                <a:gd name="T12" fmla="*/ 194 w 214"/>
                <a:gd name="T13" fmla="*/ 166 h 185"/>
                <a:gd name="T14" fmla="*/ 189 w 214"/>
                <a:gd name="T15" fmla="*/ 167 h 185"/>
                <a:gd name="T16" fmla="*/ 188 w 214"/>
                <a:gd name="T17" fmla="*/ 170 h 185"/>
                <a:gd name="T18" fmla="*/ 192 w 214"/>
                <a:gd name="T19" fmla="*/ 174 h 185"/>
                <a:gd name="T20" fmla="*/ 193 w 214"/>
                <a:gd name="T21" fmla="*/ 178 h 185"/>
                <a:gd name="T22" fmla="*/ 188 w 214"/>
                <a:gd name="T23" fmla="*/ 182 h 185"/>
                <a:gd name="T24" fmla="*/ 184 w 214"/>
                <a:gd name="T25" fmla="*/ 183 h 185"/>
                <a:gd name="T26" fmla="*/ 189 w 214"/>
                <a:gd name="T27" fmla="*/ 185 h 185"/>
                <a:gd name="T28" fmla="*/ 200 w 214"/>
                <a:gd name="T29" fmla="*/ 184 h 185"/>
                <a:gd name="T30" fmla="*/ 205 w 214"/>
                <a:gd name="T31" fmla="*/ 180 h 185"/>
                <a:gd name="T32" fmla="*/ 204 w 214"/>
                <a:gd name="T33" fmla="*/ 175 h 185"/>
                <a:gd name="T34" fmla="*/ 202 w 214"/>
                <a:gd name="T35" fmla="*/ 171 h 185"/>
                <a:gd name="T36" fmla="*/ 207 w 214"/>
                <a:gd name="T37" fmla="*/ 165 h 185"/>
                <a:gd name="T38" fmla="*/ 207 w 214"/>
                <a:gd name="T39" fmla="*/ 164 h 185"/>
                <a:gd name="T40" fmla="*/ 36 w 214"/>
                <a:gd name="T41" fmla="*/ 131 h 185"/>
                <a:gd name="T42" fmla="*/ 41 w 214"/>
                <a:gd name="T43" fmla="*/ 130 h 185"/>
                <a:gd name="T44" fmla="*/ 45 w 214"/>
                <a:gd name="T45" fmla="*/ 135 h 185"/>
                <a:gd name="T46" fmla="*/ 44 w 214"/>
                <a:gd name="T47" fmla="*/ 138 h 185"/>
                <a:gd name="T48" fmla="*/ 41 w 214"/>
                <a:gd name="T49" fmla="*/ 135 h 185"/>
                <a:gd name="T50" fmla="*/ 38 w 214"/>
                <a:gd name="T51" fmla="*/ 135 h 185"/>
                <a:gd name="T52" fmla="*/ 36 w 214"/>
                <a:gd name="T53" fmla="*/ 131 h 185"/>
                <a:gd name="T54" fmla="*/ 21 w 214"/>
                <a:gd name="T55" fmla="*/ 129 h 185"/>
                <a:gd name="T56" fmla="*/ 26 w 214"/>
                <a:gd name="T57" fmla="*/ 134 h 185"/>
                <a:gd name="T58" fmla="*/ 30 w 214"/>
                <a:gd name="T59" fmla="*/ 134 h 185"/>
                <a:gd name="T60" fmla="*/ 27 w 214"/>
                <a:gd name="T61" fmla="*/ 137 h 185"/>
                <a:gd name="T62" fmla="*/ 22 w 214"/>
                <a:gd name="T63" fmla="*/ 136 h 185"/>
                <a:gd name="T64" fmla="*/ 20 w 214"/>
                <a:gd name="T65" fmla="*/ 131 h 185"/>
                <a:gd name="T66" fmla="*/ 21 w 214"/>
                <a:gd name="T67" fmla="*/ 129 h 185"/>
                <a:gd name="T68" fmla="*/ 0 w 214"/>
                <a:gd name="T69" fmla="*/ 124 h 185"/>
                <a:gd name="T70" fmla="*/ 3 w 214"/>
                <a:gd name="T71" fmla="*/ 128 h 185"/>
                <a:gd name="T72" fmla="*/ 7 w 214"/>
                <a:gd name="T73" fmla="*/ 128 h 185"/>
                <a:gd name="T74" fmla="*/ 3 w 214"/>
                <a:gd name="T75" fmla="*/ 124 h 185"/>
                <a:gd name="T76" fmla="*/ 0 w 214"/>
                <a:gd name="T77" fmla="*/ 124 h 185"/>
                <a:gd name="T78" fmla="*/ 196 w 214"/>
                <a:gd name="T79" fmla="*/ 136 h 185"/>
                <a:gd name="T80" fmla="*/ 194 w 214"/>
                <a:gd name="T81" fmla="*/ 133 h 185"/>
                <a:gd name="T82" fmla="*/ 189 w 214"/>
                <a:gd name="T83" fmla="*/ 134 h 185"/>
                <a:gd name="T84" fmla="*/ 188 w 214"/>
                <a:gd name="T85" fmla="*/ 139 h 185"/>
                <a:gd name="T86" fmla="*/ 193 w 214"/>
                <a:gd name="T87" fmla="*/ 139 h 185"/>
                <a:gd name="T88" fmla="*/ 196 w 214"/>
                <a:gd name="T89" fmla="*/ 136 h 185"/>
                <a:gd name="T90" fmla="*/ 197 w 214"/>
                <a:gd name="T91" fmla="*/ 125 h 185"/>
                <a:gd name="T92" fmla="*/ 200 w 214"/>
                <a:gd name="T93" fmla="*/ 130 h 185"/>
                <a:gd name="T94" fmla="*/ 196 w 214"/>
                <a:gd name="T95" fmla="*/ 130 h 185"/>
                <a:gd name="T96" fmla="*/ 197 w 214"/>
                <a:gd name="T97" fmla="*/ 125 h 185"/>
                <a:gd name="T98" fmla="*/ 128 w 214"/>
                <a:gd name="T99" fmla="*/ 0 h 185"/>
                <a:gd name="T100" fmla="*/ 130 w 214"/>
                <a:gd name="T101" fmla="*/ 2 h 185"/>
                <a:gd name="T102" fmla="*/ 123 w 214"/>
                <a:gd name="T103" fmla="*/ 3 h 185"/>
                <a:gd name="T104" fmla="*/ 128 w 214"/>
                <a:gd name="T10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4" h="185">
                  <a:moveTo>
                    <a:pt x="209" y="160"/>
                  </a:moveTo>
                  <a:cubicBezTo>
                    <a:pt x="214" y="158"/>
                    <a:pt x="214" y="158"/>
                    <a:pt x="214" y="158"/>
                  </a:cubicBezTo>
                  <a:cubicBezTo>
                    <a:pt x="213" y="162"/>
                    <a:pt x="213" y="162"/>
                    <a:pt x="213" y="162"/>
                  </a:cubicBezTo>
                  <a:cubicBezTo>
                    <a:pt x="209" y="160"/>
                    <a:pt x="209" y="160"/>
                    <a:pt x="209" y="160"/>
                  </a:cubicBezTo>
                  <a:close/>
                  <a:moveTo>
                    <a:pt x="207" y="164"/>
                  </a:moveTo>
                  <a:cubicBezTo>
                    <a:pt x="199" y="167"/>
                    <a:pt x="199" y="167"/>
                    <a:pt x="199" y="167"/>
                  </a:cubicBezTo>
                  <a:cubicBezTo>
                    <a:pt x="194" y="166"/>
                    <a:pt x="194" y="166"/>
                    <a:pt x="194" y="166"/>
                  </a:cubicBezTo>
                  <a:cubicBezTo>
                    <a:pt x="189" y="167"/>
                    <a:pt x="189" y="167"/>
                    <a:pt x="189" y="167"/>
                  </a:cubicBezTo>
                  <a:cubicBezTo>
                    <a:pt x="188" y="170"/>
                    <a:pt x="188" y="170"/>
                    <a:pt x="188" y="170"/>
                  </a:cubicBezTo>
                  <a:cubicBezTo>
                    <a:pt x="192" y="174"/>
                    <a:pt x="192" y="174"/>
                    <a:pt x="192" y="174"/>
                  </a:cubicBezTo>
                  <a:cubicBezTo>
                    <a:pt x="193" y="178"/>
                    <a:pt x="193" y="178"/>
                    <a:pt x="193" y="178"/>
                  </a:cubicBezTo>
                  <a:cubicBezTo>
                    <a:pt x="188" y="182"/>
                    <a:pt x="188" y="182"/>
                    <a:pt x="188" y="182"/>
                  </a:cubicBezTo>
                  <a:cubicBezTo>
                    <a:pt x="184" y="183"/>
                    <a:pt x="184" y="183"/>
                    <a:pt x="184" y="183"/>
                  </a:cubicBezTo>
                  <a:cubicBezTo>
                    <a:pt x="189" y="185"/>
                    <a:pt x="189" y="185"/>
                    <a:pt x="189" y="185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5" y="180"/>
                    <a:pt x="205" y="180"/>
                    <a:pt x="205" y="180"/>
                  </a:cubicBezTo>
                  <a:cubicBezTo>
                    <a:pt x="204" y="175"/>
                    <a:pt x="204" y="175"/>
                    <a:pt x="204" y="175"/>
                  </a:cubicBezTo>
                  <a:cubicBezTo>
                    <a:pt x="202" y="171"/>
                    <a:pt x="202" y="171"/>
                    <a:pt x="202" y="171"/>
                  </a:cubicBezTo>
                  <a:cubicBezTo>
                    <a:pt x="207" y="165"/>
                    <a:pt x="207" y="165"/>
                    <a:pt x="207" y="165"/>
                  </a:cubicBezTo>
                  <a:cubicBezTo>
                    <a:pt x="207" y="164"/>
                    <a:pt x="207" y="164"/>
                    <a:pt x="207" y="164"/>
                  </a:cubicBezTo>
                  <a:close/>
                  <a:moveTo>
                    <a:pt x="36" y="131"/>
                  </a:moveTo>
                  <a:cubicBezTo>
                    <a:pt x="41" y="130"/>
                    <a:pt x="41" y="130"/>
                    <a:pt x="41" y="130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38" y="135"/>
                    <a:pt x="38" y="135"/>
                    <a:pt x="38" y="135"/>
                  </a:cubicBezTo>
                  <a:cubicBezTo>
                    <a:pt x="36" y="131"/>
                    <a:pt x="36" y="131"/>
                    <a:pt x="36" y="131"/>
                  </a:cubicBezTo>
                  <a:close/>
                  <a:moveTo>
                    <a:pt x="21" y="129"/>
                  </a:moveTo>
                  <a:cubicBezTo>
                    <a:pt x="26" y="134"/>
                    <a:pt x="26" y="134"/>
                    <a:pt x="26" y="134"/>
                  </a:cubicBezTo>
                  <a:cubicBezTo>
                    <a:pt x="30" y="134"/>
                    <a:pt x="30" y="134"/>
                    <a:pt x="30" y="134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22" y="136"/>
                    <a:pt x="22" y="136"/>
                    <a:pt x="22" y="136"/>
                  </a:cubicBezTo>
                  <a:cubicBezTo>
                    <a:pt x="20" y="131"/>
                    <a:pt x="20" y="131"/>
                    <a:pt x="20" y="131"/>
                  </a:cubicBezTo>
                  <a:cubicBezTo>
                    <a:pt x="21" y="129"/>
                    <a:pt x="21" y="129"/>
                    <a:pt x="21" y="129"/>
                  </a:cubicBezTo>
                  <a:close/>
                  <a:moveTo>
                    <a:pt x="0" y="124"/>
                  </a:moveTo>
                  <a:cubicBezTo>
                    <a:pt x="3" y="128"/>
                    <a:pt x="3" y="128"/>
                    <a:pt x="3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0" y="124"/>
                    <a:pt x="0" y="124"/>
                    <a:pt x="0" y="124"/>
                  </a:cubicBezTo>
                  <a:close/>
                  <a:moveTo>
                    <a:pt x="196" y="136"/>
                  </a:move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8" y="139"/>
                    <a:pt x="188" y="139"/>
                    <a:pt x="188" y="139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6" y="136"/>
                    <a:pt x="196" y="136"/>
                    <a:pt x="196" y="136"/>
                  </a:cubicBezTo>
                  <a:close/>
                  <a:moveTo>
                    <a:pt x="197" y="125"/>
                  </a:moveTo>
                  <a:cubicBezTo>
                    <a:pt x="200" y="130"/>
                    <a:pt x="200" y="130"/>
                    <a:pt x="200" y="130"/>
                  </a:cubicBezTo>
                  <a:cubicBezTo>
                    <a:pt x="196" y="130"/>
                    <a:pt x="196" y="130"/>
                    <a:pt x="196" y="130"/>
                  </a:cubicBezTo>
                  <a:cubicBezTo>
                    <a:pt x="196" y="130"/>
                    <a:pt x="198" y="125"/>
                    <a:pt x="197" y="125"/>
                  </a:cubicBezTo>
                  <a:close/>
                  <a:moveTo>
                    <a:pt x="128" y="0"/>
                  </a:moveTo>
                  <a:cubicBezTo>
                    <a:pt x="130" y="2"/>
                    <a:pt x="130" y="2"/>
                    <a:pt x="130" y="2"/>
                  </a:cubicBezTo>
                  <a:cubicBezTo>
                    <a:pt x="123" y="3"/>
                    <a:pt x="123" y="3"/>
                    <a:pt x="123" y="3"/>
                  </a:cubicBezTo>
                  <a:lnTo>
                    <a:pt x="128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7199737" y="2341974"/>
              <a:ext cx="14420" cy="18025"/>
            </a:xfrm>
            <a:custGeom>
              <a:avLst/>
              <a:gdLst>
                <a:gd name="T0" fmla="*/ 1 w 8"/>
                <a:gd name="T1" fmla="*/ 0 h 10"/>
                <a:gd name="T2" fmla="*/ 0 w 8"/>
                <a:gd name="T3" fmla="*/ 5 h 10"/>
                <a:gd name="T4" fmla="*/ 3 w 8"/>
                <a:gd name="T5" fmla="*/ 10 h 10"/>
                <a:gd name="T6" fmla="*/ 8 w 8"/>
                <a:gd name="T7" fmla="*/ 8 h 10"/>
                <a:gd name="T8" fmla="*/ 4 w 8"/>
                <a:gd name="T9" fmla="*/ 5 h 10"/>
                <a:gd name="T10" fmla="*/ 1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1" y="0"/>
                  </a:moveTo>
                  <a:lnTo>
                    <a:pt x="0" y="5"/>
                  </a:lnTo>
                  <a:lnTo>
                    <a:pt x="3" y="10"/>
                  </a:lnTo>
                  <a:lnTo>
                    <a:pt x="8" y="8"/>
                  </a:lnTo>
                  <a:lnTo>
                    <a:pt x="4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7129440" y="2338369"/>
              <a:ext cx="5407" cy="23432"/>
            </a:xfrm>
            <a:custGeom>
              <a:avLst/>
              <a:gdLst>
                <a:gd name="T0" fmla="*/ 1 w 3"/>
                <a:gd name="T1" fmla="*/ 0 h 13"/>
                <a:gd name="T2" fmla="*/ 3 w 3"/>
                <a:gd name="T3" fmla="*/ 6 h 13"/>
                <a:gd name="T4" fmla="*/ 0 w 3"/>
                <a:gd name="T5" fmla="*/ 13 h 13"/>
                <a:gd name="T6" fmla="*/ 1 w 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3">
                  <a:moveTo>
                    <a:pt x="1" y="0"/>
                  </a:moveTo>
                  <a:lnTo>
                    <a:pt x="3" y="6"/>
                  </a:lnTo>
                  <a:lnTo>
                    <a:pt x="0" y="1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7125835" y="2271677"/>
              <a:ext cx="21630" cy="61285"/>
            </a:xfrm>
            <a:custGeom>
              <a:avLst/>
              <a:gdLst>
                <a:gd name="T0" fmla="*/ 10 w 12"/>
                <a:gd name="T1" fmla="*/ 20 h 34"/>
                <a:gd name="T2" fmla="*/ 4 w 12"/>
                <a:gd name="T3" fmla="*/ 28 h 34"/>
                <a:gd name="T4" fmla="*/ 5 w 12"/>
                <a:gd name="T5" fmla="*/ 33 h 34"/>
                <a:gd name="T6" fmla="*/ 9 w 12"/>
                <a:gd name="T7" fmla="*/ 34 h 34"/>
                <a:gd name="T8" fmla="*/ 11 w 12"/>
                <a:gd name="T9" fmla="*/ 28 h 34"/>
                <a:gd name="T10" fmla="*/ 10 w 12"/>
                <a:gd name="T11" fmla="*/ 20 h 34"/>
                <a:gd name="T12" fmla="*/ 10 w 12"/>
                <a:gd name="T13" fmla="*/ 20 h 34"/>
                <a:gd name="T14" fmla="*/ 0 w 12"/>
                <a:gd name="T15" fmla="*/ 0 h 34"/>
                <a:gd name="T16" fmla="*/ 10 w 12"/>
                <a:gd name="T17" fmla="*/ 2 h 34"/>
                <a:gd name="T18" fmla="*/ 12 w 12"/>
                <a:gd name="T19" fmla="*/ 12 h 34"/>
                <a:gd name="T20" fmla="*/ 12 w 12"/>
                <a:gd name="T21" fmla="*/ 16 h 34"/>
                <a:gd name="T22" fmla="*/ 8 w 12"/>
                <a:gd name="T23" fmla="*/ 14 h 34"/>
                <a:gd name="T24" fmla="*/ 5 w 12"/>
                <a:gd name="T25" fmla="*/ 13 h 34"/>
                <a:gd name="T26" fmla="*/ 6 w 12"/>
                <a:gd name="T27" fmla="*/ 10 h 34"/>
                <a:gd name="T28" fmla="*/ 0 w 12"/>
                <a:gd name="T29" fmla="*/ 4 h 34"/>
                <a:gd name="T30" fmla="*/ 0 w 12"/>
                <a:gd name="T3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34">
                  <a:moveTo>
                    <a:pt x="10" y="20"/>
                  </a:moveTo>
                  <a:lnTo>
                    <a:pt x="4" y="28"/>
                  </a:lnTo>
                  <a:lnTo>
                    <a:pt x="5" y="33"/>
                  </a:lnTo>
                  <a:lnTo>
                    <a:pt x="9" y="34"/>
                  </a:lnTo>
                  <a:lnTo>
                    <a:pt x="11" y="28"/>
                  </a:lnTo>
                  <a:lnTo>
                    <a:pt x="10" y="20"/>
                  </a:lnTo>
                  <a:lnTo>
                    <a:pt x="10" y="20"/>
                  </a:lnTo>
                  <a:close/>
                  <a:moveTo>
                    <a:pt x="0" y="0"/>
                  </a:moveTo>
                  <a:lnTo>
                    <a:pt x="10" y="2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8" y="14"/>
                  </a:lnTo>
                  <a:lnTo>
                    <a:pt x="5" y="13"/>
                  </a:lnTo>
                  <a:lnTo>
                    <a:pt x="6" y="10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7120428" y="2237429"/>
              <a:ext cx="12617" cy="23432"/>
            </a:xfrm>
            <a:custGeom>
              <a:avLst/>
              <a:gdLst>
                <a:gd name="T0" fmla="*/ 3 w 6"/>
                <a:gd name="T1" fmla="*/ 1 h 12"/>
                <a:gd name="T2" fmla="*/ 6 w 6"/>
                <a:gd name="T3" fmla="*/ 4 h 12"/>
                <a:gd name="T4" fmla="*/ 6 w 6"/>
                <a:gd name="T5" fmla="*/ 11 h 12"/>
                <a:gd name="T6" fmla="*/ 2 w 6"/>
                <a:gd name="T7" fmla="*/ 12 h 12"/>
                <a:gd name="T8" fmla="*/ 0 w 6"/>
                <a:gd name="T9" fmla="*/ 5 h 12"/>
                <a:gd name="T10" fmla="*/ 3 w 6"/>
                <a:gd name="T1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2">
                  <a:moveTo>
                    <a:pt x="3" y="1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3" y="0"/>
                    <a:pt x="3" y="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7107810" y="2194170"/>
              <a:ext cx="30642" cy="36050"/>
            </a:xfrm>
            <a:custGeom>
              <a:avLst/>
              <a:gdLst>
                <a:gd name="T0" fmla="*/ 6 w 17"/>
                <a:gd name="T1" fmla="*/ 6 h 20"/>
                <a:gd name="T2" fmla="*/ 7 w 17"/>
                <a:gd name="T3" fmla="*/ 6 h 20"/>
                <a:gd name="T4" fmla="*/ 8 w 17"/>
                <a:gd name="T5" fmla="*/ 4 h 20"/>
                <a:gd name="T6" fmla="*/ 14 w 17"/>
                <a:gd name="T7" fmla="*/ 0 h 20"/>
                <a:gd name="T8" fmla="*/ 17 w 17"/>
                <a:gd name="T9" fmla="*/ 9 h 20"/>
                <a:gd name="T10" fmla="*/ 8 w 17"/>
                <a:gd name="T11" fmla="*/ 9 h 20"/>
                <a:gd name="T12" fmla="*/ 10 w 17"/>
                <a:gd name="T13" fmla="*/ 9 h 20"/>
                <a:gd name="T14" fmla="*/ 6 w 17"/>
                <a:gd name="T15" fmla="*/ 19 h 20"/>
                <a:gd name="T16" fmla="*/ 0 w 17"/>
                <a:gd name="T17" fmla="*/ 9 h 20"/>
                <a:gd name="T18" fmla="*/ 1 w 17"/>
                <a:gd name="T19" fmla="*/ 5 h 20"/>
                <a:gd name="T20" fmla="*/ 4 w 17"/>
                <a:gd name="T21" fmla="*/ 4 h 20"/>
                <a:gd name="T22" fmla="*/ 6 w 17"/>
                <a:gd name="T23" fmla="*/ 6 h 20"/>
                <a:gd name="T24" fmla="*/ 6 w 17"/>
                <a:gd name="T25" fmla="*/ 6 h 20"/>
                <a:gd name="T26" fmla="*/ 16 w 17"/>
                <a:gd name="T27" fmla="*/ 16 h 20"/>
                <a:gd name="T28" fmla="*/ 12 w 17"/>
                <a:gd name="T29" fmla="*/ 18 h 20"/>
                <a:gd name="T30" fmla="*/ 16 w 17"/>
                <a:gd name="T31" fmla="*/ 20 h 20"/>
                <a:gd name="T32" fmla="*/ 16 w 17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20">
                  <a:moveTo>
                    <a:pt x="6" y="6"/>
                  </a:moveTo>
                  <a:lnTo>
                    <a:pt x="7" y="6"/>
                  </a:lnTo>
                  <a:lnTo>
                    <a:pt x="8" y="4"/>
                  </a:lnTo>
                  <a:lnTo>
                    <a:pt x="14" y="0"/>
                  </a:lnTo>
                  <a:lnTo>
                    <a:pt x="17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6" y="19"/>
                  </a:lnTo>
                  <a:lnTo>
                    <a:pt x="0" y="9"/>
                  </a:lnTo>
                  <a:lnTo>
                    <a:pt x="1" y="5"/>
                  </a:lnTo>
                  <a:lnTo>
                    <a:pt x="4" y="4"/>
                  </a:lnTo>
                  <a:lnTo>
                    <a:pt x="6" y="6"/>
                  </a:lnTo>
                  <a:lnTo>
                    <a:pt x="6" y="6"/>
                  </a:lnTo>
                  <a:close/>
                  <a:moveTo>
                    <a:pt x="16" y="16"/>
                  </a:moveTo>
                  <a:lnTo>
                    <a:pt x="12" y="18"/>
                  </a:lnTo>
                  <a:lnTo>
                    <a:pt x="16" y="20"/>
                  </a:lnTo>
                  <a:lnTo>
                    <a:pt x="16" y="16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7087983" y="2185157"/>
              <a:ext cx="7210" cy="72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4 h 4"/>
                <a:gd name="T4" fmla="*/ 4 w 4"/>
                <a:gd name="T5" fmla="*/ 4 h 4"/>
                <a:gd name="T6" fmla="*/ 3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7048328" y="2120268"/>
              <a:ext cx="68495" cy="54075"/>
            </a:xfrm>
            <a:custGeom>
              <a:avLst/>
              <a:gdLst>
                <a:gd name="T0" fmla="*/ 31 w 38"/>
                <a:gd name="T1" fmla="*/ 24 h 30"/>
                <a:gd name="T2" fmla="*/ 38 w 38"/>
                <a:gd name="T3" fmla="*/ 29 h 30"/>
                <a:gd name="T4" fmla="*/ 33 w 38"/>
                <a:gd name="T5" fmla="*/ 30 h 30"/>
                <a:gd name="T6" fmla="*/ 31 w 38"/>
                <a:gd name="T7" fmla="*/ 28 h 30"/>
                <a:gd name="T8" fmla="*/ 31 w 38"/>
                <a:gd name="T9" fmla="*/ 24 h 30"/>
                <a:gd name="T10" fmla="*/ 31 w 38"/>
                <a:gd name="T11" fmla="*/ 24 h 30"/>
                <a:gd name="T12" fmla="*/ 34 w 38"/>
                <a:gd name="T13" fmla="*/ 10 h 30"/>
                <a:gd name="T14" fmla="*/ 31 w 38"/>
                <a:gd name="T15" fmla="*/ 14 h 30"/>
                <a:gd name="T16" fmla="*/ 35 w 38"/>
                <a:gd name="T17" fmla="*/ 19 h 30"/>
                <a:gd name="T18" fmla="*/ 36 w 38"/>
                <a:gd name="T19" fmla="*/ 14 h 30"/>
                <a:gd name="T20" fmla="*/ 34 w 38"/>
                <a:gd name="T21" fmla="*/ 10 h 30"/>
                <a:gd name="T22" fmla="*/ 34 w 38"/>
                <a:gd name="T23" fmla="*/ 10 h 30"/>
                <a:gd name="T24" fmla="*/ 11 w 38"/>
                <a:gd name="T25" fmla="*/ 18 h 30"/>
                <a:gd name="T26" fmla="*/ 8 w 38"/>
                <a:gd name="T27" fmla="*/ 21 h 30"/>
                <a:gd name="T28" fmla="*/ 10 w 38"/>
                <a:gd name="T29" fmla="*/ 24 h 30"/>
                <a:gd name="T30" fmla="*/ 15 w 38"/>
                <a:gd name="T31" fmla="*/ 25 h 30"/>
                <a:gd name="T32" fmla="*/ 11 w 38"/>
                <a:gd name="T33" fmla="*/ 18 h 30"/>
                <a:gd name="T34" fmla="*/ 11 w 38"/>
                <a:gd name="T35" fmla="*/ 18 h 30"/>
                <a:gd name="T36" fmla="*/ 0 w 38"/>
                <a:gd name="T37" fmla="*/ 3 h 30"/>
                <a:gd name="T38" fmla="*/ 3 w 38"/>
                <a:gd name="T39" fmla="*/ 0 h 30"/>
                <a:gd name="T40" fmla="*/ 10 w 38"/>
                <a:gd name="T41" fmla="*/ 0 h 30"/>
                <a:gd name="T42" fmla="*/ 6 w 38"/>
                <a:gd name="T43" fmla="*/ 4 h 30"/>
                <a:gd name="T44" fmla="*/ 6 w 38"/>
                <a:gd name="T45" fmla="*/ 9 h 30"/>
                <a:gd name="T46" fmla="*/ 0 w 38"/>
                <a:gd name="T47" fmla="*/ 5 h 30"/>
                <a:gd name="T48" fmla="*/ 0 w 38"/>
                <a:gd name="T4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30">
                  <a:moveTo>
                    <a:pt x="31" y="24"/>
                  </a:moveTo>
                  <a:lnTo>
                    <a:pt x="38" y="29"/>
                  </a:lnTo>
                  <a:lnTo>
                    <a:pt x="33" y="30"/>
                  </a:lnTo>
                  <a:lnTo>
                    <a:pt x="31" y="28"/>
                  </a:lnTo>
                  <a:lnTo>
                    <a:pt x="31" y="24"/>
                  </a:lnTo>
                  <a:lnTo>
                    <a:pt x="31" y="24"/>
                  </a:lnTo>
                  <a:close/>
                  <a:moveTo>
                    <a:pt x="34" y="10"/>
                  </a:moveTo>
                  <a:lnTo>
                    <a:pt x="31" y="14"/>
                  </a:lnTo>
                  <a:lnTo>
                    <a:pt x="35" y="19"/>
                  </a:lnTo>
                  <a:lnTo>
                    <a:pt x="36" y="14"/>
                  </a:lnTo>
                  <a:lnTo>
                    <a:pt x="34" y="10"/>
                  </a:lnTo>
                  <a:lnTo>
                    <a:pt x="34" y="10"/>
                  </a:lnTo>
                  <a:close/>
                  <a:moveTo>
                    <a:pt x="11" y="18"/>
                  </a:moveTo>
                  <a:lnTo>
                    <a:pt x="8" y="21"/>
                  </a:lnTo>
                  <a:lnTo>
                    <a:pt x="10" y="24"/>
                  </a:lnTo>
                  <a:lnTo>
                    <a:pt x="15" y="25"/>
                  </a:lnTo>
                  <a:lnTo>
                    <a:pt x="11" y="18"/>
                  </a:lnTo>
                  <a:lnTo>
                    <a:pt x="11" y="18"/>
                  </a:lnTo>
                  <a:close/>
                  <a:moveTo>
                    <a:pt x="0" y="3"/>
                  </a:moveTo>
                  <a:lnTo>
                    <a:pt x="3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6" y="9"/>
                  </a:lnTo>
                  <a:lnTo>
                    <a:pt x="0" y="5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878894" y="2109453"/>
              <a:ext cx="93729" cy="28840"/>
            </a:xfrm>
            <a:custGeom>
              <a:avLst/>
              <a:gdLst>
                <a:gd name="T0" fmla="*/ 41 w 52"/>
                <a:gd name="T1" fmla="*/ 14 h 16"/>
                <a:gd name="T2" fmla="*/ 45 w 52"/>
                <a:gd name="T3" fmla="*/ 10 h 16"/>
                <a:gd name="T4" fmla="*/ 52 w 52"/>
                <a:gd name="T5" fmla="*/ 12 h 16"/>
                <a:gd name="T6" fmla="*/ 50 w 52"/>
                <a:gd name="T7" fmla="*/ 13 h 16"/>
                <a:gd name="T8" fmla="*/ 41 w 52"/>
                <a:gd name="T9" fmla="*/ 14 h 16"/>
                <a:gd name="T10" fmla="*/ 41 w 52"/>
                <a:gd name="T11" fmla="*/ 14 h 16"/>
                <a:gd name="T12" fmla="*/ 36 w 52"/>
                <a:gd name="T13" fmla="*/ 1 h 16"/>
                <a:gd name="T14" fmla="*/ 34 w 52"/>
                <a:gd name="T15" fmla="*/ 0 h 16"/>
                <a:gd name="T16" fmla="*/ 23 w 52"/>
                <a:gd name="T17" fmla="*/ 1 h 16"/>
                <a:gd name="T18" fmla="*/ 6 w 52"/>
                <a:gd name="T19" fmla="*/ 0 h 16"/>
                <a:gd name="T20" fmla="*/ 4 w 52"/>
                <a:gd name="T21" fmla="*/ 3 h 16"/>
                <a:gd name="T22" fmla="*/ 0 w 52"/>
                <a:gd name="T23" fmla="*/ 6 h 16"/>
                <a:gd name="T24" fmla="*/ 1 w 52"/>
                <a:gd name="T25" fmla="*/ 9 h 16"/>
                <a:gd name="T26" fmla="*/ 0 w 52"/>
                <a:gd name="T27" fmla="*/ 11 h 16"/>
                <a:gd name="T28" fmla="*/ 2 w 52"/>
                <a:gd name="T29" fmla="*/ 15 h 16"/>
                <a:gd name="T30" fmla="*/ 14 w 52"/>
                <a:gd name="T31" fmla="*/ 15 h 16"/>
                <a:gd name="T32" fmla="*/ 17 w 52"/>
                <a:gd name="T33" fmla="*/ 16 h 16"/>
                <a:gd name="T34" fmla="*/ 24 w 52"/>
                <a:gd name="T35" fmla="*/ 14 h 16"/>
                <a:gd name="T36" fmla="*/ 27 w 52"/>
                <a:gd name="T37" fmla="*/ 16 h 16"/>
                <a:gd name="T38" fmla="*/ 36 w 52"/>
                <a:gd name="T39" fmla="*/ 13 h 16"/>
                <a:gd name="T40" fmla="*/ 42 w 52"/>
                <a:gd name="T41" fmla="*/ 6 h 16"/>
                <a:gd name="T42" fmla="*/ 38 w 52"/>
                <a:gd name="T43" fmla="*/ 4 h 16"/>
                <a:gd name="T44" fmla="*/ 36 w 52"/>
                <a:gd name="T45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16">
                  <a:moveTo>
                    <a:pt x="41" y="14"/>
                  </a:moveTo>
                  <a:lnTo>
                    <a:pt x="45" y="10"/>
                  </a:lnTo>
                  <a:lnTo>
                    <a:pt x="52" y="12"/>
                  </a:lnTo>
                  <a:lnTo>
                    <a:pt x="50" y="13"/>
                  </a:lnTo>
                  <a:lnTo>
                    <a:pt x="41" y="14"/>
                  </a:lnTo>
                  <a:lnTo>
                    <a:pt x="41" y="14"/>
                  </a:lnTo>
                  <a:close/>
                  <a:moveTo>
                    <a:pt x="36" y="1"/>
                  </a:moveTo>
                  <a:lnTo>
                    <a:pt x="34" y="0"/>
                  </a:lnTo>
                  <a:lnTo>
                    <a:pt x="23" y="1"/>
                  </a:lnTo>
                  <a:lnTo>
                    <a:pt x="6" y="0"/>
                  </a:lnTo>
                  <a:lnTo>
                    <a:pt x="4" y="3"/>
                  </a:lnTo>
                  <a:lnTo>
                    <a:pt x="0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14" y="15"/>
                  </a:lnTo>
                  <a:lnTo>
                    <a:pt x="17" y="16"/>
                  </a:lnTo>
                  <a:lnTo>
                    <a:pt x="24" y="14"/>
                  </a:lnTo>
                  <a:lnTo>
                    <a:pt x="27" y="16"/>
                  </a:lnTo>
                  <a:lnTo>
                    <a:pt x="36" y="13"/>
                  </a:lnTo>
                  <a:lnTo>
                    <a:pt x="42" y="6"/>
                  </a:lnTo>
                  <a:lnTo>
                    <a:pt x="38" y="4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6673411" y="2042761"/>
              <a:ext cx="167631" cy="111754"/>
            </a:xfrm>
            <a:custGeom>
              <a:avLst/>
              <a:gdLst>
                <a:gd name="T0" fmla="*/ 85 w 93"/>
                <a:gd name="T1" fmla="*/ 46 h 62"/>
                <a:gd name="T2" fmla="*/ 86 w 93"/>
                <a:gd name="T3" fmla="*/ 49 h 62"/>
                <a:gd name="T4" fmla="*/ 81 w 93"/>
                <a:gd name="T5" fmla="*/ 44 h 62"/>
                <a:gd name="T6" fmla="*/ 83 w 93"/>
                <a:gd name="T7" fmla="*/ 44 h 62"/>
                <a:gd name="T8" fmla="*/ 11 w 93"/>
                <a:gd name="T9" fmla="*/ 9 h 62"/>
                <a:gd name="T10" fmla="*/ 10 w 93"/>
                <a:gd name="T11" fmla="*/ 17 h 62"/>
                <a:gd name="T12" fmla="*/ 5 w 93"/>
                <a:gd name="T13" fmla="*/ 25 h 62"/>
                <a:gd name="T14" fmla="*/ 7 w 93"/>
                <a:gd name="T15" fmla="*/ 31 h 62"/>
                <a:gd name="T16" fmla="*/ 6 w 93"/>
                <a:gd name="T17" fmla="*/ 38 h 62"/>
                <a:gd name="T18" fmla="*/ 0 w 93"/>
                <a:gd name="T19" fmla="*/ 47 h 62"/>
                <a:gd name="T20" fmla="*/ 6 w 93"/>
                <a:gd name="T21" fmla="*/ 52 h 62"/>
                <a:gd name="T22" fmla="*/ 9 w 93"/>
                <a:gd name="T23" fmla="*/ 57 h 62"/>
                <a:gd name="T24" fmla="*/ 13 w 93"/>
                <a:gd name="T25" fmla="*/ 62 h 62"/>
                <a:gd name="T26" fmla="*/ 22 w 93"/>
                <a:gd name="T27" fmla="*/ 47 h 62"/>
                <a:gd name="T28" fmla="*/ 23 w 93"/>
                <a:gd name="T29" fmla="*/ 41 h 62"/>
                <a:gd name="T30" fmla="*/ 29 w 93"/>
                <a:gd name="T31" fmla="*/ 44 h 62"/>
                <a:gd name="T32" fmla="*/ 35 w 93"/>
                <a:gd name="T33" fmla="*/ 40 h 62"/>
                <a:gd name="T34" fmla="*/ 39 w 93"/>
                <a:gd name="T35" fmla="*/ 47 h 62"/>
                <a:gd name="T36" fmla="*/ 51 w 93"/>
                <a:gd name="T37" fmla="*/ 39 h 62"/>
                <a:gd name="T38" fmla="*/ 66 w 93"/>
                <a:gd name="T39" fmla="*/ 39 h 62"/>
                <a:gd name="T40" fmla="*/ 74 w 93"/>
                <a:gd name="T41" fmla="*/ 40 h 62"/>
                <a:gd name="T42" fmla="*/ 86 w 93"/>
                <a:gd name="T43" fmla="*/ 43 h 62"/>
                <a:gd name="T44" fmla="*/ 91 w 93"/>
                <a:gd name="T45" fmla="*/ 38 h 62"/>
                <a:gd name="T46" fmla="*/ 91 w 93"/>
                <a:gd name="T47" fmla="*/ 31 h 62"/>
                <a:gd name="T48" fmla="*/ 77 w 93"/>
                <a:gd name="T49" fmla="*/ 26 h 62"/>
                <a:gd name="T50" fmla="*/ 67 w 93"/>
                <a:gd name="T51" fmla="*/ 23 h 62"/>
                <a:gd name="T52" fmla="*/ 54 w 93"/>
                <a:gd name="T53" fmla="*/ 17 h 62"/>
                <a:gd name="T54" fmla="*/ 53 w 93"/>
                <a:gd name="T55" fmla="*/ 15 h 62"/>
                <a:gd name="T56" fmla="*/ 70 w 93"/>
                <a:gd name="T57" fmla="*/ 18 h 62"/>
                <a:gd name="T58" fmla="*/ 71 w 93"/>
                <a:gd name="T59" fmla="*/ 14 h 62"/>
                <a:gd name="T60" fmla="*/ 61 w 93"/>
                <a:gd name="T61" fmla="*/ 13 h 62"/>
                <a:gd name="T62" fmla="*/ 52 w 93"/>
                <a:gd name="T63" fmla="*/ 5 h 62"/>
                <a:gd name="T64" fmla="*/ 47 w 93"/>
                <a:gd name="T65" fmla="*/ 4 h 62"/>
                <a:gd name="T66" fmla="*/ 25 w 93"/>
                <a:gd name="T67" fmla="*/ 1 h 62"/>
                <a:gd name="T68" fmla="*/ 12 w 93"/>
                <a:gd name="T69" fmla="*/ 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3" h="62">
                  <a:moveTo>
                    <a:pt x="83" y="44"/>
                  </a:moveTo>
                  <a:lnTo>
                    <a:pt x="85" y="46"/>
                  </a:lnTo>
                  <a:lnTo>
                    <a:pt x="89" y="47"/>
                  </a:lnTo>
                  <a:lnTo>
                    <a:pt x="86" y="49"/>
                  </a:lnTo>
                  <a:lnTo>
                    <a:pt x="83" y="48"/>
                  </a:lnTo>
                  <a:lnTo>
                    <a:pt x="81" y="44"/>
                  </a:lnTo>
                  <a:lnTo>
                    <a:pt x="83" y="44"/>
                  </a:lnTo>
                  <a:lnTo>
                    <a:pt x="83" y="44"/>
                  </a:lnTo>
                  <a:close/>
                  <a:moveTo>
                    <a:pt x="10" y="7"/>
                  </a:moveTo>
                  <a:lnTo>
                    <a:pt x="11" y="9"/>
                  </a:lnTo>
                  <a:lnTo>
                    <a:pt x="8" y="13"/>
                  </a:lnTo>
                  <a:lnTo>
                    <a:pt x="10" y="17"/>
                  </a:lnTo>
                  <a:lnTo>
                    <a:pt x="9" y="22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7" y="31"/>
                  </a:lnTo>
                  <a:lnTo>
                    <a:pt x="6" y="35"/>
                  </a:lnTo>
                  <a:lnTo>
                    <a:pt x="6" y="38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4" y="47"/>
                  </a:lnTo>
                  <a:lnTo>
                    <a:pt x="6" y="52"/>
                  </a:lnTo>
                  <a:lnTo>
                    <a:pt x="5" y="56"/>
                  </a:lnTo>
                  <a:lnTo>
                    <a:pt x="9" y="57"/>
                  </a:lnTo>
                  <a:lnTo>
                    <a:pt x="10" y="61"/>
                  </a:lnTo>
                  <a:lnTo>
                    <a:pt x="13" y="62"/>
                  </a:lnTo>
                  <a:lnTo>
                    <a:pt x="16" y="55"/>
                  </a:lnTo>
                  <a:lnTo>
                    <a:pt x="22" y="47"/>
                  </a:lnTo>
                  <a:lnTo>
                    <a:pt x="21" y="45"/>
                  </a:lnTo>
                  <a:lnTo>
                    <a:pt x="23" y="41"/>
                  </a:lnTo>
                  <a:lnTo>
                    <a:pt x="26" y="44"/>
                  </a:lnTo>
                  <a:lnTo>
                    <a:pt x="29" y="44"/>
                  </a:lnTo>
                  <a:lnTo>
                    <a:pt x="32" y="38"/>
                  </a:lnTo>
                  <a:lnTo>
                    <a:pt x="35" y="40"/>
                  </a:lnTo>
                  <a:lnTo>
                    <a:pt x="35" y="45"/>
                  </a:lnTo>
                  <a:lnTo>
                    <a:pt x="39" y="47"/>
                  </a:lnTo>
                  <a:lnTo>
                    <a:pt x="45" y="45"/>
                  </a:lnTo>
                  <a:lnTo>
                    <a:pt x="51" y="39"/>
                  </a:lnTo>
                  <a:lnTo>
                    <a:pt x="59" y="38"/>
                  </a:lnTo>
                  <a:lnTo>
                    <a:pt x="66" y="39"/>
                  </a:lnTo>
                  <a:lnTo>
                    <a:pt x="70" y="37"/>
                  </a:lnTo>
                  <a:lnTo>
                    <a:pt x="74" y="40"/>
                  </a:lnTo>
                  <a:lnTo>
                    <a:pt x="79" y="40"/>
                  </a:lnTo>
                  <a:lnTo>
                    <a:pt x="86" y="43"/>
                  </a:lnTo>
                  <a:lnTo>
                    <a:pt x="87" y="38"/>
                  </a:lnTo>
                  <a:lnTo>
                    <a:pt x="91" y="38"/>
                  </a:lnTo>
                  <a:lnTo>
                    <a:pt x="93" y="34"/>
                  </a:lnTo>
                  <a:lnTo>
                    <a:pt x="91" y="31"/>
                  </a:lnTo>
                  <a:lnTo>
                    <a:pt x="81" y="26"/>
                  </a:lnTo>
                  <a:lnTo>
                    <a:pt x="77" y="26"/>
                  </a:lnTo>
                  <a:lnTo>
                    <a:pt x="71" y="23"/>
                  </a:lnTo>
                  <a:lnTo>
                    <a:pt x="67" y="23"/>
                  </a:lnTo>
                  <a:lnTo>
                    <a:pt x="61" y="20"/>
                  </a:lnTo>
                  <a:lnTo>
                    <a:pt x="54" y="17"/>
                  </a:lnTo>
                  <a:lnTo>
                    <a:pt x="49" y="17"/>
                  </a:lnTo>
                  <a:lnTo>
                    <a:pt x="53" y="15"/>
                  </a:lnTo>
                  <a:lnTo>
                    <a:pt x="60" y="17"/>
                  </a:lnTo>
                  <a:lnTo>
                    <a:pt x="70" y="18"/>
                  </a:lnTo>
                  <a:lnTo>
                    <a:pt x="75" y="17"/>
                  </a:lnTo>
                  <a:lnTo>
                    <a:pt x="71" y="14"/>
                  </a:lnTo>
                  <a:lnTo>
                    <a:pt x="68" y="15"/>
                  </a:lnTo>
                  <a:lnTo>
                    <a:pt x="61" y="13"/>
                  </a:lnTo>
                  <a:lnTo>
                    <a:pt x="57" y="5"/>
                  </a:lnTo>
                  <a:lnTo>
                    <a:pt x="52" y="5"/>
                  </a:lnTo>
                  <a:lnTo>
                    <a:pt x="50" y="7"/>
                  </a:lnTo>
                  <a:lnTo>
                    <a:pt x="47" y="4"/>
                  </a:lnTo>
                  <a:lnTo>
                    <a:pt x="27" y="0"/>
                  </a:lnTo>
                  <a:lnTo>
                    <a:pt x="25" y="1"/>
                  </a:lnTo>
                  <a:lnTo>
                    <a:pt x="21" y="0"/>
                  </a:lnTo>
                  <a:lnTo>
                    <a:pt x="12" y="2"/>
                  </a:lnTo>
                  <a:lnTo>
                    <a:pt x="10" y="7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271456" y="2069798"/>
              <a:ext cx="10815" cy="7210"/>
            </a:xfrm>
            <a:custGeom>
              <a:avLst/>
              <a:gdLst>
                <a:gd name="T0" fmla="*/ 6 w 6"/>
                <a:gd name="T1" fmla="*/ 0 h 4"/>
                <a:gd name="T2" fmla="*/ 2 w 6"/>
                <a:gd name="T3" fmla="*/ 0 h 4"/>
                <a:gd name="T4" fmla="*/ 0 w 6"/>
                <a:gd name="T5" fmla="*/ 4 h 4"/>
                <a:gd name="T6" fmla="*/ 5 w 6"/>
                <a:gd name="T7" fmla="*/ 3 h 4"/>
                <a:gd name="T8" fmla="*/ 6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5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6401235" y="2107650"/>
              <a:ext cx="97334" cy="39655"/>
            </a:xfrm>
            <a:custGeom>
              <a:avLst/>
              <a:gdLst>
                <a:gd name="T0" fmla="*/ 6 w 54"/>
                <a:gd name="T1" fmla="*/ 1 h 22"/>
                <a:gd name="T2" fmla="*/ 13 w 54"/>
                <a:gd name="T3" fmla="*/ 2 h 22"/>
                <a:gd name="T4" fmla="*/ 21 w 54"/>
                <a:gd name="T5" fmla="*/ 0 h 22"/>
                <a:gd name="T6" fmla="*/ 39 w 54"/>
                <a:gd name="T7" fmla="*/ 1 h 22"/>
                <a:gd name="T8" fmla="*/ 43 w 54"/>
                <a:gd name="T9" fmla="*/ 9 h 22"/>
                <a:gd name="T10" fmla="*/ 50 w 54"/>
                <a:gd name="T11" fmla="*/ 10 h 22"/>
                <a:gd name="T12" fmla="*/ 54 w 54"/>
                <a:gd name="T13" fmla="*/ 14 h 22"/>
                <a:gd name="T14" fmla="*/ 53 w 54"/>
                <a:gd name="T15" fmla="*/ 16 h 22"/>
                <a:gd name="T16" fmla="*/ 45 w 54"/>
                <a:gd name="T17" fmla="*/ 16 h 22"/>
                <a:gd name="T18" fmla="*/ 42 w 54"/>
                <a:gd name="T19" fmla="*/ 15 h 22"/>
                <a:gd name="T20" fmla="*/ 40 w 54"/>
                <a:gd name="T21" fmla="*/ 18 h 22"/>
                <a:gd name="T22" fmla="*/ 38 w 54"/>
                <a:gd name="T23" fmla="*/ 19 h 22"/>
                <a:gd name="T24" fmla="*/ 36 w 54"/>
                <a:gd name="T25" fmla="*/ 17 h 22"/>
                <a:gd name="T26" fmla="*/ 32 w 54"/>
                <a:gd name="T27" fmla="*/ 17 h 22"/>
                <a:gd name="T28" fmla="*/ 32 w 54"/>
                <a:gd name="T29" fmla="*/ 22 h 22"/>
                <a:gd name="T30" fmla="*/ 26 w 54"/>
                <a:gd name="T31" fmla="*/ 21 h 22"/>
                <a:gd name="T32" fmla="*/ 22 w 54"/>
                <a:gd name="T33" fmla="*/ 19 h 22"/>
                <a:gd name="T34" fmla="*/ 17 w 54"/>
                <a:gd name="T35" fmla="*/ 19 h 22"/>
                <a:gd name="T36" fmla="*/ 14 w 54"/>
                <a:gd name="T37" fmla="*/ 16 h 22"/>
                <a:gd name="T38" fmla="*/ 10 w 54"/>
                <a:gd name="T39" fmla="*/ 11 h 22"/>
                <a:gd name="T40" fmla="*/ 7 w 54"/>
                <a:gd name="T41" fmla="*/ 9 h 22"/>
                <a:gd name="T42" fmla="*/ 4 w 54"/>
                <a:gd name="T43" fmla="*/ 10 h 22"/>
                <a:gd name="T44" fmla="*/ 0 w 54"/>
                <a:gd name="T45" fmla="*/ 7 h 22"/>
                <a:gd name="T46" fmla="*/ 3 w 54"/>
                <a:gd name="T47" fmla="*/ 2 h 22"/>
                <a:gd name="T48" fmla="*/ 6 w 54"/>
                <a:gd name="T4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22">
                  <a:moveTo>
                    <a:pt x="6" y="1"/>
                  </a:moveTo>
                  <a:lnTo>
                    <a:pt x="13" y="2"/>
                  </a:lnTo>
                  <a:lnTo>
                    <a:pt x="21" y="0"/>
                  </a:lnTo>
                  <a:lnTo>
                    <a:pt x="39" y="1"/>
                  </a:lnTo>
                  <a:lnTo>
                    <a:pt x="43" y="9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3" y="16"/>
                  </a:lnTo>
                  <a:lnTo>
                    <a:pt x="45" y="16"/>
                  </a:lnTo>
                  <a:lnTo>
                    <a:pt x="42" y="15"/>
                  </a:lnTo>
                  <a:lnTo>
                    <a:pt x="40" y="18"/>
                  </a:lnTo>
                  <a:lnTo>
                    <a:pt x="38" y="19"/>
                  </a:lnTo>
                  <a:lnTo>
                    <a:pt x="36" y="17"/>
                  </a:lnTo>
                  <a:lnTo>
                    <a:pt x="32" y="17"/>
                  </a:lnTo>
                  <a:lnTo>
                    <a:pt x="32" y="22"/>
                  </a:lnTo>
                  <a:lnTo>
                    <a:pt x="26" y="21"/>
                  </a:lnTo>
                  <a:lnTo>
                    <a:pt x="22" y="19"/>
                  </a:lnTo>
                  <a:lnTo>
                    <a:pt x="17" y="19"/>
                  </a:lnTo>
                  <a:lnTo>
                    <a:pt x="14" y="16"/>
                  </a:lnTo>
                  <a:lnTo>
                    <a:pt x="10" y="11"/>
                  </a:lnTo>
                  <a:lnTo>
                    <a:pt x="7" y="9"/>
                  </a:lnTo>
                  <a:lnTo>
                    <a:pt x="4" y="10"/>
                  </a:lnTo>
                  <a:lnTo>
                    <a:pt x="0" y="7"/>
                  </a:lnTo>
                  <a:lnTo>
                    <a:pt x="3" y="2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6570669" y="2031946"/>
              <a:ext cx="122569" cy="100939"/>
            </a:xfrm>
            <a:custGeom>
              <a:avLst/>
              <a:gdLst>
                <a:gd name="T0" fmla="*/ 54 w 64"/>
                <a:gd name="T1" fmla="*/ 47 h 53"/>
                <a:gd name="T2" fmla="*/ 59 w 64"/>
                <a:gd name="T3" fmla="*/ 39 h 53"/>
                <a:gd name="T4" fmla="*/ 58 w 64"/>
                <a:gd name="T5" fmla="*/ 30 h 53"/>
                <a:gd name="T6" fmla="*/ 62 w 64"/>
                <a:gd name="T7" fmla="*/ 27 h 53"/>
                <a:gd name="T8" fmla="*/ 61 w 64"/>
                <a:gd name="T9" fmla="*/ 18 h 53"/>
                <a:gd name="T10" fmla="*/ 63 w 64"/>
                <a:gd name="T11" fmla="*/ 12 h 53"/>
                <a:gd name="T12" fmla="*/ 59 w 64"/>
                <a:gd name="T13" fmla="*/ 11 h 53"/>
                <a:gd name="T14" fmla="*/ 51 w 64"/>
                <a:gd name="T15" fmla="*/ 8 h 53"/>
                <a:gd name="T16" fmla="*/ 39 w 64"/>
                <a:gd name="T17" fmla="*/ 8 h 53"/>
                <a:gd name="T18" fmla="*/ 26 w 64"/>
                <a:gd name="T19" fmla="*/ 7 h 53"/>
                <a:gd name="T20" fmla="*/ 30 w 64"/>
                <a:gd name="T21" fmla="*/ 12 h 53"/>
                <a:gd name="T22" fmla="*/ 40 w 64"/>
                <a:gd name="T23" fmla="*/ 18 h 53"/>
                <a:gd name="T24" fmla="*/ 40 w 64"/>
                <a:gd name="T25" fmla="*/ 28 h 53"/>
                <a:gd name="T26" fmla="*/ 47 w 64"/>
                <a:gd name="T27" fmla="*/ 33 h 53"/>
                <a:gd name="T28" fmla="*/ 50 w 64"/>
                <a:gd name="T29" fmla="*/ 40 h 53"/>
                <a:gd name="T30" fmla="*/ 39 w 64"/>
                <a:gd name="T31" fmla="*/ 41 h 53"/>
                <a:gd name="T32" fmla="*/ 30 w 64"/>
                <a:gd name="T33" fmla="*/ 40 h 53"/>
                <a:gd name="T34" fmla="*/ 20 w 64"/>
                <a:gd name="T35" fmla="*/ 41 h 53"/>
                <a:gd name="T36" fmla="*/ 18 w 64"/>
                <a:gd name="T37" fmla="*/ 38 h 53"/>
                <a:gd name="T38" fmla="*/ 7 w 64"/>
                <a:gd name="T39" fmla="*/ 36 h 53"/>
                <a:gd name="T40" fmla="*/ 0 w 64"/>
                <a:gd name="T41" fmla="*/ 41 h 53"/>
                <a:gd name="T42" fmla="*/ 7 w 64"/>
                <a:gd name="T43" fmla="*/ 45 h 53"/>
                <a:gd name="T44" fmla="*/ 15 w 64"/>
                <a:gd name="T45" fmla="*/ 53 h 53"/>
                <a:gd name="T46" fmla="*/ 18 w 64"/>
                <a:gd name="T47" fmla="*/ 47 h 53"/>
                <a:gd name="T48" fmla="*/ 32 w 64"/>
                <a:gd name="T49" fmla="*/ 49 h 53"/>
                <a:gd name="T50" fmla="*/ 47 w 64"/>
                <a:gd name="T51" fmla="*/ 48 h 53"/>
                <a:gd name="T52" fmla="*/ 54 w 64"/>
                <a:gd name="T53" fmla="*/ 50 h 53"/>
                <a:gd name="T54" fmla="*/ 41 w 64"/>
                <a:gd name="T55" fmla="*/ 0 h 53"/>
                <a:gd name="T56" fmla="*/ 40 w 64"/>
                <a:gd name="T57" fmla="*/ 4 h 53"/>
                <a:gd name="T58" fmla="*/ 28 w 64"/>
                <a:gd name="T59" fmla="*/ 30 h 53"/>
                <a:gd name="T60" fmla="*/ 36 w 64"/>
                <a:gd name="T61" fmla="*/ 31 h 53"/>
                <a:gd name="T62" fmla="*/ 31 w 64"/>
                <a:gd name="T63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53">
                  <a:moveTo>
                    <a:pt x="54" y="50"/>
                  </a:moveTo>
                  <a:cubicBezTo>
                    <a:pt x="54" y="47"/>
                    <a:pt x="54" y="47"/>
                    <a:pt x="54" y="47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30" y="12"/>
                    <a:pt x="30" y="12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4" y="50"/>
                    <a:pt x="54" y="50"/>
                    <a:pt x="54" y="50"/>
                  </a:cubicBezTo>
                  <a:close/>
                  <a:moveTo>
                    <a:pt x="37" y="2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7" y="2"/>
                    <a:pt x="37" y="2"/>
                    <a:pt x="37" y="2"/>
                  </a:cubicBezTo>
                  <a:close/>
                  <a:moveTo>
                    <a:pt x="28" y="30"/>
                  </a:moveTo>
                  <a:cubicBezTo>
                    <a:pt x="32" y="28"/>
                    <a:pt x="32" y="28"/>
                    <a:pt x="32" y="28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1" y="32"/>
                    <a:pt x="31" y="32"/>
                    <a:pt x="31" y="32"/>
                  </a:cubicBezTo>
                  <a:lnTo>
                    <a:pt x="28" y="3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6127257" y="1885944"/>
              <a:ext cx="461437" cy="164026"/>
            </a:xfrm>
            <a:custGeom>
              <a:avLst/>
              <a:gdLst>
                <a:gd name="T0" fmla="*/ 54 w 256"/>
                <a:gd name="T1" fmla="*/ 35 h 91"/>
                <a:gd name="T2" fmla="*/ 51 w 256"/>
                <a:gd name="T3" fmla="*/ 47 h 91"/>
                <a:gd name="T4" fmla="*/ 48 w 256"/>
                <a:gd name="T5" fmla="*/ 44 h 91"/>
                <a:gd name="T6" fmla="*/ 50 w 256"/>
                <a:gd name="T7" fmla="*/ 41 h 91"/>
                <a:gd name="T8" fmla="*/ 15 w 256"/>
                <a:gd name="T9" fmla="*/ 26 h 91"/>
                <a:gd name="T10" fmla="*/ 13 w 256"/>
                <a:gd name="T11" fmla="*/ 30 h 91"/>
                <a:gd name="T12" fmla="*/ 0 w 256"/>
                <a:gd name="T13" fmla="*/ 36 h 91"/>
                <a:gd name="T14" fmla="*/ 12 w 256"/>
                <a:gd name="T15" fmla="*/ 34 h 91"/>
                <a:gd name="T16" fmla="*/ 22 w 256"/>
                <a:gd name="T17" fmla="*/ 34 h 91"/>
                <a:gd name="T18" fmla="*/ 35 w 256"/>
                <a:gd name="T19" fmla="*/ 26 h 91"/>
                <a:gd name="T20" fmla="*/ 50 w 256"/>
                <a:gd name="T21" fmla="*/ 19 h 91"/>
                <a:gd name="T22" fmla="*/ 64 w 256"/>
                <a:gd name="T23" fmla="*/ 16 h 91"/>
                <a:gd name="T24" fmla="*/ 82 w 256"/>
                <a:gd name="T25" fmla="*/ 19 h 91"/>
                <a:gd name="T26" fmla="*/ 70 w 256"/>
                <a:gd name="T27" fmla="*/ 24 h 91"/>
                <a:gd name="T28" fmla="*/ 90 w 256"/>
                <a:gd name="T29" fmla="*/ 28 h 91"/>
                <a:gd name="T30" fmla="*/ 105 w 256"/>
                <a:gd name="T31" fmla="*/ 32 h 91"/>
                <a:gd name="T32" fmla="*/ 114 w 256"/>
                <a:gd name="T33" fmla="*/ 32 h 91"/>
                <a:gd name="T34" fmla="*/ 128 w 256"/>
                <a:gd name="T35" fmla="*/ 41 h 91"/>
                <a:gd name="T36" fmla="*/ 139 w 256"/>
                <a:gd name="T37" fmla="*/ 43 h 91"/>
                <a:gd name="T38" fmla="*/ 152 w 256"/>
                <a:gd name="T39" fmla="*/ 43 h 91"/>
                <a:gd name="T40" fmla="*/ 168 w 256"/>
                <a:gd name="T41" fmla="*/ 66 h 91"/>
                <a:gd name="T42" fmla="*/ 184 w 256"/>
                <a:gd name="T43" fmla="*/ 68 h 91"/>
                <a:gd name="T44" fmla="*/ 188 w 256"/>
                <a:gd name="T45" fmla="*/ 77 h 91"/>
                <a:gd name="T46" fmla="*/ 174 w 256"/>
                <a:gd name="T47" fmla="*/ 89 h 91"/>
                <a:gd name="T48" fmla="*/ 192 w 256"/>
                <a:gd name="T49" fmla="*/ 89 h 91"/>
                <a:gd name="T50" fmla="*/ 219 w 256"/>
                <a:gd name="T51" fmla="*/ 91 h 91"/>
                <a:gd name="T52" fmla="*/ 236 w 256"/>
                <a:gd name="T53" fmla="*/ 86 h 91"/>
                <a:gd name="T54" fmla="*/ 253 w 256"/>
                <a:gd name="T55" fmla="*/ 83 h 91"/>
                <a:gd name="T56" fmla="*/ 249 w 256"/>
                <a:gd name="T57" fmla="*/ 76 h 91"/>
                <a:gd name="T58" fmla="*/ 223 w 256"/>
                <a:gd name="T59" fmla="*/ 65 h 91"/>
                <a:gd name="T60" fmla="*/ 224 w 256"/>
                <a:gd name="T61" fmla="*/ 55 h 91"/>
                <a:gd name="T62" fmla="*/ 213 w 256"/>
                <a:gd name="T63" fmla="*/ 55 h 91"/>
                <a:gd name="T64" fmla="*/ 199 w 256"/>
                <a:gd name="T65" fmla="*/ 48 h 91"/>
                <a:gd name="T66" fmla="*/ 186 w 256"/>
                <a:gd name="T67" fmla="*/ 45 h 91"/>
                <a:gd name="T68" fmla="*/ 183 w 256"/>
                <a:gd name="T69" fmla="*/ 44 h 91"/>
                <a:gd name="T70" fmla="*/ 165 w 256"/>
                <a:gd name="T71" fmla="*/ 33 h 91"/>
                <a:gd name="T72" fmla="*/ 140 w 256"/>
                <a:gd name="T73" fmla="*/ 25 h 91"/>
                <a:gd name="T74" fmla="*/ 128 w 256"/>
                <a:gd name="T75" fmla="*/ 11 h 91"/>
                <a:gd name="T76" fmla="*/ 103 w 256"/>
                <a:gd name="T77" fmla="*/ 7 h 91"/>
                <a:gd name="T78" fmla="*/ 86 w 256"/>
                <a:gd name="T79" fmla="*/ 2 h 91"/>
                <a:gd name="T80" fmla="*/ 61 w 256"/>
                <a:gd name="T81" fmla="*/ 5 h 91"/>
                <a:gd name="T82" fmla="*/ 33 w 256"/>
                <a:gd name="T83" fmla="*/ 11 h 91"/>
                <a:gd name="T84" fmla="*/ 15 w 256"/>
                <a:gd name="T85" fmla="*/ 2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6" h="91">
                  <a:moveTo>
                    <a:pt x="49" y="37"/>
                  </a:moveTo>
                  <a:lnTo>
                    <a:pt x="50" y="34"/>
                  </a:lnTo>
                  <a:lnTo>
                    <a:pt x="54" y="35"/>
                  </a:lnTo>
                  <a:lnTo>
                    <a:pt x="59" y="41"/>
                  </a:lnTo>
                  <a:lnTo>
                    <a:pt x="59" y="45"/>
                  </a:lnTo>
                  <a:lnTo>
                    <a:pt x="51" y="47"/>
                  </a:lnTo>
                  <a:lnTo>
                    <a:pt x="46" y="45"/>
                  </a:lnTo>
                  <a:lnTo>
                    <a:pt x="46" y="42"/>
                  </a:lnTo>
                  <a:lnTo>
                    <a:pt x="48" y="44"/>
                  </a:lnTo>
                  <a:lnTo>
                    <a:pt x="50" y="44"/>
                  </a:lnTo>
                  <a:lnTo>
                    <a:pt x="52" y="42"/>
                  </a:lnTo>
                  <a:lnTo>
                    <a:pt x="50" y="41"/>
                  </a:lnTo>
                  <a:lnTo>
                    <a:pt x="49" y="37"/>
                  </a:lnTo>
                  <a:lnTo>
                    <a:pt x="49" y="37"/>
                  </a:lnTo>
                  <a:close/>
                  <a:moveTo>
                    <a:pt x="15" y="26"/>
                  </a:moveTo>
                  <a:lnTo>
                    <a:pt x="17" y="30"/>
                  </a:lnTo>
                  <a:lnTo>
                    <a:pt x="16" y="32"/>
                  </a:lnTo>
                  <a:lnTo>
                    <a:pt x="13" y="30"/>
                  </a:lnTo>
                  <a:lnTo>
                    <a:pt x="5" y="34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5" y="38"/>
                  </a:lnTo>
                  <a:lnTo>
                    <a:pt x="10" y="33"/>
                  </a:lnTo>
                  <a:lnTo>
                    <a:pt x="12" y="34"/>
                  </a:lnTo>
                  <a:lnTo>
                    <a:pt x="12" y="38"/>
                  </a:lnTo>
                  <a:lnTo>
                    <a:pt x="17" y="34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3" y="28"/>
                  </a:lnTo>
                  <a:lnTo>
                    <a:pt x="35" y="26"/>
                  </a:lnTo>
                  <a:lnTo>
                    <a:pt x="38" y="29"/>
                  </a:lnTo>
                  <a:lnTo>
                    <a:pt x="43" y="28"/>
                  </a:lnTo>
                  <a:lnTo>
                    <a:pt x="50" y="19"/>
                  </a:lnTo>
                  <a:lnTo>
                    <a:pt x="54" y="18"/>
                  </a:lnTo>
                  <a:lnTo>
                    <a:pt x="58" y="15"/>
                  </a:lnTo>
                  <a:lnTo>
                    <a:pt x="64" y="16"/>
                  </a:lnTo>
                  <a:lnTo>
                    <a:pt x="68" y="16"/>
                  </a:lnTo>
                  <a:lnTo>
                    <a:pt x="79" y="17"/>
                  </a:lnTo>
                  <a:lnTo>
                    <a:pt x="82" y="19"/>
                  </a:lnTo>
                  <a:lnTo>
                    <a:pt x="79" y="22"/>
                  </a:lnTo>
                  <a:lnTo>
                    <a:pt x="73" y="22"/>
                  </a:lnTo>
                  <a:lnTo>
                    <a:pt x="70" y="24"/>
                  </a:lnTo>
                  <a:lnTo>
                    <a:pt x="73" y="27"/>
                  </a:lnTo>
                  <a:lnTo>
                    <a:pt x="88" y="29"/>
                  </a:lnTo>
                  <a:lnTo>
                    <a:pt x="90" y="28"/>
                  </a:lnTo>
                  <a:lnTo>
                    <a:pt x="95" y="28"/>
                  </a:lnTo>
                  <a:lnTo>
                    <a:pt x="99" y="31"/>
                  </a:lnTo>
                  <a:lnTo>
                    <a:pt x="105" y="32"/>
                  </a:lnTo>
                  <a:lnTo>
                    <a:pt x="108" y="32"/>
                  </a:lnTo>
                  <a:lnTo>
                    <a:pt x="111" y="29"/>
                  </a:lnTo>
                  <a:lnTo>
                    <a:pt x="114" y="32"/>
                  </a:lnTo>
                  <a:lnTo>
                    <a:pt x="114" y="34"/>
                  </a:lnTo>
                  <a:lnTo>
                    <a:pt x="122" y="40"/>
                  </a:lnTo>
                  <a:lnTo>
                    <a:pt x="128" y="41"/>
                  </a:lnTo>
                  <a:lnTo>
                    <a:pt x="131" y="40"/>
                  </a:lnTo>
                  <a:lnTo>
                    <a:pt x="135" y="43"/>
                  </a:lnTo>
                  <a:lnTo>
                    <a:pt x="139" y="43"/>
                  </a:lnTo>
                  <a:lnTo>
                    <a:pt x="142" y="44"/>
                  </a:lnTo>
                  <a:lnTo>
                    <a:pt x="150" y="42"/>
                  </a:lnTo>
                  <a:lnTo>
                    <a:pt x="152" y="43"/>
                  </a:lnTo>
                  <a:lnTo>
                    <a:pt x="156" y="56"/>
                  </a:lnTo>
                  <a:lnTo>
                    <a:pt x="165" y="66"/>
                  </a:lnTo>
                  <a:lnTo>
                    <a:pt x="168" y="66"/>
                  </a:lnTo>
                  <a:lnTo>
                    <a:pt x="170" y="65"/>
                  </a:lnTo>
                  <a:lnTo>
                    <a:pt x="175" y="68"/>
                  </a:lnTo>
                  <a:lnTo>
                    <a:pt x="184" y="68"/>
                  </a:lnTo>
                  <a:lnTo>
                    <a:pt x="185" y="70"/>
                  </a:lnTo>
                  <a:lnTo>
                    <a:pt x="189" y="72"/>
                  </a:lnTo>
                  <a:lnTo>
                    <a:pt x="188" y="77"/>
                  </a:lnTo>
                  <a:lnTo>
                    <a:pt x="182" y="78"/>
                  </a:lnTo>
                  <a:lnTo>
                    <a:pt x="174" y="85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8" y="88"/>
                  </a:lnTo>
                  <a:lnTo>
                    <a:pt x="192" y="89"/>
                  </a:lnTo>
                  <a:lnTo>
                    <a:pt x="204" y="87"/>
                  </a:lnTo>
                  <a:lnTo>
                    <a:pt x="210" y="88"/>
                  </a:lnTo>
                  <a:lnTo>
                    <a:pt x="219" y="91"/>
                  </a:lnTo>
                  <a:lnTo>
                    <a:pt x="230" y="89"/>
                  </a:lnTo>
                  <a:lnTo>
                    <a:pt x="232" y="86"/>
                  </a:lnTo>
                  <a:lnTo>
                    <a:pt x="236" y="86"/>
                  </a:lnTo>
                  <a:lnTo>
                    <a:pt x="239" y="84"/>
                  </a:lnTo>
                  <a:lnTo>
                    <a:pt x="247" y="85"/>
                  </a:lnTo>
                  <a:lnTo>
                    <a:pt x="253" y="83"/>
                  </a:lnTo>
                  <a:lnTo>
                    <a:pt x="256" y="79"/>
                  </a:lnTo>
                  <a:lnTo>
                    <a:pt x="254" y="77"/>
                  </a:lnTo>
                  <a:lnTo>
                    <a:pt x="249" y="76"/>
                  </a:lnTo>
                  <a:lnTo>
                    <a:pt x="246" y="69"/>
                  </a:lnTo>
                  <a:lnTo>
                    <a:pt x="236" y="65"/>
                  </a:lnTo>
                  <a:lnTo>
                    <a:pt x="223" y="65"/>
                  </a:lnTo>
                  <a:lnTo>
                    <a:pt x="220" y="64"/>
                  </a:lnTo>
                  <a:lnTo>
                    <a:pt x="223" y="62"/>
                  </a:lnTo>
                  <a:lnTo>
                    <a:pt x="224" y="55"/>
                  </a:lnTo>
                  <a:lnTo>
                    <a:pt x="222" y="54"/>
                  </a:lnTo>
                  <a:lnTo>
                    <a:pt x="218" y="55"/>
                  </a:lnTo>
                  <a:lnTo>
                    <a:pt x="213" y="55"/>
                  </a:lnTo>
                  <a:lnTo>
                    <a:pt x="204" y="49"/>
                  </a:lnTo>
                  <a:lnTo>
                    <a:pt x="202" y="51"/>
                  </a:lnTo>
                  <a:lnTo>
                    <a:pt x="199" y="48"/>
                  </a:lnTo>
                  <a:lnTo>
                    <a:pt x="192" y="43"/>
                  </a:lnTo>
                  <a:lnTo>
                    <a:pt x="188" y="47"/>
                  </a:lnTo>
                  <a:lnTo>
                    <a:pt x="186" y="45"/>
                  </a:lnTo>
                  <a:lnTo>
                    <a:pt x="187" y="42"/>
                  </a:lnTo>
                  <a:lnTo>
                    <a:pt x="185" y="41"/>
                  </a:lnTo>
                  <a:lnTo>
                    <a:pt x="183" y="44"/>
                  </a:lnTo>
                  <a:lnTo>
                    <a:pt x="179" y="41"/>
                  </a:lnTo>
                  <a:lnTo>
                    <a:pt x="171" y="38"/>
                  </a:lnTo>
                  <a:lnTo>
                    <a:pt x="165" y="33"/>
                  </a:lnTo>
                  <a:lnTo>
                    <a:pt x="159" y="30"/>
                  </a:lnTo>
                  <a:lnTo>
                    <a:pt x="153" y="25"/>
                  </a:lnTo>
                  <a:lnTo>
                    <a:pt x="140" y="25"/>
                  </a:lnTo>
                  <a:lnTo>
                    <a:pt x="135" y="23"/>
                  </a:lnTo>
                  <a:lnTo>
                    <a:pt x="134" y="17"/>
                  </a:lnTo>
                  <a:lnTo>
                    <a:pt x="128" y="11"/>
                  </a:lnTo>
                  <a:lnTo>
                    <a:pt x="123" y="12"/>
                  </a:lnTo>
                  <a:lnTo>
                    <a:pt x="121" y="9"/>
                  </a:lnTo>
                  <a:lnTo>
                    <a:pt x="103" y="7"/>
                  </a:lnTo>
                  <a:lnTo>
                    <a:pt x="98" y="9"/>
                  </a:lnTo>
                  <a:lnTo>
                    <a:pt x="90" y="8"/>
                  </a:lnTo>
                  <a:lnTo>
                    <a:pt x="86" y="2"/>
                  </a:lnTo>
                  <a:lnTo>
                    <a:pt x="75" y="0"/>
                  </a:lnTo>
                  <a:lnTo>
                    <a:pt x="65" y="0"/>
                  </a:lnTo>
                  <a:lnTo>
                    <a:pt x="61" y="5"/>
                  </a:lnTo>
                  <a:lnTo>
                    <a:pt x="47" y="6"/>
                  </a:lnTo>
                  <a:lnTo>
                    <a:pt x="37" y="8"/>
                  </a:lnTo>
                  <a:lnTo>
                    <a:pt x="33" y="11"/>
                  </a:lnTo>
                  <a:lnTo>
                    <a:pt x="24" y="14"/>
                  </a:lnTo>
                  <a:lnTo>
                    <a:pt x="20" y="18"/>
                  </a:lnTo>
                  <a:lnTo>
                    <a:pt x="15" y="20"/>
                  </a:lnTo>
                  <a:lnTo>
                    <a:pt x="15" y="26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6410247" y="1709300"/>
              <a:ext cx="246941" cy="290201"/>
            </a:xfrm>
            <a:custGeom>
              <a:avLst/>
              <a:gdLst>
                <a:gd name="T0" fmla="*/ 131 w 137"/>
                <a:gd name="T1" fmla="*/ 142 h 161"/>
                <a:gd name="T2" fmla="*/ 111 w 137"/>
                <a:gd name="T3" fmla="*/ 161 h 161"/>
                <a:gd name="T4" fmla="*/ 127 w 137"/>
                <a:gd name="T5" fmla="*/ 149 h 161"/>
                <a:gd name="T6" fmla="*/ 118 w 137"/>
                <a:gd name="T7" fmla="*/ 150 h 161"/>
                <a:gd name="T8" fmla="*/ 111 w 137"/>
                <a:gd name="T9" fmla="*/ 161 h 161"/>
                <a:gd name="T10" fmla="*/ 137 w 137"/>
                <a:gd name="T11" fmla="*/ 124 h 161"/>
                <a:gd name="T12" fmla="*/ 127 w 137"/>
                <a:gd name="T13" fmla="*/ 124 h 161"/>
                <a:gd name="T14" fmla="*/ 111 w 137"/>
                <a:gd name="T15" fmla="*/ 110 h 161"/>
                <a:gd name="T16" fmla="*/ 103 w 137"/>
                <a:gd name="T17" fmla="*/ 121 h 161"/>
                <a:gd name="T18" fmla="*/ 102 w 137"/>
                <a:gd name="T19" fmla="*/ 124 h 161"/>
                <a:gd name="T20" fmla="*/ 111 w 137"/>
                <a:gd name="T21" fmla="*/ 110 h 161"/>
                <a:gd name="T22" fmla="*/ 104 w 137"/>
                <a:gd name="T23" fmla="*/ 109 h 161"/>
                <a:gd name="T24" fmla="*/ 98 w 137"/>
                <a:gd name="T25" fmla="*/ 109 h 161"/>
                <a:gd name="T26" fmla="*/ 80 w 137"/>
                <a:gd name="T27" fmla="*/ 87 h 161"/>
                <a:gd name="T28" fmla="*/ 89 w 137"/>
                <a:gd name="T29" fmla="*/ 108 h 161"/>
                <a:gd name="T30" fmla="*/ 80 w 137"/>
                <a:gd name="T31" fmla="*/ 98 h 161"/>
                <a:gd name="T32" fmla="*/ 80 w 137"/>
                <a:gd name="T33" fmla="*/ 87 h 161"/>
                <a:gd name="T34" fmla="*/ 62 w 137"/>
                <a:gd name="T35" fmla="*/ 89 h 161"/>
                <a:gd name="T36" fmla="*/ 63 w 137"/>
                <a:gd name="T37" fmla="*/ 85 h 161"/>
                <a:gd name="T38" fmla="*/ 99 w 137"/>
                <a:gd name="T39" fmla="*/ 82 h 161"/>
                <a:gd name="T40" fmla="*/ 100 w 137"/>
                <a:gd name="T41" fmla="*/ 75 h 161"/>
                <a:gd name="T42" fmla="*/ 76 w 137"/>
                <a:gd name="T43" fmla="*/ 69 h 161"/>
                <a:gd name="T44" fmla="*/ 78 w 137"/>
                <a:gd name="T45" fmla="*/ 80 h 161"/>
                <a:gd name="T46" fmla="*/ 80 w 137"/>
                <a:gd name="T47" fmla="*/ 71 h 161"/>
                <a:gd name="T48" fmla="*/ 73 w 137"/>
                <a:gd name="T49" fmla="*/ 62 h 161"/>
                <a:gd name="T50" fmla="*/ 65 w 137"/>
                <a:gd name="T51" fmla="*/ 52 h 161"/>
                <a:gd name="T52" fmla="*/ 58 w 137"/>
                <a:gd name="T53" fmla="*/ 57 h 161"/>
                <a:gd name="T54" fmla="*/ 60 w 137"/>
                <a:gd name="T55" fmla="*/ 47 h 161"/>
                <a:gd name="T56" fmla="*/ 54 w 137"/>
                <a:gd name="T57" fmla="*/ 41 h 161"/>
                <a:gd name="T58" fmla="*/ 44 w 137"/>
                <a:gd name="T59" fmla="*/ 5 h 161"/>
                <a:gd name="T60" fmla="*/ 48 w 137"/>
                <a:gd name="T61" fmla="*/ 18 h 161"/>
                <a:gd name="T62" fmla="*/ 39 w 137"/>
                <a:gd name="T63" fmla="*/ 29 h 161"/>
                <a:gd name="T64" fmla="*/ 43 w 137"/>
                <a:gd name="T65" fmla="*/ 14 h 161"/>
                <a:gd name="T66" fmla="*/ 30 w 137"/>
                <a:gd name="T67" fmla="*/ 0 h 161"/>
                <a:gd name="T68" fmla="*/ 7 w 137"/>
                <a:gd name="T69" fmla="*/ 5 h 161"/>
                <a:gd name="T70" fmla="*/ 23 w 137"/>
                <a:gd name="T71" fmla="*/ 3 h 161"/>
                <a:gd name="T72" fmla="*/ 20 w 137"/>
                <a:gd name="T73" fmla="*/ 6 h 161"/>
                <a:gd name="T74" fmla="*/ 0 w 137"/>
                <a:gd name="T75" fmla="*/ 5 h 161"/>
                <a:gd name="T76" fmla="*/ 36 w 137"/>
                <a:gd name="T77" fmla="*/ 47 h 161"/>
                <a:gd name="T78" fmla="*/ 33 w 137"/>
                <a:gd name="T79" fmla="*/ 52 h 161"/>
                <a:gd name="T80" fmla="*/ 23 w 137"/>
                <a:gd name="T81" fmla="*/ 73 h 161"/>
                <a:gd name="T82" fmla="*/ 23 w 137"/>
                <a:gd name="T83" fmla="*/ 73 h 161"/>
                <a:gd name="T84" fmla="*/ 20 w 137"/>
                <a:gd name="T85" fmla="*/ 73 h 161"/>
                <a:gd name="T86" fmla="*/ 18 w 137"/>
                <a:gd name="T87" fmla="*/ 75 h 161"/>
                <a:gd name="T88" fmla="*/ 21 w 137"/>
                <a:gd name="T89" fmla="*/ 56 h 161"/>
                <a:gd name="T90" fmla="*/ 15 w 137"/>
                <a:gd name="T91" fmla="*/ 56 h 161"/>
                <a:gd name="T92" fmla="*/ 18 w 137"/>
                <a:gd name="T93" fmla="*/ 63 h 161"/>
                <a:gd name="T94" fmla="*/ 27 w 137"/>
                <a:gd name="T95" fmla="*/ 74 h 161"/>
                <a:gd name="T96" fmla="*/ 23 w 137"/>
                <a:gd name="T97" fmla="*/ 88 h 161"/>
                <a:gd name="T98" fmla="*/ 28 w 137"/>
                <a:gd name="T99" fmla="*/ 7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" h="161">
                  <a:moveTo>
                    <a:pt x="127" y="145"/>
                  </a:moveTo>
                  <a:lnTo>
                    <a:pt x="131" y="146"/>
                  </a:lnTo>
                  <a:lnTo>
                    <a:pt x="131" y="142"/>
                  </a:lnTo>
                  <a:lnTo>
                    <a:pt x="127" y="145"/>
                  </a:lnTo>
                  <a:lnTo>
                    <a:pt x="127" y="145"/>
                  </a:lnTo>
                  <a:close/>
                  <a:moveTo>
                    <a:pt x="111" y="161"/>
                  </a:moveTo>
                  <a:lnTo>
                    <a:pt x="124" y="160"/>
                  </a:lnTo>
                  <a:lnTo>
                    <a:pt x="127" y="154"/>
                  </a:lnTo>
                  <a:lnTo>
                    <a:pt x="127" y="149"/>
                  </a:lnTo>
                  <a:lnTo>
                    <a:pt x="126" y="150"/>
                  </a:lnTo>
                  <a:lnTo>
                    <a:pt x="123" y="153"/>
                  </a:lnTo>
                  <a:lnTo>
                    <a:pt x="118" y="150"/>
                  </a:lnTo>
                  <a:lnTo>
                    <a:pt x="113" y="154"/>
                  </a:lnTo>
                  <a:lnTo>
                    <a:pt x="111" y="161"/>
                  </a:lnTo>
                  <a:lnTo>
                    <a:pt x="111" y="161"/>
                  </a:lnTo>
                  <a:close/>
                  <a:moveTo>
                    <a:pt x="125" y="122"/>
                  </a:moveTo>
                  <a:lnTo>
                    <a:pt x="129" y="120"/>
                  </a:lnTo>
                  <a:lnTo>
                    <a:pt x="137" y="124"/>
                  </a:lnTo>
                  <a:lnTo>
                    <a:pt x="136" y="126"/>
                  </a:lnTo>
                  <a:lnTo>
                    <a:pt x="132" y="124"/>
                  </a:lnTo>
                  <a:lnTo>
                    <a:pt x="127" y="124"/>
                  </a:lnTo>
                  <a:lnTo>
                    <a:pt x="125" y="122"/>
                  </a:lnTo>
                  <a:lnTo>
                    <a:pt x="125" y="122"/>
                  </a:lnTo>
                  <a:close/>
                  <a:moveTo>
                    <a:pt x="111" y="110"/>
                  </a:moveTo>
                  <a:lnTo>
                    <a:pt x="107" y="111"/>
                  </a:lnTo>
                  <a:lnTo>
                    <a:pt x="107" y="115"/>
                  </a:lnTo>
                  <a:lnTo>
                    <a:pt x="103" y="121"/>
                  </a:lnTo>
                  <a:lnTo>
                    <a:pt x="100" y="121"/>
                  </a:lnTo>
                  <a:lnTo>
                    <a:pt x="100" y="124"/>
                  </a:lnTo>
                  <a:lnTo>
                    <a:pt x="102" y="124"/>
                  </a:lnTo>
                  <a:lnTo>
                    <a:pt x="113" y="117"/>
                  </a:lnTo>
                  <a:lnTo>
                    <a:pt x="113" y="112"/>
                  </a:lnTo>
                  <a:lnTo>
                    <a:pt x="111" y="110"/>
                  </a:lnTo>
                  <a:lnTo>
                    <a:pt x="111" y="110"/>
                  </a:lnTo>
                  <a:close/>
                  <a:moveTo>
                    <a:pt x="98" y="106"/>
                  </a:moveTo>
                  <a:lnTo>
                    <a:pt x="104" y="109"/>
                  </a:lnTo>
                  <a:lnTo>
                    <a:pt x="104" y="113"/>
                  </a:lnTo>
                  <a:lnTo>
                    <a:pt x="101" y="112"/>
                  </a:lnTo>
                  <a:lnTo>
                    <a:pt x="98" y="109"/>
                  </a:lnTo>
                  <a:lnTo>
                    <a:pt x="98" y="106"/>
                  </a:lnTo>
                  <a:lnTo>
                    <a:pt x="98" y="106"/>
                  </a:lnTo>
                  <a:close/>
                  <a:moveTo>
                    <a:pt x="80" y="87"/>
                  </a:moveTo>
                  <a:lnTo>
                    <a:pt x="84" y="95"/>
                  </a:lnTo>
                  <a:lnTo>
                    <a:pt x="85" y="100"/>
                  </a:lnTo>
                  <a:lnTo>
                    <a:pt x="89" y="108"/>
                  </a:lnTo>
                  <a:lnTo>
                    <a:pt x="86" y="108"/>
                  </a:lnTo>
                  <a:lnTo>
                    <a:pt x="83" y="105"/>
                  </a:lnTo>
                  <a:lnTo>
                    <a:pt x="80" y="98"/>
                  </a:lnTo>
                  <a:lnTo>
                    <a:pt x="82" y="96"/>
                  </a:lnTo>
                  <a:lnTo>
                    <a:pt x="79" y="90"/>
                  </a:lnTo>
                  <a:lnTo>
                    <a:pt x="80" y="87"/>
                  </a:lnTo>
                  <a:lnTo>
                    <a:pt x="80" y="87"/>
                  </a:lnTo>
                  <a:close/>
                  <a:moveTo>
                    <a:pt x="63" y="85"/>
                  </a:moveTo>
                  <a:lnTo>
                    <a:pt x="62" y="89"/>
                  </a:lnTo>
                  <a:lnTo>
                    <a:pt x="66" y="89"/>
                  </a:lnTo>
                  <a:lnTo>
                    <a:pt x="63" y="85"/>
                  </a:lnTo>
                  <a:lnTo>
                    <a:pt x="63" y="85"/>
                  </a:lnTo>
                  <a:close/>
                  <a:moveTo>
                    <a:pt x="100" y="75"/>
                  </a:moveTo>
                  <a:lnTo>
                    <a:pt x="97" y="80"/>
                  </a:lnTo>
                  <a:lnTo>
                    <a:pt x="99" y="82"/>
                  </a:lnTo>
                  <a:lnTo>
                    <a:pt x="101" y="78"/>
                  </a:lnTo>
                  <a:lnTo>
                    <a:pt x="100" y="75"/>
                  </a:lnTo>
                  <a:lnTo>
                    <a:pt x="100" y="75"/>
                  </a:lnTo>
                  <a:close/>
                  <a:moveTo>
                    <a:pt x="73" y="62"/>
                  </a:moveTo>
                  <a:lnTo>
                    <a:pt x="72" y="64"/>
                  </a:lnTo>
                  <a:lnTo>
                    <a:pt x="76" y="69"/>
                  </a:lnTo>
                  <a:lnTo>
                    <a:pt x="78" y="75"/>
                  </a:lnTo>
                  <a:lnTo>
                    <a:pt x="75" y="78"/>
                  </a:lnTo>
                  <a:lnTo>
                    <a:pt x="78" y="80"/>
                  </a:lnTo>
                  <a:lnTo>
                    <a:pt x="83" y="80"/>
                  </a:lnTo>
                  <a:lnTo>
                    <a:pt x="83" y="77"/>
                  </a:lnTo>
                  <a:lnTo>
                    <a:pt x="80" y="71"/>
                  </a:lnTo>
                  <a:lnTo>
                    <a:pt x="79" y="65"/>
                  </a:lnTo>
                  <a:lnTo>
                    <a:pt x="73" y="62"/>
                  </a:lnTo>
                  <a:lnTo>
                    <a:pt x="73" y="62"/>
                  </a:lnTo>
                  <a:close/>
                  <a:moveTo>
                    <a:pt x="54" y="41"/>
                  </a:moveTo>
                  <a:lnTo>
                    <a:pt x="61" y="45"/>
                  </a:lnTo>
                  <a:lnTo>
                    <a:pt x="65" y="52"/>
                  </a:lnTo>
                  <a:lnTo>
                    <a:pt x="63" y="59"/>
                  </a:lnTo>
                  <a:lnTo>
                    <a:pt x="61" y="59"/>
                  </a:lnTo>
                  <a:lnTo>
                    <a:pt x="58" y="57"/>
                  </a:lnTo>
                  <a:lnTo>
                    <a:pt x="62" y="56"/>
                  </a:lnTo>
                  <a:lnTo>
                    <a:pt x="63" y="52"/>
                  </a:lnTo>
                  <a:lnTo>
                    <a:pt x="60" y="47"/>
                  </a:lnTo>
                  <a:lnTo>
                    <a:pt x="54" y="45"/>
                  </a:lnTo>
                  <a:lnTo>
                    <a:pt x="54" y="41"/>
                  </a:lnTo>
                  <a:lnTo>
                    <a:pt x="54" y="41"/>
                  </a:lnTo>
                  <a:close/>
                  <a:moveTo>
                    <a:pt x="30" y="0"/>
                  </a:moveTo>
                  <a:lnTo>
                    <a:pt x="36" y="0"/>
                  </a:lnTo>
                  <a:lnTo>
                    <a:pt x="44" y="5"/>
                  </a:lnTo>
                  <a:lnTo>
                    <a:pt x="45" y="9"/>
                  </a:lnTo>
                  <a:lnTo>
                    <a:pt x="48" y="11"/>
                  </a:lnTo>
                  <a:lnTo>
                    <a:pt x="48" y="18"/>
                  </a:lnTo>
                  <a:lnTo>
                    <a:pt x="43" y="21"/>
                  </a:lnTo>
                  <a:lnTo>
                    <a:pt x="44" y="25"/>
                  </a:lnTo>
                  <a:lnTo>
                    <a:pt x="39" y="29"/>
                  </a:lnTo>
                  <a:lnTo>
                    <a:pt x="42" y="21"/>
                  </a:lnTo>
                  <a:lnTo>
                    <a:pt x="39" y="17"/>
                  </a:lnTo>
                  <a:lnTo>
                    <a:pt x="43" y="14"/>
                  </a:lnTo>
                  <a:lnTo>
                    <a:pt x="37" y="7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30" y="0"/>
                  </a:lnTo>
                  <a:close/>
                  <a:moveTo>
                    <a:pt x="0" y="5"/>
                  </a:moveTo>
                  <a:lnTo>
                    <a:pt x="7" y="5"/>
                  </a:lnTo>
                  <a:lnTo>
                    <a:pt x="10" y="7"/>
                  </a:lnTo>
                  <a:lnTo>
                    <a:pt x="16" y="3"/>
                  </a:lnTo>
                  <a:lnTo>
                    <a:pt x="23" y="3"/>
                  </a:lnTo>
                  <a:lnTo>
                    <a:pt x="29" y="7"/>
                  </a:lnTo>
                  <a:lnTo>
                    <a:pt x="25" y="7"/>
                  </a:lnTo>
                  <a:lnTo>
                    <a:pt x="20" y="6"/>
                  </a:lnTo>
                  <a:lnTo>
                    <a:pt x="12" y="13"/>
                  </a:lnTo>
                  <a:lnTo>
                    <a:pt x="7" y="11"/>
                  </a:lnTo>
                  <a:lnTo>
                    <a:pt x="0" y="5"/>
                  </a:lnTo>
                  <a:lnTo>
                    <a:pt x="0" y="5"/>
                  </a:lnTo>
                  <a:close/>
                  <a:moveTo>
                    <a:pt x="30" y="51"/>
                  </a:moveTo>
                  <a:lnTo>
                    <a:pt x="36" y="47"/>
                  </a:lnTo>
                  <a:lnTo>
                    <a:pt x="42" y="49"/>
                  </a:lnTo>
                  <a:lnTo>
                    <a:pt x="39" y="52"/>
                  </a:lnTo>
                  <a:lnTo>
                    <a:pt x="33" y="52"/>
                  </a:lnTo>
                  <a:lnTo>
                    <a:pt x="30" y="51"/>
                  </a:lnTo>
                  <a:lnTo>
                    <a:pt x="30" y="51"/>
                  </a:lnTo>
                  <a:close/>
                  <a:moveTo>
                    <a:pt x="23" y="73"/>
                  </a:moveTo>
                  <a:lnTo>
                    <a:pt x="22" y="71"/>
                  </a:lnTo>
                  <a:lnTo>
                    <a:pt x="27" y="70"/>
                  </a:lnTo>
                  <a:lnTo>
                    <a:pt x="23" y="73"/>
                  </a:lnTo>
                  <a:lnTo>
                    <a:pt x="23" y="73"/>
                  </a:lnTo>
                  <a:close/>
                  <a:moveTo>
                    <a:pt x="18" y="75"/>
                  </a:moveTo>
                  <a:lnTo>
                    <a:pt x="20" y="73"/>
                  </a:lnTo>
                  <a:lnTo>
                    <a:pt x="21" y="76"/>
                  </a:lnTo>
                  <a:lnTo>
                    <a:pt x="18" y="75"/>
                  </a:lnTo>
                  <a:lnTo>
                    <a:pt x="18" y="75"/>
                  </a:lnTo>
                  <a:close/>
                  <a:moveTo>
                    <a:pt x="19" y="68"/>
                  </a:moveTo>
                  <a:lnTo>
                    <a:pt x="26" y="64"/>
                  </a:lnTo>
                  <a:lnTo>
                    <a:pt x="21" y="56"/>
                  </a:lnTo>
                  <a:lnTo>
                    <a:pt x="20" y="51"/>
                  </a:lnTo>
                  <a:lnTo>
                    <a:pt x="17" y="50"/>
                  </a:lnTo>
                  <a:lnTo>
                    <a:pt x="15" y="56"/>
                  </a:lnTo>
                  <a:lnTo>
                    <a:pt x="12" y="62"/>
                  </a:lnTo>
                  <a:lnTo>
                    <a:pt x="15" y="65"/>
                  </a:lnTo>
                  <a:lnTo>
                    <a:pt x="18" y="63"/>
                  </a:lnTo>
                  <a:lnTo>
                    <a:pt x="19" y="68"/>
                  </a:lnTo>
                  <a:lnTo>
                    <a:pt x="19" y="68"/>
                  </a:lnTo>
                  <a:close/>
                  <a:moveTo>
                    <a:pt x="27" y="74"/>
                  </a:moveTo>
                  <a:lnTo>
                    <a:pt x="20" y="77"/>
                  </a:lnTo>
                  <a:lnTo>
                    <a:pt x="20" y="81"/>
                  </a:lnTo>
                  <a:lnTo>
                    <a:pt x="23" y="88"/>
                  </a:lnTo>
                  <a:lnTo>
                    <a:pt x="27" y="87"/>
                  </a:lnTo>
                  <a:lnTo>
                    <a:pt x="29" y="82"/>
                  </a:lnTo>
                  <a:lnTo>
                    <a:pt x="28" y="79"/>
                  </a:lnTo>
                  <a:lnTo>
                    <a:pt x="29" y="76"/>
                  </a:lnTo>
                  <a:lnTo>
                    <a:pt x="27" y="74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4613167" y="355632"/>
              <a:ext cx="2442371" cy="1438385"/>
            </a:xfrm>
            <a:custGeom>
              <a:avLst/>
              <a:gdLst>
                <a:gd name="T0" fmla="*/ 743 w 1279"/>
                <a:gd name="T1" fmla="*/ 74 h 754"/>
                <a:gd name="T2" fmla="*/ 899 w 1279"/>
                <a:gd name="T3" fmla="*/ 144 h 754"/>
                <a:gd name="T4" fmla="*/ 1069 w 1279"/>
                <a:gd name="T5" fmla="*/ 229 h 754"/>
                <a:gd name="T6" fmla="*/ 1203 w 1279"/>
                <a:gd name="T7" fmla="*/ 188 h 754"/>
                <a:gd name="T8" fmla="*/ 1264 w 1279"/>
                <a:gd name="T9" fmla="*/ 154 h 754"/>
                <a:gd name="T10" fmla="*/ 1273 w 1279"/>
                <a:gd name="T11" fmla="*/ 224 h 754"/>
                <a:gd name="T12" fmla="*/ 1231 w 1279"/>
                <a:gd name="T13" fmla="*/ 235 h 754"/>
                <a:gd name="T14" fmla="*/ 1195 w 1279"/>
                <a:gd name="T15" fmla="*/ 255 h 754"/>
                <a:gd name="T16" fmla="*/ 1189 w 1279"/>
                <a:gd name="T17" fmla="*/ 299 h 754"/>
                <a:gd name="T18" fmla="*/ 1161 w 1279"/>
                <a:gd name="T19" fmla="*/ 320 h 754"/>
                <a:gd name="T20" fmla="*/ 1098 w 1279"/>
                <a:gd name="T21" fmla="*/ 346 h 754"/>
                <a:gd name="T22" fmla="*/ 1074 w 1279"/>
                <a:gd name="T23" fmla="*/ 387 h 754"/>
                <a:gd name="T24" fmla="*/ 1067 w 1279"/>
                <a:gd name="T25" fmla="*/ 395 h 754"/>
                <a:gd name="T26" fmla="*/ 1046 w 1279"/>
                <a:gd name="T27" fmla="*/ 423 h 754"/>
                <a:gd name="T28" fmla="*/ 1042 w 1279"/>
                <a:gd name="T29" fmla="*/ 379 h 754"/>
                <a:gd name="T30" fmla="*/ 1034 w 1279"/>
                <a:gd name="T31" fmla="*/ 412 h 754"/>
                <a:gd name="T32" fmla="*/ 1035 w 1279"/>
                <a:gd name="T33" fmla="*/ 425 h 754"/>
                <a:gd name="T34" fmla="*/ 1022 w 1279"/>
                <a:gd name="T35" fmla="*/ 439 h 754"/>
                <a:gd name="T36" fmla="*/ 1028 w 1279"/>
                <a:gd name="T37" fmla="*/ 469 h 754"/>
                <a:gd name="T38" fmla="*/ 1041 w 1279"/>
                <a:gd name="T39" fmla="*/ 483 h 754"/>
                <a:gd name="T40" fmla="*/ 1021 w 1279"/>
                <a:gd name="T41" fmla="*/ 498 h 754"/>
                <a:gd name="T42" fmla="*/ 983 w 1279"/>
                <a:gd name="T43" fmla="*/ 529 h 754"/>
                <a:gd name="T44" fmla="*/ 929 w 1279"/>
                <a:gd name="T45" fmla="*/ 562 h 754"/>
                <a:gd name="T46" fmla="*/ 898 w 1279"/>
                <a:gd name="T47" fmla="*/ 622 h 754"/>
                <a:gd name="T48" fmla="*/ 915 w 1279"/>
                <a:gd name="T49" fmla="*/ 722 h 754"/>
                <a:gd name="T50" fmla="*/ 878 w 1279"/>
                <a:gd name="T51" fmla="*/ 736 h 754"/>
                <a:gd name="T52" fmla="*/ 861 w 1279"/>
                <a:gd name="T53" fmla="*/ 702 h 754"/>
                <a:gd name="T54" fmla="*/ 856 w 1279"/>
                <a:gd name="T55" fmla="*/ 652 h 754"/>
                <a:gd name="T56" fmla="*/ 818 w 1279"/>
                <a:gd name="T57" fmla="*/ 635 h 754"/>
                <a:gd name="T58" fmla="*/ 797 w 1279"/>
                <a:gd name="T59" fmla="*/ 622 h 754"/>
                <a:gd name="T60" fmla="*/ 757 w 1279"/>
                <a:gd name="T61" fmla="*/ 618 h 754"/>
                <a:gd name="T62" fmla="*/ 706 w 1279"/>
                <a:gd name="T63" fmla="*/ 632 h 754"/>
                <a:gd name="T64" fmla="*/ 711 w 1279"/>
                <a:gd name="T65" fmla="*/ 651 h 754"/>
                <a:gd name="T66" fmla="*/ 672 w 1279"/>
                <a:gd name="T67" fmla="*/ 646 h 754"/>
                <a:gd name="T68" fmla="*/ 637 w 1279"/>
                <a:gd name="T69" fmla="*/ 636 h 754"/>
                <a:gd name="T70" fmla="*/ 592 w 1279"/>
                <a:gd name="T71" fmla="*/ 637 h 754"/>
                <a:gd name="T72" fmla="*/ 550 w 1279"/>
                <a:gd name="T73" fmla="*/ 665 h 754"/>
                <a:gd name="T74" fmla="*/ 527 w 1279"/>
                <a:gd name="T75" fmla="*/ 728 h 754"/>
                <a:gd name="T76" fmla="*/ 486 w 1279"/>
                <a:gd name="T77" fmla="*/ 695 h 754"/>
                <a:gd name="T78" fmla="*/ 460 w 1279"/>
                <a:gd name="T79" fmla="*/ 635 h 754"/>
                <a:gd name="T80" fmla="*/ 419 w 1279"/>
                <a:gd name="T81" fmla="*/ 636 h 754"/>
                <a:gd name="T82" fmla="*/ 388 w 1279"/>
                <a:gd name="T83" fmla="*/ 635 h 754"/>
                <a:gd name="T84" fmla="*/ 372 w 1279"/>
                <a:gd name="T85" fmla="*/ 607 h 754"/>
                <a:gd name="T86" fmla="*/ 342 w 1279"/>
                <a:gd name="T87" fmla="*/ 569 h 754"/>
                <a:gd name="T88" fmla="*/ 90 w 1279"/>
                <a:gd name="T89" fmla="*/ 499 h 754"/>
                <a:gd name="T90" fmla="*/ 46 w 1279"/>
                <a:gd name="T91" fmla="*/ 464 h 754"/>
                <a:gd name="T92" fmla="*/ 30 w 1279"/>
                <a:gd name="T93" fmla="*/ 405 h 754"/>
                <a:gd name="T94" fmla="*/ 29 w 1279"/>
                <a:gd name="T95" fmla="*/ 374 h 754"/>
                <a:gd name="T96" fmla="*/ 21 w 1279"/>
                <a:gd name="T97" fmla="*/ 374 h 754"/>
                <a:gd name="T98" fmla="*/ 4 w 1279"/>
                <a:gd name="T99" fmla="*/ 295 h 754"/>
                <a:gd name="T100" fmla="*/ 15 w 1279"/>
                <a:gd name="T101" fmla="*/ 217 h 754"/>
                <a:gd name="T102" fmla="*/ 55 w 1279"/>
                <a:gd name="T103" fmla="*/ 108 h 754"/>
                <a:gd name="T104" fmla="*/ 59 w 1279"/>
                <a:gd name="T105" fmla="*/ 92 h 754"/>
                <a:gd name="T106" fmla="*/ 64 w 1279"/>
                <a:gd name="T107" fmla="*/ 42 h 754"/>
                <a:gd name="T108" fmla="*/ 95 w 1279"/>
                <a:gd name="T109" fmla="*/ 46 h 754"/>
                <a:gd name="T110" fmla="*/ 97 w 1279"/>
                <a:gd name="T111" fmla="*/ 65 h 754"/>
                <a:gd name="T112" fmla="*/ 117 w 1279"/>
                <a:gd name="T113" fmla="*/ 14 h 754"/>
                <a:gd name="T114" fmla="*/ 1108 w 1279"/>
                <a:gd name="T115" fmla="*/ 339 h 754"/>
                <a:gd name="T116" fmla="*/ 1133 w 1279"/>
                <a:gd name="T117" fmla="*/ 330 h 754"/>
                <a:gd name="T118" fmla="*/ 113 w 1279"/>
                <a:gd name="T119" fmla="*/ 24 h 754"/>
                <a:gd name="T120" fmla="*/ 534 w 1279"/>
                <a:gd name="T121" fmla="*/ 69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79" h="754">
                  <a:moveTo>
                    <a:pt x="111" y="0"/>
                  </a:moveTo>
                  <a:cubicBezTo>
                    <a:pt x="698" y="58"/>
                    <a:pt x="698" y="58"/>
                    <a:pt x="698" y="58"/>
                  </a:cubicBezTo>
                  <a:cubicBezTo>
                    <a:pt x="702" y="59"/>
                    <a:pt x="702" y="59"/>
                    <a:pt x="702" y="59"/>
                  </a:cubicBezTo>
                  <a:cubicBezTo>
                    <a:pt x="708" y="58"/>
                    <a:pt x="708" y="58"/>
                    <a:pt x="708" y="58"/>
                  </a:cubicBezTo>
                  <a:cubicBezTo>
                    <a:pt x="713" y="63"/>
                    <a:pt x="713" y="63"/>
                    <a:pt x="713" y="63"/>
                  </a:cubicBezTo>
                  <a:cubicBezTo>
                    <a:pt x="713" y="64"/>
                    <a:pt x="713" y="64"/>
                    <a:pt x="713" y="64"/>
                  </a:cubicBezTo>
                  <a:cubicBezTo>
                    <a:pt x="716" y="67"/>
                    <a:pt x="716" y="67"/>
                    <a:pt x="716" y="67"/>
                  </a:cubicBezTo>
                  <a:cubicBezTo>
                    <a:pt x="717" y="68"/>
                    <a:pt x="717" y="68"/>
                    <a:pt x="717" y="68"/>
                  </a:cubicBezTo>
                  <a:cubicBezTo>
                    <a:pt x="721" y="70"/>
                    <a:pt x="721" y="70"/>
                    <a:pt x="721" y="70"/>
                  </a:cubicBezTo>
                  <a:cubicBezTo>
                    <a:pt x="722" y="71"/>
                    <a:pt x="722" y="71"/>
                    <a:pt x="722" y="71"/>
                  </a:cubicBezTo>
                  <a:cubicBezTo>
                    <a:pt x="727" y="72"/>
                    <a:pt x="727" y="72"/>
                    <a:pt x="727" y="72"/>
                  </a:cubicBezTo>
                  <a:cubicBezTo>
                    <a:pt x="729" y="75"/>
                    <a:pt x="729" y="75"/>
                    <a:pt x="729" y="75"/>
                  </a:cubicBezTo>
                  <a:cubicBezTo>
                    <a:pt x="731" y="75"/>
                    <a:pt x="731" y="75"/>
                    <a:pt x="731" y="75"/>
                  </a:cubicBezTo>
                  <a:cubicBezTo>
                    <a:pt x="735" y="73"/>
                    <a:pt x="735" y="73"/>
                    <a:pt x="735" y="73"/>
                  </a:cubicBezTo>
                  <a:cubicBezTo>
                    <a:pt x="739" y="75"/>
                    <a:pt x="739" y="75"/>
                    <a:pt x="739" y="75"/>
                  </a:cubicBezTo>
                  <a:cubicBezTo>
                    <a:pt x="743" y="74"/>
                    <a:pt x="743" y="74"/>
                    <a:pt x="743" y="74"/>
                  </a:cubicBezTo>
                  <a:cubicBezTo>
                    <a:pt x="748" y="78"/>
                    <a:pt x="748" y="78"/>
                    <a:pt x="748" y="78"/>
                  </a:cubicBezTo>
                  <a:cubicBezTo>
                    <a:pt x="751" y="78"/>
                    <a:pt x="751" y="78"/>
                    <a:pt x="751" y="78"/>
                  </a:cubicBezTo>
                  <a:cubicBezTo>
                    <a:pt x="753" y="83"/>
                    <a:pt x="753" y="83"/>
                    <a:pt x="753" y="83"/>
                  </a:cubicBezTo>
                  <a:cubicBezTo>
                    <a:pt x="761" y="86"/>
                    <a:pt x="761" y="86"/>
                    <a:pt x="761" y="86"/>
                  </a:cubicBezTo>
                  <a:cubicBezTo>
                    <a:pt x="766" y="87"/>
                    <a:pt x="766" y="87"/>
                    <a:pt x="766" y="87"/>
                  </a:cubicBezTo>
                  <a:cubicBezTo>
                    <a:pt x="769" y="91"/>
                    <a:pt x="769" y="91"/>
                    <a:pt x="769" y="91"/>
                  </a:cubicBezTo>
                  <a:cubicBezTo>
                    <a:pt x="772" y="92"/>
                    <a:pt x="772" y="92"/>
                    <a:pt x="772" y="92"/>
                  </a:cubicBezTo>
                  <a:cubicBezTo>
                    <a:pt x="779" y="92"/>
                    <a:pt x="779" y="92"/>
                    <a:pt x="779" y="92"/>
                  </a:cubicBezTo>
                  <a:cubicBezTo>
                    <a:pt x="783" y="90"/>
                    <a:pt x="783" y="90"/>
                    <a:pt x="783" y="90"/>
                  </a:cubicBezTo>
                  <a:cubicBezTo>
                    <a:pt x="785" y="92"/>
                    <a:pt x="785" y="92"/>
                    <a:pt x="785" y="92"/>
                  </a:cubicBezTo>
                  <a:cubicBezTo>
                    <a:pt x="787" y="95"/>
                    <a:pt x="787" y="95"/>
                    <a:pt x="787" y="95"/>
                  </a:cubicBezTo>
                  <a:cubicBezTo>
                    <a:pt x="798" y="96"/>
                    <a:pt x="798" y="96"/>
                    <a:pt x="798" y="96"/>
                  </a:cubicBezTo>
                  <a:cubicBezTo>
                    <a:pt x="800" y="98"/>
                    <a:pt x="800" y="98"/>
                    <a:pt x="800" y="98"/>
                  </a:cubicBezTo>
                  <a:cubicBezTo>
                    <a:pt x="806" y="100"/>
                    <a:pt x="806" y="100"/>
                    <a:pt x="806" y="100"/>
                  </a:cubicBezTo>
                  <a:cubicBezTo>
                    <a:pt x="809" y="102"/>
                    <a:pt x="809" y="102"/>
                    <a:pt x="809" y="102"/>
                  </a:cubicBezTo>
                  <a:cubicBezTo>
                    <a:pt x="899" y="144"/>
                    <a:pt x="899" y="144"/>
                    <a:pt x="899" y="144"/>
                  </a:cubicBezTo>
                  <a:cubicBezTo>
                    <a:pt x="905" y="151"/>
                    <a:pt x="905" y="151"/>
                    <a:pt x="905" y="151"/>
                  </a:cubicBezTo>
                  <a:cubicBezTo>
                    <a:pt x="919" y="163"/>
                    <a:pt x="919" y="163"/>
                    <a:pt x="919" y="163"/>
                  </a:cubicBezTo>
                  <a:cubicBezTo>
                    <a:pt x="934" y="232"/>
                    <a:pt x="934" y="232"/>
                    <a:pt x="934" y="232"/>
                  </a:cubicBezTo>
                  <a:cubicBezTo>
                    <a:pt x="932" y="262"/>
                    <a:pt x="932" y="262"/>
                    <a:pt x="932" y="262"/>
                  </a:cubicBezTo>
                  <a:cubicBezTo>
                    <a:pt x="930" y="267"/>
                    <a:pt x="930" y="267"/>
                    <a:pt x="930" y="267"/>
                  </a:cubicBezTo>
                  <a:cubicBezTo>
                    <a:pt x="927" y="272"/>
                    <a:pt x="927" y="272"/>
                    <a:pt x="927" y="272"/>
                  </a:cubicBezTo>
                  <a:cubicBezTo>
                    <a:pt x="924" y="277"/>
                    <a:pt x="924" y="277"/>
                    <a:pt x="924" y="277"/>
                  </a:cubicBezTo>
                  <a:cubicBezTo>
                    <a:pt x="915" y="281"/>
                    <a:pt x="915" y="281"/>
                    <a:pt x="915" y="281"/>
                  </a:cubicBezTo>
                  <a:cubicBezTo>
                    <a:pt x="911" y="287"/>
                    <a:pt x="911" y="287"/>
                    <a:pt x="911" y="287"/>
                  </a:cubicBezTo>
                  <a:cubicBezTo>
                    <a:pt x="914" y="294"/>
                    <a:pt x="914" y="294"/>
                    <a:pt x="914" y="294"/>
                  </a:cubicBezTo>
                  <a:cubicBezTo>
                    <a:pt x="992" y="273"/>
                    <a:pt x="992" y="273"/>
                    <a:pt x="992" y="273"/>
                  </a:cubicBezTo>
                  <a:cubicBezTo>
                    <a:pt x="1002" y="270"/>
                    <a:pt x="1002" y="270"/>
                    <a:pt x="1002" y="270"/>
                  </a:cubicBezTo>
                  <a:cubicBezTo>
                    <a:pt x="1004" y="258"/>
                    <a:pt x="1004" y="258"/>
                    <a:pt x="1004" y="258"/>
                  </a:cubicBezTo>
                  <a:cubicBezTo>
                    <a:pt x="1046" y="246"/>
                    <a:pt x="1046" y="246"/>
                    <a:pt x="1046" y="246"/>
                  </a:cubicBezTo>
                  <a:cubicBezTo>
                    <a:pt x="1065" y="232"/>
                    <a:pt x="1065" y="232"/>
                    <a:pt x="1065" y="232"/>
                  </a:cubicBezTo>
                  <a:cubicBezTo>
                    <a:pt x="1069" y="229"/>
                    <a:pt x="1069" y="229"/>
                    <a:pt x="1069" y="229"/>
                  </a:cubicBezTo>
                  <a:cubicBezTo>
                    <a:pt x="1076" y="228"/>
                    <a:pt x="1076" y="228"/>
                    <a:pt x="1076" y="228"/>
                  </a:cubicBezTo>
                  <a:cubicBezTo>
                    <a:pt x="1086" y="218"/>
                    <a:pt x="1086" y="218"/>
                    <a:pt x="1086" y="218"/>
                  </a:cubicBezTo>
                  <a:cubicBezTo>
                    <a:pt x="1090" y="215"/>
                    <a:pt x="1090" y="215"/>
                    <a:pt x="1090" y="215"/>
                  </a:cubicBezTo>
                  <a:cubicBezTo>
                    <a:pt x="1096" y="212"/>
                    <a:pt x="1096" y="212"/>
                    <a:pt x="1096" y="212"/>
                  </a:cubicBezTo>
                  <a:cubicBezTo>
                    <a:pt x="1099" y="208"/>
                    <a:pt x="1099" y="208"/>
                    <a:pt x="1099" y="208"/>
                  </a:cubicBezTo>
                  <a:cubicBezTo>
                    <a:pt x="1107" y="207"/>
                    <a:pt x="1107" y="207"/>
                    <a:pt x="1107" y="207"/>
                  </a:cubicBezTo>
                  <a:cubicBezTo>
                    <a:pt x="1173" y="208"/>
                    <a:pt x="1173" y="208"/>
                    <a:pt x="1173" y="208"/>
                  </a:cubicBezTo>
                  <a:cubicBezTo>
                    <a:pt x="1178" y="204"/>
                    <a:pt x="1178" y="204"/>
                    <a:pt x="1178" y="204"/>
                  </a:cubicBezTo>
                  <a:cubicBezTo>
                    <a:pt x="1180" y="203"/>
                    <a:pt x="1180" y="203"/>
                    <a:pt x="1180" y="203"/>
                  </a:cubicBezTo>
                  <a:cubicBezTo>
                    <a:pt x="1182" y="202"/>
                    <a:pt x="1182" y="202"/>
                    <a:pt x="1182" y="202"/>
                  </a:cubicBezTo>
                  <a:cubicBezTo>
                    <a:pt x="1185" y="201"/>
                    <a:pt x="1185" y="201"/>
                    <a:pt x="1185" y="201"/>
                  </a:cubicBezTo>
                  <a:cubicBezTo>
                    <a:pt x="1189" y="202"/>
                    <a:pt x="1189" y="202"/>
                    <a:pt x="1189" y="202"/>
                  </a:cubicBezTo>
                  <a:cubicBezTo>
                    <a:pt x="1192" y="201"/>
                    <a:pt x="1192" y="201"/>
                    <a:pt x="1192" y="201"/>
                  </a:cubicBezTo>
                  <a:cubicBezTo>
                    <a:pt x="1193" y="197"/>
                    <a:pt x="1193" y="197"/>
                    <a:pt x="1193" y="197"/>
                  </a:cubicBezTo>
                  <a:cubicBezTo>
                    <a:pt x="1200" y="189"/>
                    <a:pt x="1200" y="189"/>
                    <a:pt x="1200" y="189"/>
                  </a:cubicBezTo>
                  <a:cubicBezTo>
                    <a:pt x="1203" y="188"/>
                    <a:pt x="1203" y="188"/>
                    <a:pt x="1203" y="188"/>
                  </a:cubicBezTo>
                  <a:cubicBezTo>
                    <a:pt x="1209" y="181"/>
                    <a:pt x="1209" y="181"/>
                    <a:pt x="1209" y="181"/>
                  </a:cubicBezTo>
                  <a:cubicBezTo>
                    <a:pt x="1211" y="176"/>
                    <a:pt x="1211" y="176"/>
                    <a:pt x="1211" y="176"/>
                  </a:cubicBezTo>
                  <a:cubicBezTo>
                    <a:pt x="1212" y="171"/>
                    <a:pt x="1212" y="171"/>
                    <a:pt x="1212" y="171"/>
                  </a:cubicBezTo>
                  <a:cubicBezTo>
                    <a:pt x="1217" y="168"/>
                    <a:pt x="1217" y="168"/>
                    <a:pt x="1217" y="168"/>
                  </a:cubicBezTo>
                  <a:cubicBezTo>
                    <a:pt x="1217" y="164"/>
                    <a:pt x="1217" y="164"/>
                    <a:pt x="1217" y="164"/>
                  </a:cubicBezTo>
                  <a:cubicBezTo>
                    <a:pt x="1221" y="159"/>
                    <a:pt x="1221" y="159"/>
                    <a:pt x="1221" y="159"/>
                  </a:cubicBezTo>
                  <a:cubicBezTo>
                    <a:pt x="1229" y="150"/>
                    <a:pt x="1229" y="150"/>
                    <a:pt x="1229" y="150"/>
                  </a:cubicBezTo>
                  <a:cubicBezTo>
                    <a:pt x="1231" y="147"/>
                    <a:pt x="1231" y="147"/>
                    <a:pt x="1231" y="147"/>
                  </a:cubicBezTo>
                  <a:cubicBezTo>
                    <a:pt x="1235" y="143"/>
                    <a:pt x="1235" y="143"/>
                    <a:pt x="1235" y="143"/>
                  </a:cubicBezTo>
                  <a:cubicBezTo>
                    <a:pt x="1236" y="143"/>
                    <a:pt x="1236" y="143"/>
                    <a:pt x="1236" y="143"/>
                  </a:cubicBezTo>
                  <a:cubicBezTo>
                    <a:pt x="1239" y="144"/>
                    <a:pt x="1239" y="144"/>
                    <a:pt x="1239" y="144"/>
                  </a:cubicBezTo>
                  <a:cubicBezTo>
                    <a:pt x="1242" y="147"/>
                    <a:pt x="1242" y="147"/>
                    <a:pt x="1242" y="147"/>
                  </a:cubicBezTo>
                  <a:cubicBezTo>
                    <a:pt x="1247" y="146"/>
                    <a:pt x="1247" y="146"/>
                    <a:pt x="1247" y="146"/>
                  </a:cubicBezTo>
                  <a:cubicBezTo>
                    <a:pt x="1253" y="148"/>
                    <a:pt x="1253" y="148"/>
                    <a:pt x="1253" y="148"/>
                  </a:cubicBezTo>
                  <a:cubicBezTo>
                    <a:pt x="1255" y="146"/>
                    <a:pt x="1255" y="146"/>
                    <a:pt x="1255" y="146"/>
                  </a:cubicBezTo>
                  <a:cubicBezTo>
                    <a:pt x="1264" y="154"/>
                    <a:pt x="1264" y="154"/>
                    <a:pt x="1264" y="154"/>
                  </a:cubicBezTo>
                  <a:cubicBezTo>
                    <a:pt x="1264" y="162"/>
                    <a:pt x="1264" y="162"/>
                    <a:pt x="1264" y="162"/>
                  </a:cubicBezTo>
                  <a:cubicBezTo>
                    <a:pt x="1259" y="190"/>
                    <a:pt x="1259" y="190"/>
                    <a:pt x="1259" y="190"/>
                  </a:cubicBezTo>
                  <a:cubicBezTo>
                    <a:pt x="1258" y="194"/>
                    <a:pt x="1258" y="194"/>
                    <a:pt x="1258" y="194"/>
                  </a:cubicBezTo>
                  <a:cubicBezTo>
                    <a:pt x="1260" y="194"/>
                    <a:pt x="1260" y="194"/>
                    <a:pt x="1260" y="194"/>
                  </a:cubicBezTo>
                  <a:cubicBezTo>
                    <a:pt x="1261" y="197"/>
                    <a:pt x="1261" y="197"/>
                    <a:pt x="1261" y="197"/>
                  </a:cubicBezTo>
                  <a:cubicBezTo>
                    <a:pt x="1263" y="199"/>
                    <a:pt x="1263" y="199"/>
                    <a:pt x="1263" y="199"/>
                  </a:cubicBezTo>
                  <a:cubicBezTo>
                    <a:pt x="1263" y="203"/>
                    <a:pt x="1263" y="203"/>
                    <a:pt x="1263" y="203"/>
                  </a:cubicBezTo>
                  <a:cubicBezTo>
                    <a:pt x="1263" y="205"/>
                    <a:pt x="1263" y="205"/>
                    <a:pt x="1263" y="205"/>
                  </a:cubicBezTo>
                  <a:cubicBezTo>
                    <a:pt x="1263" y="207"/>
                    <a:pt x="1263" y="207"/>
                    <a:pt x="1263" y="207"/>
                  </a:cubicBezTo>
                  <a:cubicBezTo>
                    <a:pt x="1262" y="209"/>
                    <a:pt x="1262" y="209"/>
                    <a:pt x="1262" y="209"/>
                  </a:cubicBezTo>
                  <a:cubicBezTo>
                    <a:pt x="1263" y="211"/>
                    <a:pt x="1263" y="211"/>
                    <a:pt x="1263" y="211"/>
                  </a:cubicBezTo>
                  <a:cubicBezTo>
                    <a:pt x="1263" y="211"/>
                    <a:pt x="1263" y="211"/>
                    <a:pt x="1263" y="211"/>
                  </a:cubicBezTo>
                  <a:cubicBezTo>
                    <a:pt x="1263" y="211"/>
                    <a:pt x="1263" y="211"/>
                    <a:pt x="1263" y="211"/>
                  </a:cubicBezTo>
                  <a:cubicBezTo>
                    <a:pt x="1272" y="216"/>
                    <a:pt x="1272" y="216"/>
                    <a:pt x="1272" y="216"/>
                  </a:cubicBezTo>
                  <a:cubicBezTo>
                    <a:pt x="1270" y="221"/>
                    <a:pt x="1270" y="221"/>
                    <a:pt x="1270" y="221"/>
                  </a:cubicBezTo>
                  <a:cubicBezTo>
                    <a:pt x="1273" y="224"/>
                    <a:pt x="1273" y="224"/>
                    <a:pt x="1273" y="224"/>
                  </a:cubicBezTo>
                  <a:cubicBezTo>
                    <a:pt x="1275" y="221"/>
                    <a:pt x="1275" y="221"/>
                    <a:pt x="1275" y="221"/>
                  </a:cubicBezTo>
                  <a:cubicBezTo>
                    <a:pt x="1279" y="224"/>
                    <a:pt x="1279" y="224"/>
                    <a:pt x="1279" y="224"/>
                  </a:cubicBezTo>
                  <a:cubicBezTo>
                    <a:pt x="1276" y="227"/>
                    <a:pt x="1276" y="227"/>
                    <a:pt x="1276" y="227"/>
                  </a:cubicBezTo>
                  <a:cubicBezTo>
                    <a:pt x="1272" y="228"/>
                    <a:pt x="1272" y="228"/>
                    <a:pt x="1272" y="228"/>
                  </a:cubicBezTo>
                  <a:cubicBezTo>
                    <a:pt x="1271" y="225"/>
                    <a:pt x="1271" y="225"/>
                    <a:pt x="1271" y="225"/>
                  </a:cubicBezTo>
                  <a:cubicBezTo>
                    <a:pt x="1265" y="228"/>
                    <a:pt x="1265" y="228"/>
                    <a:pt x="1265" y="228"/>
                  </a:cubicBezTo>
                  <a:cubicBezTo>
                    <a:pt x="1262" y="228"/>
                    <a:pt x="1262" y="228"/>
                    <a:pt x="1262" y="228"/>
                  </a:cubicBezTo>
                  <a:cubicBezTo>
                    <a:pt x="1258" y="231"/>
                    <a:pt x="1258" y="231"/>
                    <a:pt x="1258" y="231"/>
                  </a:cubicBezTo>
                  <a:cubicBezTo>
                    <a:pt x="1255" y="232"/>
                    <a:pt x="1255" y="232"/>
                    <a:pt x="1255" y="232"/>
                  </a:cubicBezTo>
                  <a:cubicBezTo>
                    <a:pt x="1252" y="231"/>
                    <a:pt x="1252" y="231"/>
                    <a:pt x="1252" y="231"/>
                  </a:cubicBezTo>
                  <a:cubicBezTo>
                    <a:pt x="1248" y="236"/>
                    <a:pt x="1248" y="236"/>
                    <a:pt x="1248" y="236"/>
                  </a:cubicBezTo>
                  <a:cubicBezTo>
                    <a:pt x="1245" y="236"/>
                    <a:pt x="1245" y="236"/>
                    <a:pt x="1245" y="236"/>
                  </a:cubicBezTo>
                  <a:cubicBezTo>
                    <a:pt x="1244" y="231"/>
                    <a:pt x="1244" y="231"/>
                    <a:pt x="1244" y="231"/>
                  </a:cubicBezTo>
                  <a:cubicBezTo>
                    <a:pt x="1239" y="231"/>
                    <a:pt x="1239" y="231"/>
                    <a:pt x="1239" y="231"/>
                  </a:cubicBezTo>
                  <a:cubicBezTo>
                    <a:pt x="1235" y="235"/>
                    <a:pt x="1235" y="235"/>
                    <a:pt x="1235" y="235"/>
                  </a:cubicBezTo>
                  <a:cubicBezTo>
                    <a:pt x="1231" y="235"/>
                    <a:pt x="1231" y="235"/>
                    <a:pt x="1231" y="235"/>
                  </a:cubicBezTo>
                  <a:cubicBezTo>
                    <a:pt x="1230" y="232"/>
                    <a:pt x="1230" y="232"/>
                    <a:pt x="1230" y="232"/>
                  </a:cubicBezTo>
                  <a:cubicBezTo>
                    <a:pt x="1231" y="227"/>
                    <a:pt x="1231" y="227"/>
                    <a:pt x="1231" y="227"/>
                  </a:cubicBezTo>
                  <a:cubicBezTo>
                    <a:pt x="1225" y="235"/>
                    <a:pt x="1225" y="235"/>
                    <a:pt x="1225" y="235"/>
                  </a:cubicBezTo>
                  <a:cubicBezTo>
                    <a:pt x="1221" y="242"/>
                    <a:pt x="1221" y="242"/>
                    <a:pt x="1221" y="242"/>
                  </a:cubicBezTo>
                  <a:cubicBezTo>
                    <a:pt x="1218" y="244"/>
                    <a:pt x="1218" y="244"/>
                    <a:pt x="1218" y="244"/>
                  </a:cubicBezTo>
                  <a:cubicBezTo>
                    <a:pt x="1217" y="241"/>
                    <a:pt x="1217" y="241"/>
                    <a:pt x="1217" y="241"/>
                  </a:cubicBezTo>
                  <a:cubicBezTo>
                    <a:pt x="1214" y="247"/>
                    <a:pt x="1214" y="247"/>
                    <a:pt x="1214" y="247"/>
                  </a:cubicBezTo>
                  <a:cubicBezTo>
                    <a:pt x="1212" y="247"/>
                    <a:pt x="1212" y="247"/>
                    <a:pt x="1212" y="247"/>
                  </a:cubicBezTo>
                  <a:cubicBezTo>
                    <a:pt x="1211" y="242"/>
                    <a:pt x="1211" y="242"/>
                    <a:pt x="1211" y="242"/>
                  </a:cubicBezTo>
                  <a:cubicBezTo>
                    <a:pt x="1209" y="246"/>
                    <a:pt x="1209" y="246"/>
                    <a:pt x="1209" y="246"/>
                  </a:cubicBezTo>
                  <a:cubicBezTo>
                    <a:pt x="1206" y="249"/>
                    <a:pt x="1206" y="249"/>
                    <a:pt x="1206" y="249"/>
                  </a:cubicBezTo>
                  <a:cubicBezTo>
                    <a:pt x="1203" y="248"/>
                    <a:pt x="1203" y="248"/>
                    <a:pt x="1203" y="248"/>
                  </a:cubicBezTo>
                  <a:cubicBezTo>
                    <a:pt x="1203" y="245"/>
                    <a:pt x="1203" y="245"/>
                    <a:pt x="1203" y="245"/>
                  </a:cubicBezTo>
                  <a:cubicBezTo>
                    <a:pt x="1200" y="249"/>
                    <a:pt x="1200" y="249"/>
                    <a:pt x="1200" y="249"/>
                  </a:cubicBezTo>
                  <a:cubicBezTo>
                    <a:pt x="1198" y="249"/>
                    <a:pt x="1198" y="249"/>
                    <a:pt x="1198" y="249"/>
                  </a:cubicBezTo>
                  <a:cubicBezTo>
                    <a:pt x="1195" y="255"/>
                    <a:pt x="1195" y="255"/>
                    <a:pt x="1195" y="255"/>
                  </a:cubicBezTo>
                  <a:cubicBezTo>
                    <a:pt x="1187" y="262"/>
                    <a:pt x="1187" y="262"/>
                    <a:pt x="1187" y="262"/>
                  </a:cubicBezTo>
                  <a:cubicBezTo>
                    <a:pt x="1184" y="270"/>
                    <a:pt x="1184" y="270"/>
                    <a:pt x="1184" y="270"/>
                  </a:cubicBezTo>
                  <a:cubicBezTo>
                    <a:pt x="1181" y="273"/>
                    <a:pt x="1181" y="273"/>
                    <a:pt x="1181" y="273"/>
                  </a:cubicBezTo>
                  <a:cubicBezTo>
                    <a:pt x="1180" y="276"/>
                    <a:pt x="1180" y="276"/>
                    <a:pt x="1180" y="276"/>
                  </a:cubicBezTo>
                  <a:cubicBezTo>
                    <a:pt x="1178" y="278"/>
                    <a:pt x="1178" y="278"/>
                    <a:pt x="1178" y="278"/>
                  </a:cubicBezTo>
                  <a:cubicBezTo>
                    <a:pt x="1178" y="281"/>
                    <a:pt x="1178" y="281"/>
                    <a:pt x="1178" y="281"/>
                  </a:cubicBezTo>
                  <a:cubicBezTo>
                    <a:pt x="1180" y="281"/>
                    <a:pt x="1180" y="281"/>
                    <a:pt x="1180" y="281"/>
                  </a:cubicBezTo>
                  <a:cubicBezTo>
                    <a:pt x="1181" y="284"/>
                    <a:pt x="1181" y="284"/>
                    <a:pt x="1181" y="284"/>
                  </a:cubicBezTo>
                  <a:cubicBezTo>
                    <a:pt x="1173" y="292"/>
                    <a:pt x="1173" y="292"/>
                    <a:pt x="1173" y="292"/>
                  </a:cubicBezTo>
                  <a:cubicBezTo>
                    <a:pt x="1173" y="294"/>
                    <a:pt x="1173" y="294"/>
                    <a:pt x="1173" y="294"/>
                  </a:cubicBezTo>
                  <a:cubicBezTo>
                    <a:pt x="1178" y="297"/>
                    <a:pt x="1178" y="297"/>
                    <a:pt x="1178" y="297"/>
                  </a:cubicBezTo>
                  <a:cubicBezTo>
                    <a:pt x="1181" y="304"/>
                    <a:pt x="1181" y="304"/>
                    <a:pt x="1181" y="304"/>
                  </a:cubicBezTo>
                  <a:cubicBezTo>
                    <a:pt x="1182" y="308"/>
                    <a:pt x="1182" y="308"/>
                    <a:pt x="1182" y="308"/>
                  </a:cubicBezTo>
                  <a:cubicBezTo>
                    <a:pt x="1188" y="308"/>
                    <a:pt x="1188" y="308"/>
                    <a:pt x="1188" y="308"/>
                  </a:cubicBezTo>
                  <a:cubicBezTo>
                    <a:pt x="1190" y="303"/>
                    <a:pt x="1190" y="303"/>
                    <a:pt x="1190" y="303"/>
                  </a:cubicBezTo>
                  <a:cubicBezTo>
                    <a:pt x="1189" y="299"/>
                    <a:pt x="1189" y="299"/>
                    <a:pt x="1189" y="299"/>
                  </a:cubicBezTo>
                  <a:cubicBezTo>
                    <a:pt x="1192" y="298"/>
                    <a:pt x="1192" y="298"/>
                    <a:pt x="1192" y="298"/>
                  </a:cubicBezTo>
                  <a:cubicBezTo>
                    <a:pt x="1194" y="306"/>
                    <a:pt x="1194" y="306"/>
                    <a:pt x="1194" y="306"/>
                  </a:cubicBezTo>
                  <a:cubicBezTo>
                    <a:pt x="1191" y="311"/>
                    <a:pt x="1191" y="311"/>
                    <a:pt x="1191" y="311"/>
                  </a:cubicBezTo>
                  <a:cubicBezTo>
                    <a:pt x="1180" y="316"/>
                    <a:pt x="1180" y="316"/>
                    <a:pt x="1180" y="316"/>
                  </a:cubicBezTo>
                  <a:cubicBezTo>
                    <a:pt x="1178" y="315"/>
                    <a:pt x="1178" y="315"/>
                    <a:pt x="1178" y="315"/>
                  </a:cubicBezTo>
                  <a:cubicBezTo>
                    <a:pt x="1178" y="312"/>
                    <a:pt x="1178" y="312"/>
                    <a:pt x="1178" y="312"/>
                  </a:cubicBezTo>
                  <a:cubicBezTo>
                    <a:pt x="1176" y="308"/>
                    <a:pt x="1176" y="308"/>
                    <a:pt x="1176" y="308"/>
                  </a:cubicBezTo>
                  <a:cubicBezTo>
                    <a:pt x="1171" y="315"/>
                    <a:pt x="1171" y="315"/>
                    <a:pt x="1171" y="315"/>
                  </a:cubicBezTo>
                  <a:cubicBezTo>
                    <a:pt x="1167" y="320"/>
                    <a:pt x="1167" y="320"/>
                    <a:pt x="1167" y="320"/>
                  </a:cubicBezTo>
                  <a:cubicBezTo>
                    <a:pt x="1164" y="319"/>
                    <a:pt x="1164" y="319"/>
                    <a:pt x="1164" y="319"/>
                  </a:cubicBezTo>
                  <a:cubicBezTo>
                    <a:pt x="1165" y="316"/>
                    <a:pt x="1165" y="316"/>
                    <a:pt x="1165" y="316"/>
                  </a:cubicBezTo>
                  <a:cubicBezTo>
                    <a:pt x="1165" y="312"/>
                    <a:pt x="1165" y="312"/>
                    <a:pt x="1165" y="312"/>
                  </a:cubicBezTo>
                  <a:cubicBezTo>
                    <a:pt x="1160" y="307"/>
                    <a:pt x="1160" y="307"/>
                    <a:pt x="1160" y="307"/>
                  </a:cubicBezTo>
                  <a:cubicBezTo>
                    <a:pt x="1160" y="312"/>
                    <a:pt x="1160" y="312"/>
                    <a:pt x="1160" y="312"/>
                  </a:cubicBezTo>
                  <a:cubicBezTo>
                    <a:pt x="1160" y="318"/>
                    <a:pt x="1160" y="318"/>
                    <a:pt x="1160" y="318"/>
                  </a:cubicBezTo>
                  <a:cubicBezTo>
                    <a:pt x="1161" y="320"/>
                    <a:pt x="1161" y="320"/>
                    <a:pt x="1161" y="320"/>
                  </a:cubicBezTo>
                  <a:cubicBezTo>
                    <a:pt x="1159" y="321"/>
                    <a:pt x="1159" y="321"/>
                    <a:pt x="1159" y="321"/>
                  </a:cubicBezTo>
                  <a:cubicBezTo>
                    <a:pt x="1150" y="322"/>
                    <a:pt x="1150" y="322"/>
                    <a:pt x="1150" y="322"/>
                  </a:cubicBezTo>
                  <a:cubicBezTo>
                    <a:pt x="1144" y="323"/>
                    <a:pt x="1144" y="323"/>
                    <a:pt x="1144" y="323"/>
                  </a:cubicBezTo>
                  <a:cubicBezTo>
                    <a:pt x="1140" y="322"/>
                    <a:pt x="1140" y="322"/>
                    <a:pt x="1140" y="322"/>
                  </a:cubicBezTo>
                  <a:cubicBezTo>
                    <a:pt x="1131" y="323"/>
                    <a:pt x="1131" y="323"/>
                    <a:pt x="1131" y="323"/>
                  </a:cubicBezTo>
                  <a:cubicBezTo>
                    <a:pt x="1129" y="321"/>
                    <a:pt x="1129" y="321"/>
                    <a:pt x="1129" y="321"/>
                  </a:cubicBezTo>
                  <a:cubicBezTo>
                    <a:pt x="1126" y="321"/>
                    <a:pt x="1126" y="321"/>
                    <a:pt x="1126" y="321"/>
                  </a:cubicBezTo>
                  <a:cubicBezTo>
                    <a:pt x="1119" y="326"/>
                    <a:pt x="1119" y="326"/>
                    <a:pt x="1119" y="326"/>
                  </a:cubicBezTo>
                  <a:cubicBezTo>
                    <a:pt x="1114" y="326"/>
                    <a:pt x="1114" y="326"/>
                    <a:pt x="1114" y="326"/>
                  </a:cubicBezTo>
                  <a:cubicBezTo>
                    <a:pt x="1107" y="330"/>
                    <a:pt x="1107" y="330"/>
                    <a:pt x="1107" y="330"/>
                  </a:cubicBezTo>
                  <a:cubicBezTo>
                    <a:pt x="1103" y="332"/>
                    <a:pt x="1103" y="332"/>
                    <a:pt x="1103" y="332"/>
                  </a:cubicBezTo>
                  <a:cubicBezTo>
                    <a:pt x="1100" y="335"/>
                    <a:pt x="1100" y="335"/>
                    <a:pt x="1100" y="335"/>
                  </a:cubicBezTo>
                  <a:cubicBezTo>
                    <a:pt x="1099" y="338"/>
                    <a:pt x="1099" y="338"/>
                    <a:pt x="1099" y="338"/>
                  </a:cubicBezTo>
                  <a:cubicBezTo>
                    <a:pt x="1093" y="341"/>
                    <a:pt x="1093" y="341"/>
                    <a:pt x="1093" y="341"/>
                  </a:cubicBezTo>
                  <a:cubicBezTo>
                    <a:pt x="1095" y="344"/>
                    <a:pt x="1095" y="344"/>
                    <a:pt x="1095" y="344"/>
                  </a:cubicBezTo>
                  <a:cubicBezTo>
                    <a:pt x="1098" y="346"/>
                    <a:pt x="1098" y="346"/>
                    <a:pt x="1098" y="346"/>
                  </a:cubicBezTo>
                  <a:cubicBezTo>
                    <a:pt x="1099" y="349"/>
                    <a:pt x="1099" y="349"/>
                    <a:pt x="1099" y="349"/>
                  </a:cubicBezTo>
                  <a:cubicBezTo>
                    <a:pt x="1096" y="352"/>
                    <a:pt x="1096" y="352"/>
                    <a:pt x="1096" y="352"/>
                  </a:cubicBezTo>
                  <a:cubicBezTo>
                    <a:pt x="1096" y="354"/>
                    <a:pt x="1096" y="354"/>
                    <a:pt x="1096" y="354"/>
                  </a:cubicBezTo>
                  <a:cubicBezTo>
                    <a:pt x="1094" y="358"/>
                    <a:pt x="1094" y="358"/>
                    <a:pt x="1094" y="358"/>
                  </a:cubicBezTo>
                  <a:cubicBezTo>
                    <a:pt x="1095" y="360"/>
                    <a:pt x="1095" y="360"/>
                    <a:pt x="1095" y="360"/>
                  </a:cubicBezTo>
                  <a:cubicBezTo>
                    <a:pt x="1093" y="363"/>
                    <a:pt x="1093" y="363"/>
                    <a:pt x="1093" y="363"/>
                  </a:cubicBezTo>
                  <a:cubicBezTo>
                    <a:pt x="1091" y="368"/>
                    <a:pt x="1091" y="368"/>
                    <a:pt x="1091" y="368"/>
                  </a:cubicBezTo>
                  <a:cubicBezTo>
                    <a:pt x="1090" y="368"/>
                    <a:pt x="1090" y="368"/>
                    <a:pt x="1090" y="368"/>
                  </a:cubicBezTo>
                  <a:cubicBezTo>
                    <a:pt x="1087" y="370"/>
                    <a:pt x="1087" y="370"/>
                    <a:pt x="1087" y="370"/>
                  </a:cubicBezTo>
                  <a:cubicBezTo>
                    <a:pt x="1085" y="377"/>
                    <a:pt x="1085" y="377"/>
                    <a:pt x="1085" y="377"/>
                  </a:cubicBezTo>
                  <a:cubicBezTo>
                    <a:pt x="1082" y="378"/>
                    <a:pt x="1082" y="378"/>
                    <a:pt x="1082" y="378"/>
                  </a:cubicBezTo>
                  <a:cubicBezTo>
                    <a:pt x="1080" y="381"/>
                    <a:pt x="1080" y="381"/>
                    <a:pt x="1080" y="381"/>
                  </a:cubicBezTo>
                  <a:cubicBezTo>
                    <a:pt x="1079" y="381"/>
                    <a:pt x="1079" y="381"/>
                    <a:pt x="1079" y="381"/>
                  </a:cubicBezTo>
                  <a:cubicBezTo>
                    <a:pt x="1078" y="384"/>
                    <a:pt x="1078" y="384"/>
                    <a:pt x="1078" y="384"/>
                  </a:cubicBezTo>
                  <a:cubicBezTo>
                    <a:pt x="1075" y="388"/>
                    <a:pt x="1075" y="388"/>
                    <a:pt x="1075" y="388"/>
                  </a:cubicBezTo>
                  <a:cubicBezTo>
                    <a:pt x="1074" y="387"/>
                    <a:pt x="1074" y="387"/>
                    <a:pt x="1074" y="387"/>
                  </a:cubicBezTo>
                  <a:cubicBezTo>
                    <a:pt x="1071" y="389"/>
                    <a:pt x="1071" y="389"/>
                    <a:pt x="1071" y="389"/>
                  </a:cubicBezTo>
                  <a:cubicBezTo>
                    <a:pt x="1073" y="383"/>
                    <a:pt x="1073" y="383"/>
                    <a:pt x="1073" y="383"/>
                  </a:cubicBezTo>
                  <a:cubicBezTo>
                    <a:pt x="1071" y="381"/>
                    <a:pt x="1071" y="381"/>
                    <a:pt x="1071" y="381"/>
                  </a:cubicBezTo>
                  <a:cubicBezTo>
                    <a:pt x="1068" y="382"/>
                    <a:pt x="1068" y="382"/>
                    <a:pt x="1068" y="382"/>
                  </a:cubicBezTo>
                  <a:cubicBezTo>
                    <a:pt x="1063" y="377"/>
                    <a:pt x="1063" y="377"/>
                    <a:pt x="1063" y="377"/>
                  </a:cubicBezTo>
                  <a:cubicBezTo>
                    <a:pt x="1061" y="373"/>
                    <a:pt x="1061" y="373"/>
                    <a:pt x="1061" y="373"/>
                  </a:cubicBezTo>
                  <a:cubicBezTo>
                    <a:pt x="1062" y="370"/>
                    <a:pt x="1062" y="370"/>
                    <a:pt x="1062" y="370"/>
                  </a:cubicBezTo>
                  <a:cubicBezTo>
                    <a:pt x="1070" y="362"/>
                    <a:pt x="1070" y="362"/>
                    <a:pt x="1070" y="362"/>
                  </a:cubicBezTo>
                  <a:cubicBezTo>
                    <a:pt x="1065" y="365"/>
                    <a:pt x="1065" y="365"/>
                    <a:pt x="1065" y="365"/>
                  </a:cubicBezTo>
                  <a:cubicBezTo>
                    <a:pt x="1061" y="368"/>
                    <a:pt x="1061" y="368"/>
                    <a:pt x="1061" y="368"/>
                  </a:cubicBezTo>
                  <a:cubicBezTo>
                    <a:pt x="1059" y="373"/>
                    <a:pt x="1059" y="373"/>
                    <a:pt x="1059" y="373"/>
                  </a:cubicBezTo>
                  <a:cubicBezTo>
                    <a:pt x="1059" y="377"/>
                    <a:pt x="1059" y="377"/>
                    <a:pt x="1059" y="377"/>
                  </a:cubicBezTo>
                  <a:cubicBezTo>
                    <a:pt x="1061" y="379"/>
                    <a:pt x="1061" y="379"/>
                    <a:pt x="1061" y="379"/>
                  </a:cubicBezTo>
                  <a:cubicBezTo>
                    <a:pt x="1062" y="386"/>
                    <a:pt x="1062" y="386"/>
                    <a:pt x="1062" y="386"/>
                  </a:cubicBezTo>
                  <a:cubicBezTo>
                    <a:pt x="1064" y="388"/>
                    <a:pt x="1064" y="388"/>
                    <a:pt x="1064" y="388"/>
                  </a:cubicBezTo>
                  <a:cubicBezTo>
                    <a:pt x="1067" y="395"/>
                    <a:pt x="1067" y="395"/>
                    <a:pt x="1067" y="395"/>
                  </a:cubicBezTo>
                  <a:cubicBezTo>
                    <a:pt x="1067" y="401"/>
                    <a:pt x="1067" y="401"/>
                    <a:pt x="1067" y="401"/>
                  </a:cubicBezTo>
                  <a:cubicBezTo>
                    <a:pt x="1063" y="410"/>
                    <a:pt x="1063" y="410"/>
                    <a:pt x="1063" y="410"/>
                  </a:cubicBezTo>
                  <a:cubicBezTo>
                    <a:pt x="1058" y="413"/>
                    <a:pt x="1058" y="413"/>
                    <a:pt x="1058" y="413"/>
                  </a:cubicBezTo>
                  <a:cubicBezTo>
                    <a:pt x="1054" y="422"/>
                    <a:pt x="1054" y="422"/>
                    <a:pt x="1054" y="422"/>
                  </a:cubicBezTo>
                  <a:cubicBezTo>
                    <a:pt x="1052" y="426"/>
                    <a:pt x="1052" y="426"/>
                    <a:pt x="1052" y="426"/>
                  </a:cubicBezTo>
                  <a:cubicBezTo>
                    <a:pt x="1052" y="429"/>
                    <a:pt x="1052" y="429"/>
                    <a:pt x="1052" y="429"/>
                  </a:cubicBezTo>
                  <a:cubicBezTo>
                    <a:pt x="1050" y="431"/>
                    <a:pt x="1050" y="431"/>
                    <a:pt x="1050" y="431"/>
                  </a:cubicBezTo>
                  <a:cubicBezTo>
                    <a:pt x="1050" y="429"/>
                    <a:pt x="1050" y="429"/>
                    <a:pt x="1050" y="429"/>
                  </a:cubicBezTo>
                  <a:cubicBezTo>
                    <a:pt x="1050" y="427"/>
                    <a:pt x="1050" y="427"/>
                    <a:pt x="1050" y="427"/>
                  </a:cubicBezTo>
                  <a:cubicBezTo>
                    <a:pt x="1045" y="435"/>
                    <a:pt x="1045" y="435"/>
                    <a:pt x="1045" y="435"/>
                  </a:cubicBezTo>
                  <a:cubicBezTo>
                    <a:pt x="1045" y="437"/>
                    <a:pt x="1045" y="437"/>
                    <a:pt x="1045" y="437"/>
                  </a:cubicBezTo>
                  <a:cubicBezTo>
                    <a:pt x="1043" y="439"/>
                    <a:pt x="1043" y="439"/>
                    <a:pt x="1043" y="439"/>
                  </a:cubicBezTo>
                  <a:cubicBezTo>
                    <a:pt x="1043" y="435"/>
                    <a:pt x="1043" y="435"/>
                    <a:pt x="1043" y="435"/>
                  </a:cubicBezTo>
                  <a:cubicBezTo>
                    <a:pt x="1044" y="430"/>
                    <a:pt x="1044" y="430"/>
                    <a:pt x="1044" y="430"/>
                  </a:cubicBezTo>
                  <a:cubicBezTo>
                    <a:pt x="1047" y="426"/>
                    <a:pt x="1047" y="426"/>
                    <a:pt x="1047" y="426"/>
                  </a:cubicBezTo>
                  <a:cubicBezTo>
                    <a:pt x="1046" y="423"/>
                    <a:pt x="1046" y="423"/>
                    <a:pt x="1046" y="423"/>
                  </a:cubicBezTo>
                  <a:cubicBezTo>
                    <a:pt x="1049" y="419"/>
                    <a:pt x="1049" y="419"/>
                    <a:pt x="1049" y="419"/>
                  </a:cubicBezTo>
                  <a:cubicBezTo>
                    <a:pt x="1048" y="418"/>
                    <a:pt x="1048" y="418"/>
                    <a:pt x="1048" y="418"/>
                  </a:cubicBezTo>
                  <a:cubicBezTo>
                    <a:pt x="1052" y="416"/>
                    <a:pt x="1052" y="416"/>
                    <a:pt x="1052" y="416"/>
                  </a:cubicBezTo>
                  <a:cubicBezTo>
                    <a:pt x="1047" y="416"/>
                    <a:pt x="1047" y="416"/>
                    <a:pt x="1047" y="416"/>
                  </a:cubicBezTo>
                  <a:cubicBezTo>
                    <a:pt x="1045" y="413"/>
                    <a:pt x="1045" y="413"/>
                    <a:pt x="1045" y="413"/>
                  </a:cubicBezTo>
                  <a:cubicBezTo>
                    <a:pt x="1046" y="411"/>
                    <a:pt x="1046" y="411"/>
                    <a:pt x="1046" y="411"/>
                  </a:cubicBezTo>
                  <a:cubicBezTo>
                    <a:pt x="1046" y="410"/>
                    <a:pt x="1046" y="410"/>
                    <a:pt x="1046" y="410"/>
                  </a:cubicBezTo>
                  <a:cubicBezTo>
                    <a:pt x="1044" y="410"/>
                    <a:pt x="1044" y="410"/>
                    <a:pt x="1044" y="410"/>
                  </a:cubicBezTo>
                  <a:cubicBezTo>
                    <a:pt x="1044" y="408"/>
                    <a:pt x="1044" y="408"/>
                    <a:pt x="1044" y="408"/>
                  </a:cubicBezTo>
                  <a:cubicBezTo>
                    <a:pt x="1042" y="410"/>
                    <a:pt x="1042" y="410"/>
                    <a:pt x="1042" y="410"/>
                  </a:cubicBezTo>
                  <a:cubicBezTo>
                    <a:pt x="1038" y="405"/>
                    <a:pt x="1038" y="405"/>
                    <a:pt x="1038" y="405"/>
                  </a:cubicBezTo>
                  <a:cubicBezTo>
                    <a:pt x="1038" y="401"/>
                    <a:pt x="1038" y="401"/>
                    <a:pt x="1038" y="401"/>
                  </a:cubicBezTo>
                  <a:cubicBezTo>
                    <a:pt x="1042" y="396"/>
                    <a:pt x="1042" y="396"/>
                    <a:pt x="1042" y="396"/>
                  </a:cubicBezTo>
                  <a:cubicBezTo>
                    <a:pt x="1043" y="390"/>
                    <a:pt x="1043" y="390"/>
                    <a:pt x="1043" y="390"/>
                  </a:cubicBezTo>
                  <a:cubicBezTo>
                    <a:pt x="1039" y="384"/>
                    <a:pt x="1039" y="384"/>
                    <a:pt x="1039" y="384"/>
                  </a:cubicBezTo>
                  <a:cubicBezTo>
                    <a:pt x="1042" y="379"/>
                    <a:pt x="1042" y="379"/>
                    <a:pt x="1042" y="379"/>
                  </a:cubicBezTo>
                  <a:cubicBezTo>
                    <a:pt x="1045" y="377"/>
                    <a:pt x="1045" y="377"/>
                    <a:pt x="1045" y="377"/>
                  </a:cubicBezTo>
                  <a:cubicBezTo>
                    <a:pt x="1044" y="375"/>
                    <a:pt x="1044" y="375"/>
                    <a:pt x="1044" y="375"/>
                  </a:cubicBezTo>
                  <a:cubicBezTo>
                    <a:pt x="1045" y="371"/>
                    <a:pt x="1045" y="371"/>
                    <a:pt x="1045" y="371"/>
                  </a:cubicBezTo>
                  <a:cubicBezTo>
                    <a:pt x="1044" y="369"/>
                    <a:pt x="1044" y="369"/>
                    <a:pt x="1044" y="369"/>
                  </a:cubicBezTo>
                  <a:cubicBezTo>
                    <a:pt x="1044" y="371"/>
                    <a:pt x="1044" y="371"/>
                    <a:pt x="1044" y="371"/>
                  </a:cubicBezTo>
                  <a:cubicBezTo>
                    <a:pt x="1043" y="375"/>
                    <a:pt x="1043" y="375"/>
                    <a:pt x="1043" y="375"/>
                  </a:cubicBezTo>
                  <a:cubicBezTo>
                    <a:pt x="1038" y="378"/>
                    <a:pt x="1038" y="378"/>
                    <a:pt x="1038" y="378"/>
                  </a:cubicBezTo>
                  <a:cubicBezTo>
                    <a:pt x="1036" y="381"/>
                    <a:pt x="1036" y="381"/>
                    <a:pt x="1036" y="381"/>
                  </a:cubicBezTo>
                  <a:cubicBezTo>
                    <a:pt x="1034" y="380"/>
                    <a:pt x="1034" y="380"/>
                    <a:pt x="1034" y="380"/>
                  </a:cubicBezTo>
                  <a:cubicBezTo>
                    <a:pt x="1036" y="384"/>
                    <a:pt x="1036" y="384"/>
                    <a:pt x="1036" y="384"/>
                  </a:cubicBezTo>
                  <a:cubicBezTo>
                    <a:pt x="1035" y="386"/>
                    <a:pt x="1035" y="386"/>
                    <a:pt x="1035" y="386"/>
                  </a:cubicBezTo>
                  <a:cubicBezTo>
                    <a:pt x="1034" y="393"/>
                    <a:pt x="1034" y="393"/>
                    <a:pt x="1034" y="393"/>
                  </a:cubicBezTo>
                  <a:cubicBezTo>
                    <a:pt x="1035" y="395"/>
                    <a:pt x="1035" y="395"/>
                    <a:pt x="1035" y="395"/>
                  </a:cubicBezTo>
                  <a:cubicBezTo>
                    <a:pt x="1035" y="398"/>
                    <a:pt x="1035" y="398"/>
                    <a:pt x="1035" y="398"/>
                  </a:cubicBezTo>
                  <a:cubicBezTo>
                    <a:pt x="1035" y="403"/>
                    <a:pt x="1035" y="403"/>
                    <a:pt x="1035" y="403"/>
                  </a:cubicBezTo>
                  <a:cubicBezTo>
                    <a:pt x="1034" y="412"/>
                    <a:pt x="1034" y="412"/>
                    <a:pt x="1034" y="412"/>
                  </a:cubicBezTo>
                  <a:cubicBezTo>
                    <a:pt x="1033" y="412"/>
                    <a:pt x="1033" y="412"/>
                    <a:pt x="1033" y="412"/>
                  </a:cubicBezTo>
                  <a:cubicBezTo>
                    <a:pt x="1028" y="406"/>
                    <a:pt x="1028" y="406"/>
                    <a:pt x="1028" y="406"/>
                  </a:cubicBezTo>
                  <a:cubicBezTo>
                    <a:pt x="1023" y="405"/>
                    <a:pt x="1023" y="405"/>
                    <a:pt x="1023" y="405"/>
                  </a:cubicBezTo>
                  <a:cubicBezTo>
                    <a:pt x="1021" y="400"/>
                    <a:pt x="1021" y="400"/>
                    <a:pt x="1021" y="400"/>
                  </a:cubicBezTo>
                  <a:cubicBezTo>
                    <a:pt x="1018" y="400"/>
                    <a:pt x="1018" y="400"/>
                    <a:pt x="1018" y="400"/>
                  </a:cubicBezTo>
                  <a:cubicBezTo>
                    <a:pt x="1018" y="397"/>
                    <a:pt x="1018" y="397"/>
                    <a:pt x="1018" y="397"/>
                  </a:cubicBezTo>
                  <a:cubicBezTo>
                    <a:pt x="1020" y="393"/>
                    <a:pt x="1020" y="393"/>
                    <a:pt x="1020" y="393"/>
                  </a:cubicBezTo>
                  <a:cubicBezTo>
                    <a:pt x="1016" y="397"/>
                    <a:pt x="1016" y="397"/>
                    <a:pt x="1016" y="397"/>
                  </a:cubicBezTo>
                  <a:cubicBezTo>
                    <a:pt x="1016" y="401"/>
                    <a:pt x="1016" y="401"/>
                    <a:pt x="1016" y="401"/>
                  </a:cubicBezTo>
                  <a:cubicBezTo>
                    <a:pt x="1020" y="402"/>
                    <a:pt x="1020" y="402"/>
                    <a:pt x="1020" y="402"/>
                  </a:cubicBezTo>
                  <a:cubicBezTo>
                    <a:pt x="1022" y="407"/>
                    <a:pt x="1022" y="407"/>
                    <a:pt x="1022" y="407"/>
                  </a:cubicBezTo>
                  <a:cubicBezTo>
                    <a:pt x="1027" y="409"/>
                    <a:pt x="1027" y="409"/>
                    <a:pt x="1027" y="409"/>
                  </a:cubicBezTo>
                  <a:cubicBezTo>
                    <a:pt x="1032" y="415"/>
                    <a:pt x="1032" y="415"/>
                    <a:pt x="1032" y="415"/>
                  </a:cubicBezTo>
                  <a:cubicBezTo>
                    <a:pt x="1036" y="417"/>
                    <a:pt x="1036" y="417"/>
                    <a:pt x="1036" y="417"/>
                  </a:cubicBezTo>
                  <a:cubicBezTo>
                    <a:pt x="1036" y="421"/>
                    <a:pt x="1036" y="421"/>
                    <a:pt x="1036" y="421"/>
                  </a:cubicBezTo>
                  <a:cubicBezTo>
                    <a:pt x="1035" y="425"/>
                    <a:pt x="1035" y="425"/>
                    <a:pt x="1035" y="425"/>
                  </a:cubicBezTo>
                  <a:cubicBezTo>
                    <a:pt x="1032" y="425"/>
                    <a:pt x="1032" y="425"/>
                    <a:pt x="1032" y="425"/>
                  </a:cubicBezTo>
                  <a:cubicBezTo>
                    <a:pt x="1030" y="421"/>
                    <a:pt x="1030" y="421"/>
                    <a:pt x="1030" y="421"/>
                  </a:cubicBezTo>
                  <a:cubicBezTo>
                    <a:pt x="1028" y="420"/>
                    <a:pt x="1028" y="420"/>
                    <a:pt x="1028" y="420"/>
                  </a:cubicBezTo>
                  <a:cubicBezTo>
                    <a:pt x="1030" y="426"/>
                    <a:pt x="1030" y="426"/>
                    <a:pt x="1030" y="426"/>
                  </a:cubicBezTo>
                  <a:cubicBezTo>
                    <a:pt x="1035" y="429"/>
                    <a:pt x="1035" y="429"/>
                    <a:pt x="1035" y="429"/>
                  </a:cubicBezTo>
                  <a:cubicBezTo>
                    <a:pt x="1036" y="432"/>
                    <a:pt x="1036" y="432"/>
                    <a:pt x="1036" y="432"/>
                  </a:cubicBezTo>
                  <a:cubicBezTo>
                    <a:pt x="1035" y="433"/>
                    <a:pt x="1035" y="433"/>
                    <a:pt x="1035" y="433"/>
                  </a:cubicBezTo>
                  <a:cubicBezTo>
                    <a:pt x="1034" y="435"/>
                    <a:pt x="1034" y="435"/>
                    <a:pt x="1034" y="435"/>
                  </a:cubicBezTo>
                  <a:cubicBezTo>
                    <a:pt x="1030" y="434"/>
                    <a:pt x="1030" y="434"/>
                    <a:pt x="1030" y="434"/>
                  </a:cubicBezTo>
                  <a:cubicBezTo>
                    <a:pt x="1035" y="439"/>
                    <a:pt x="1035" y="439"/>
                    <a:pt x="1035" y="439"/>
                  </a:cubicBezTo>
                  <a:cubicBezTo>
                    <a:pt x="1034" y="442"/>
                    <a:pt x="1034" y="442"/>
                    <a:pt x="1034" y="442"/>
                  </a:cubicBezTo>
                  <a:cubicBezTo>
                    <a:pt x="1031" y="441"/>
                    <a:pt x="1031" y="441"/>
                    <a:pt x="1031" y="441"/>
                  </a:cubicBezTo>
                  <a:cubicBezTo>
                    <a:pt x="1029" y="437"/>
                    <a:pt x="1029" y="437"/>
                    <a:pt x="1029" y="437"/>
                  </a:cubicBezTo>
                  <a:cubicBezTo>
                    <a:pt x="1023" y="437"/>
                    <a:pt x="1023" y="437"/>
                    <a:pt x="1023" y="437"/>
                  </a:cubicBezTo>
                  <a:cubicBezTo>
                    <a:pt x="1019" y="435"/>
                    <a:pt x="1019" y="435"/>
                    <a:pt x="1019" y="435"/>
                  </a:cubicBezTo>
                  <a:cubicBezTo>
                    <a:pt x="1022" y="439"/>
                    <a:pt x="1022" y="439"/>
                    <a:pt x="1022" y="439"/>
                  </a:cubicBezTo>
                  <a:cubicBezTo>
                    <a:pt x="1026" y="440"/>
                    <a:pt x="1026" y="440"/>
                    <a:pt x="1026" y="440"/>
                  </a:cubicBezTo>
                  <a:cubicBezTo>
                    <a:pt x="1029" y="440"/>
                    <a:pt x="1029" y="440"/>
                    <a:pt x="1029" y="440"/>
                  </a:cubicBezTo>
                  <a:cubicBezTo>
                    <a:pt x="1031" y="446"/>
                    <a:pt x="1031" y="446"/>
                    <a:pt x="1031" y="446"/>
                  </a:cubicBezTo>
                  <a:cubicBezTo>
                    <a:pt x="1034" y="447"/>
                    <a:pt x="1034" y="447"/>
                    <a:pt x="1034" y="447"/>
                  </a:cubicBezTo>
                  <a:cubicBezTo>
                    <a:pt x="1038" y="446"/>
                    <a:pt x="1038" y="446"/>
                    <a:pt x="1038" y="446"/>
                  </a:cubicBezTo>
                  <a:cubicBezTo>
                    <a:pt x="1040" y="448"/>
                    <a:pt x="1040" y="448"/>
                    <a:pt x="1040" y="448"/>
                  </a:cubicBezTo>
                  <a:cubicBezTo>
                    <a:pt x="1041" y="452"/>
                    <a:pt x="1041" y="452"/>
                    <a:pt x="1041" y="452"/>
                  </a:cubicBezTo>
                  <a:cubicBezTo>
                    <a:pt x="1039" y="456"/>
                    <a:pt x="1039" y="456"/>
                    <a:pt x="1039" y="456"/>
                  </a:cubicBezTo>
                  <a:cubicBezTo>
                    <a:pt x="1037" y="455"/>
                    <a:pt x="1037" y="455"/>
                    <a:pt x="1037" y="455"/>
                  </a:cubicBezTo>
                  <a:cubicBezTo>
                    <a:pt x="1037" y="457"/>
                    <a:pt x="1037" y="457"/>
                    <a:pt x="1037" y="457"/>
                  </a:cubicBezTo>
                  <a:cubicBezTo>
                    <a:pt x="1038" y="459"/>
                    <a:pt x="1038" y="459"/>
                    <a:pt x="1038" y="459"/>
                  </a:cubicBezTo>
                  <a:cubicBezTo>
                    <a:pt x="1039" y="464"/>
                    <a:pt x="1039" y="464"/>
                    <a:pt x="1039" y="464"/>
                  </a:cubicBezTo>
                  <a:cubicBezTo>
                    <a:pt x="1038" y="466"/>
                    <a:pt x="1038" y="466"/>
                    <a:pt x="1038" y="466"/>
                  </a:cubicBezTo>
                  <a:cubicBezTo>
                    <a:pt x="1035" y="466"/>
                    <a:pt x="1035" y="466"/>
                    <a:pt x="1035" y="466"/>
                  </a:cubicBezTo>
                  <a:cubicBezTo>
                    <a:pt x="1034" y="468"/>
                    <a:pt x="1034" y="468"/>
                    <a:pt x="1034" y="468"/>
                  </a:cubicBezTo>
                  <a:cubicBezTo>
                    <a:pt x="1028" y="469"/>
                    <a:pt x="1028" y="469"/>
                    <a:pt x="1028" y="469"/>
                  </a:cubicBezTo>
                  <a:cubicBezTo>
                    <a:pt x="1025" y="471"/>
                    <a:pt x="1025" y="471"/>
                    <a:pt x="1025" y="471"/>
                  </a:cubicBezTo>
                  <a:cubicBezTo>
                    <a:pt x="1023" y="470"/>
                    <a:pt x="1023" y="470"/>
                    <a:pt x="1023" y="470"/>
                  </a:cubicBezTo>
                  <a:cubicBezTo>
                    <a:pt x="1020" y="466"/>
                    <a:pt x="1020" y="466"/>
                    <a:pt x="1020" y="466"/>
                  </a:cubicBezTo>
                  <a:cubicBezTo>
                    <a:pt x="1019" y="467"/>
                    <a:pt x="1019" y="467"/>
                    <a:pt x="1019" y="467"/>
                  </a:cubicBezTo>
                  <a:cubicBezTo>
                    <a:pt x="1019" y="473"/>
                    <a:pt x="1019" y="473"/>
                    <a:pt x="1019" y="473"/>
                  </a:cubicBezTo>
                  <a:cubicBezTo>
                    <a:pt x="1018" y="476"/>
                    <a:pt x="1018" y="476"/>
                    <a:pt x="1018" y="476"/>
                  </a:cubicBezTo>
                  <a:cubicBezTo>
                    <a:pt x="1022" y="475"/>
                    <a:pt x="1022" y="475"/>
                    <a:pt x="1022" y="475"/>
                  </a:cubicBezTo>
                  <a:cubicBezTo>
                    <a:pt x="1032" y="473"/>
                    <a:pt x="1032" y="473"/>
                    <a:pt x="1032" y="473"/>
                  </a:cubicBezTo>
                  <a:cubicBezTo>
                    <a:pt x="1033" y="474"/>
                    <a:pt x="1033" y="474"/>
                    <a:pt x="1033" y="474"/>
                  </a:cubicBezTo>
                  <a:cubicBezTo>
                    <a:pt x="1034" y="481"/>
                    <a:pt x="1034" y="481"/>
                    <a:pt x="1034" y="481"/>
                  </a:cubicBezTo>
                  <a:cubicBezTo>
                    <a:pt x="1036" y="482"/>
                    <a:pt x="1036" y="482"/>
                    <a:pt x="1036" y="482"/>
                  </a:cubicBezTo>
                  <a:cubicBezTo>
                    <a:pt x="1036" y="479"/>
                    <a:pt x="1036" y="479"/>
                    <a:pt x="1036" y="479"/>
                  </a:cubicBezTo>
                  <a:cubicBezTo>
                    <a:pt x="1039" y="474"/>
                    <a:pt x="1039" y="474"/>
                    <a:pt x="1039" y="474"/>
                  </a:cubicBezTo>
                  <a:cubicBezTo>
                    <a:pt x="1040" y="474"/>
                    <a:pt x="1040" y="474"/>
                    <a:pt x="1040" y="474"/>
                  </a:cubicBezTo>
                  <a:cubicBezTo>
                    <a:pt x="1042" y="478"/>
                    <a:pt x="1042" y="478"/>
                    <a:pt x="1042" y="478"/>
                  </a:cubicBezTo>
                  <a:cubicBezTo>
                    <a:pt x="1041" y="483"/>
                    <a:pt x="1041" y="483"/>
                    <a:pt x="1041" y="483"/>
                  </a:cubicBezTo>
                  <a:cubicBezTo>
                    <a:pt x="1039" y="483"/>
                    <a:pt x="1039" y="483"/>
                    <a:pt x="1039" y="483"/>
                  </a:cubicBezTo>
                  <a:cubicBezTo>
                    <a:pt x="1034" y="487"/>
                    <a:pt x="1034" y="487"/>
                    <a:pt x="1034" y="487"/>
                  </a:cubicBezTo>
                  <a:cubicBezTo>
                    <a:pt x="1033" y="490"/>
                    <a:pt x="1033" y="490"/>
                    <a:pt x="1033" y="490"/>
                  </a:cubicBezTo>
                  <a:cubicBezTo>
                    <a:pt x="1031" y="492"/>
                    <a:pt x="1031" y="492"/>
                    <a:pt x="1031" y="492"/>
                  </a:cubicBezTo>
                  <a:cubicBezTo>
                    <a:pt x="1028" y="490"/>
                    <a:pt x="1028" y="490"/>
                    <a:pt x="1028" y="490"/>
                  </a:cubicBezTo>
                  <a:cubicBezTo>
                    <a:pt x="1025" y="490"/>
                    <a:pt x="1025" y="490"/>
                    <a:pt x="1025" y="490"/>
                  </a:cubicBezTo>
                  <a:cubicBezTo>
                    <a:pt x="1023" y="485"/>
                    <a:pt x="1023" y="485"/>
                    <a:pt x="1023" y="485"/>
                  </a:cubicBezTo>
                  <a:cubicBezTo>
                    <a:pt x="1022" y="488"/>
                    <a:pt x="1022" y="488"/>
                    <a:pt x="1022" y="488"/>
                  </a:cubicBezTo>
                  <a:cubicBezTo>
                    <a:pt x="1019" y="490"/>
                    <a:pt x="1019" y="490"/>
                    <a:pt x="1019" y="490"/>
                  </a:cubicBezTo>
                  <a:cubicBezTo>
                    <a:pt x="1016" y="488"/>
                    <a:pt x="1016" y="488"/>
                    <a:pt x="1016" y="488"/>
                  </a:cubicBezTo>
                  <a:cubicBezTo>
                    <a:pt x="1013" y="488"/>
                    <a:pt x="1013" y="488"/>
                    <a:pt x="1013" y="488"/>
                  </a:cubicBezTo>
                  <a:cubicBezTo>
                    <a:pt x="1016" y="491"/>
                    <a:pt x="1016" y="491"/>
                    <a:pt x="1016" y="491"/>
                  </a:cubicBezTo>
                  <a:cubicBezTo>
                    <a:pt x="1021" y="492"/>
                    <a:pt x="1021" y="492"/>
                    <a:pt x="1021" y="492"/>
                  </a:cubicBezTo>
                  <a:cubicBezTo>
                    <a:pt x="1022" y="494"/>
                    <a:pt x="1022" y="494"/>
                    <a:pt x="1022" y="494"/>
                  </a:cubicBezTo>
                  <a:cubicBezTo>
                    <a:pt x="1020" y="496"/>
                    <a:pt x="1020" y="496"/>
                    <a:pt x="1020" y="496"/>
                  </a:cubicBezTo>
                  <a:cubicBezTo>
                    <a:pt x="1021" y="498"/>
                    <a:pt x="1021" y="498"/>
                    <a:pt x="1021" y="498"/>
                  </a:cubicBezTo>
                  <a:cubicBezTo>
                    <a:pt x="1015" y="500"/>
                    <a:pt x="1015" y="500"/>
                    <a:pt x="1015" y="500"/>
                  </a:cubicBezTo>
                  <a:cubicBezTo>
                    <a:pt x="1011" y="499"/>
                    <a:pt x="1011" y="499"/>
                    <a:pt x="1011" y="499"/>
                  </a:cubicBezTo>
                  <a:cubicBezTo>
                    <a:pt x="1014" y="502"/>
                    <a:pt x="1014" y="502"/>
                    <a:pt x="1014" y="502"/>
                  </a:cubicBezTo>
                  <a:cubicBezTo>
                    <a:pt x="1020" y="503"/>
                    <a:pt x="1020" y="503"/>
                    <a:pt x="1020" y="503"/>
                  </a:cubicBezTo>
                  <a:cubicBezTo>
                    <a:pt x="1024" y="499"/>
                    <a:pt x="1024" y="499"/>
                    <a:pt x="1024" y="499"/>
                  </a:cubicBezTo>
                  <a:cubicBezTo>
                    <a:pt x="1025" y="500"/>
                    <a:pt x="1025" y="500"/>
                    <a:pt x="1025" y="500"/>
                  </a:cubicBezTo>
                  <a:cubicBezTo>
                    <a:pt x="1027" y="501"/>
                    <a:pt x="1027" y="501"/>
                    <a:pt x="1027" y="501"/>
                  </a:cubicBezTo>
                  <a:cubicBezTo>
                    <a:pt x="1023" y="506"/>
                    <a:pt x="1023" y="506"/>
                    <a:pt x="1023" y="506"/>
                  </a:cubicBezTo>
                  <a:cubicBezTo>
                    <a:pt x="1019" y="506"/>
                    <a:pt x="1019" y="506"/>
                    <a:pt x="1019" y="506"/>
                  </a:cubicBezTo>
                  <a:cubicBezTo>
                    <a:pt x="1018" y="505"/>
                    <a:pt x="1018" y="505"/>
                    <a:pt x="1018" y="505"/>
                  </a:cubicBezTo>
                  <a:cubicBezTo>
                    <a:pt x="1015" y="505"/>
                    <a:pt x="1015" y="505"/>
                    <a:pt x="1015" y="505"/>
                  </a:cubicBezTo>
                  <a:cubicBezTo>
                    <a:pt x="1014" y="506"/>
                    <a:pt x="1014" y="506"/>
                    <a:pt x="1014" y="506"/>
                  </a:cubicBezTo>
                  <a:cubicBezTo>
                    <a:pt x="1008" y="507"/>
                    <a:pt x="1008" y="507"/>
                    <a:pt x="1008" y="507"/>
                  </a:cubicBezTo>
                  <a:cubicBezTo>
                    <a:pt x="998" y="513"/>
                    <a:pt x="998" y="513"/>
                    <a:pt x="998" y="513"/>
                  </a:cubicBezTo>
                  <a:cubicBezTo>
                    <a:pt x="986" y="522"/>
                    <a:pt x="986" y="522"/>
                    <a:pt x="986" y="522"/>
                  </a:cubicBezTo>
                  <a:cubicBezTo>
                    <a:pt x="983" y="529"/>
                    <a:pt x="983" y="529"/>
                    <a:pt x="983" y="529"/>
                  </a:cubicBezTo>
                  <a:cubicBezTo>
                    <a:pt x="981" y="530"/>
                    <a:pt x="981" y="530"/>
                    <a:pt x="981" y="530"/>
                  </a:cubicBezTo>
                  <a:cubicBezTo>
                    <a:pt x="978" y="528"/>
                    <a:pt x="978" y="528"/>
                    <a:pt x="978" y="528"/>
                  </a:cubicBezTo>
                  <a:cubicBezTo>
                    <a:pt x="972" y="529"/>
                    <a:pt x="972" y="529"/>
                    <a:pt x="972" y="529"/>
                  </a:cubicBezTo>
                  <a:cubicBezTo>
                    <a:pt x="968" y="533"/>
                    <a:pt x="968" y="533"/>
                    <a:pt x="968" y="533"/>
                  </a:cubicBezTo>
                  <a:cubicBezTo>
                    <a:pt x="959" y="544"/>
                    <a:pt x="959" y="544"/>
                    <a:pt x="959" y="544"/>
                  </a:cubicBezTo>
                  <a:cubicBezTo>
                    <a:pt x="959" y="547"/>
                    <a:pt x="959" y="547"/>
                    <a:pt x="959" y="547"/>
                  </a:cubicBezTo>
                  <a:cubicBezTo>
                    <a:pt x="955" y="550"/>
                    <a:pt x="955" y="550"/>
                    <a:pt x="955" y="550"/>
                  </a:cubicBezTo>
                  <a:cubicBezTo>
                    <a:pt x="953" y="550"/>
                    <a:pt x="953" y="550"/>
                    <a:pt x="953" y="550"/>
                  </a:cubicBezTo>
                  <a:cubicBezTo>
                    <a:pt x="953" y="553"/>
                    <a:pt x="953" y="553"/>
                    <a:pt x="953" y="553"/>
                  </a:cubicBezTo>
                  <a:cubicBezTo>
                    <a:pt x="949" y="557"/>
                    <a:pt x="949" y="557"/>
                    <a:pt x="949" y="557"/>
                  </a:cubicBezTo>
                  <a:cubicBezTo>
                    <a:pt x="946" y="556"/>
                    <a:pt x="946" y="556"/>
                    <a:pt x="946" y="556"/>
                  </a:cubicBezTo>
                  <a:cubicBezTo>
                    <a:pt x="944" y="556"/>
                    <a:pt x="944" y="556"/>
                    <a:pt x="944" y="556"/>
                  </a:cubicBezTo>
                  <a:cubicBezTo>
                    <a:pt x="943" y="559"/>
                    <a:pt x="943" y="559"/>
                    <a:pt x="943" y="559"/>
                  </a:cubicBezTo>
                  <a:cubicBezTo>
                    <a:pt x="938" y="558"/>
                    <a:pt x="938" y="558"/>
                    <a:pt x="938" y="558"/>
                  </a:cubicBezTo>
                  <a:cubicBezTo>
                    <a:pt x="936" y="561"/>
                    <a:pt x="936" y="561"/>
                    <a:pt x="936" y="561"/>
                  </a:cubicBezTo>
                  <a:cubicBezTo>
                    <a:pt x="929" y="562"/>
                    <a:pt x="929" y="562"/>
                    <a:pt x="929" y="562"/>
                  </a:cubicBezTo>
                  <a:cubicBezTo>
                    <a:pt x="928" y="565"/>
                    <a:pt x="928" y="565"/>
                    <a:pt x="928" y="565"/>
                  </a:cubicBezTo>
                  <a:cubicBezTo>
                    <a:pt x="923" y="564"/>
                    <a:pt x="923" y="564"/>
                    <a:pt x="923" y="564"/>
                  </a:cubicBezTo>
                  <a:cubicBezTo>
                    <a:pt x="922" y="567"/>
                    <a:pt x="922" y="567"/>
                    <a:pt x="922" y="567"/>
                  </a:cubicBezTo>
                  <a:cubicBezTo>
                    <a:pt x="917" y="567"/>
                    <a:pt x="917" y="567"/>
                    <a:pt x="917" y="567"/>
                  </a:cubicBezTo>
                  <a:cubicBezTo>
                    <a:pt x="916" y="568"/>
                    <a:pt x="916" y="568"/>
                    <a:pt x="916" y="568"/>
                  </a:cubicBezTo>
                  <a:cubicBezTo>
                    <a:pt x="917" y="569"/>
                    <a:pt x="917" y="569"/>
                    <a:pt x="917" y="569"/>
                  </a:cubicBezTo>
                  <a:cubicBezTo>
                    <a:pt x="917" y="573"/>
                    <a:pt x="917" y="573"/>
                    <a:pt x="917" y="573"/>
                  </a:cubicBezTo>
                  <a:cubicBezTo>
                    <a:pt x="914" y="577"/>
                    <a:pt x="914" y="577"/>
                    <a:pt x="914" y="577"/>
                  </a:cubicBezTo>
                  <a:cubicBezTo>
                    <a:pt x="912" y="578"/>
                    <a:pt x="912" y="578"/>
                    <a:pt x="912" y="578"/>
                  </a:cubicBezTo>
                  <a:cubicBezTo>
                    <a:pt x="910" y="581"/>
                    <a:pt x="910" y="581"/>
                    <a:pt x="910" y="581"/>
                  </a:cubicBezTo>
                  <a:cubicBezTo>
                    <a:pt x="906" y="582"/>
                    <a:pt x="906" y="582"/>
                    <a:pt x="906" y="582"/>
                  </a:cubicBezTo>
                  <a:cubicBezTo>
                    <a:pt x="902" y="588"/>
                    <a:pt x="902" y="588"/>
                    <a:pt x="902" y="588"/>
                  </a:cubicBezTo>
                  <a:cubicBezTo>
                    <a:pt x="899" y="594"/>
                    <a:pt x="899" y="594"/>
                    <a:pt x="899" y="594"/>
                  </a:cubicBezTo>
                  <a:cubicBezTo>
                    <a:pt x="899" y="602"/>
                    <a:pt x="899" y="602"/>
                    <a:pt x="899" y="602"/>
                  </a:cubicBezTo>
                  <a:cubicBezTo>
                    <a:pt x="898" y="616"/>
                    <a:pt x="898" y="616"/>
                    <a:pt x="898" y="616"/>
                  </a:cubicBezTo>
                  <a:cubicBezTo>
                    <a:pt x="898" y="622"/>
                    <a:pt x="898" y="622"/>
                    <a:pt x="898" y="622"/>
                  </a:cubicBezTo>
                  <a:cubicBezTo>
                    <a:pt x="897" y="632"/>
                    <a:pt x="897" y="632"/>
                    <a:pt x="897" y="632"/>
                  </a:cubicBezTo>
                  <a:cubicBezTo>
                    <a:pt x="900" y="638"/>
                    <a:pt x="900" y="638"/>
                    <a:pt x="900" y="638"/>
                  </a:cubicBezTo>
                  <a:cubicBezTo>
                    <a:pt x="901" y="648"/>
                    <a:pt x="901" y="648"/>
                    <a:pt x="901" y="648"/>
                  </a:cubicBezTo>
                  <a:cubicBezTo>
                    <a:pt x="903" y="652"/>
                    <a:pt x="903" y="652"/>
                    <a:pt x="903" y="652"/>
                  </a:cubicBezTo>
                  <a:cubicBezTo>
                    <a:pt x="905" y="663"/>
                    <a:pt x="905" y="663"/>
                    <a:pt x="905" y="663"/>
                  </a:cubicBezTo>
                  <a:cubicBezTo>
                    <a:pt x="908" y="667"/>
                    <a:pt x="908" y="667"/>
                    <a:pt x="908" y="667"/>
                  </a:cubicBezTo>
                  <a:cubicBezTo>
                    <a:pt x="909" y="671"/>
                    <a:pt x="909" y="671"/>
                    <a:pt x="909" y="671"/>
                  </a:cubicBezTo>
                  <a:cubicBezTo>
                    <a:pt x="907" y="676"/>
                    <a:pt x="907" y="676"/>
                    <a:pt x="907" y="676"/>
                  </a:cubicBezTo>
                  <a:cubicBezTo>
                    <a:pt x="907" y="683"/>
                    <a:pt x="907" y="683"/>
                    <a:pt x="907" y="683"/>
                  </a:cubicBezTo>
                  <a:cubicBezTo>
                    <a:pt x="908" y="685"/>
                    <a:pt x="908" y="685"/>
                    <a:pt x="908" y="685"/>
                  </a:cubicBezTo>
                  <a:cubicBezTo>
                    <a:pt x="911" y="700"/>
                    <a:pt x="911" y="700"/>
                    <a:pt x="911" y="700"/>
                  </a:cubicBezTo>
                  <a:cubicBezTo>
                    <a:pt x="915" y="703"/>
                    <a:pt x="915" y="703"/>
                    <a:pt x="915" y="703"/>
                  </a:cubicBezTo>
                  <a:cubicBezTo>
                    <a:pt x="917" y="710"/>
                    <a:pt x="917" y="710"/>
                    <a:pt x="917" y="710"/>
                  </a:cubicBezTo>
                  <a:cubicBezTo>
                    <a:pt x="914" y="712"/>
                    <a:pt x="914" y="712"/>
                    <a:pt x="914" y="712"/>
                  </a:cubicBezTo>
                  <a:cubicBezTo>
                    <a:pt x="915" y="714"/>
                    <a:pt x="915" y="714"/>
                    <a:pt x="915" y="714"/>
                  </a:cubicBezTo>
                  <a:cubicBezTo>
                    <a:pt x="915" y="722"/>
                    <a:pt x="915" y="722"/>
                    <a:pt x="915" y="722"/>
                  </a:cubicBezTo>
                  <a:cubicBezTo>
                    <a:pt x="913" y="724"/>
                    <a:pt x="913" y="724"/>
                    <a:pt x="913" y="724"/>
                  </a:cubicBezTo>
                  <a:cubicBezTo>
                    <a:pt x="914" y="728"/>
                    <a:pt x="914" y="728"/>
                    <a:pt x="914" y="728"/>
                  </a:cubicBezTo>
                  <a:cubicBezTo>
                    <a:pt x="910" y="736"/>
                    <a:pt x="910" y="736"/>
                    <a:pt x="910" y="736"/>
                  </a:cubicBezTo>
                  <a:cubicBezTo>
                    <a:pt x="908" y="741"/>
                    <a:pt x="908" y="741"/>
                    <a:pt x="908" y="741"/>
                  </a:cubicBezTo>
                  <a:cubicBezTo>
                    <a:pt x="905" y="745"/>
                    <a:pt x="905" y="745"/>
                    <a:pt x="905" y="745"/>
                  </a:cubicBezTo>
                  <a:cubicBezTo>
                    <a:pt x="905" y="751"/>
                    <a:pt x="905" y="751"/>
                    <a:pt x="905" y="751"/>
                  </a:cubicBezTo>
                  <a:cubicBezTo>
                    <a:pt x="901" y="752"/>
                    <a:pt x="901" y="752"/>
                    <a:pt x="901" y="752"/>
                  </a:cubicBezTo>
                  <a:cubicBezTo>
                    <a:pt x="897" y="754"/>
                    <a:pt x="897" y="754"/>
                    <a:pt x="897" y="754"/>
                  </a:cubicBezTo>
                  <a:cubicBezTo>
                    <a:pt x="892" y="753"/>
                    <a:pt x="892" y="753"/>
                    <a:pt x="892" y="753"/>
                  </a:cubicBezTo>
                  <a:cubicBezTo>
                    <a:pt x="890" y="750"/>
                    <a:pt x="890" y="750"/>
                    <a:pt x="890" y="750"/>
                  </a:cubicBezTo>
                  <a:cubicBezTo>
                    <a:pt x="885" y="748"/>
                    <a:pt x="885" y="748"/>
                    <a:pt x="885" y="748"/>
                  </a:cubicBezTo>
                  <a:cubicBezTo>
                    <a:pt x="888" y="747"/>
                    <a:pt x="888" y="747"/>
                    <a:pt x="888" y="747"/>
                  </a:cubicBezTo>
                  <a:cubicBezTo>
                    <a:pt x="883" y="743"/>
                    <a:pt x="883" y="743"/>
                    <a:pt x="883" y="743"/>
                  </a:cubicBezTo>
                  <a:cubicBezTo>
                    <a:pt x="883" y="739"/>
                    <a:pt x="883" y="739"/>
                    <a:pt x="883" y="739"/>
                  </a:cubicBezTo>
                  <a:cubicBezTo>
                    <a:pt x="882" y="736"/>
                    <a:pt x="882" y="736"/>
                    <a:pt x="882" y="736"/>
                  </a:cubicBezTo>
                  <a:cubicBezTo>
                    <a:pt x="878" y="736"/>
                    <a:pt x="878" y="736"/>
                    <a:pt x="878" y="736"/>
                  </a:cubicBezTo>
                  <a:cubicBezTo>
                    <a:pt x="876" y="734"/>
                    <a:pt x="876" y="734"/>
                    <a:pt x="876" y="734"/>
                  </a:cubicBezTo>
                  <a:cubicBezTo>
                    <a:pt x="876" y="728"/>
                    <a:pt x="876" y="728"/>
                    <a:pt x="876" y="728"/>
                  </a:cubicBezTo>
                  <a:cubicBezTo>
                    <a:pt x="876" y="724"/>
                    <a:pt x="876" y="724"/>
                    <a:pt x="876" y="724"/>
                  </a:cubicBezTo>
                  <a:cubicBezTo>
                    <a:pt x="870" y="720"/>
                    <a:pt x="870" y="720"/>
                    <a:pt x="870" y="720"/>
                  </a:cubicBezTo>
                  <a:cubicBezTo>
                    <a:pt x="870" y="717"/>
                    <a:pt x="870" y="717"/>
                    <a:pt x="870" y="717"/>
                  </a:cubicBezTo>
                  <a:cubicBezTo>
                    <a:pt x="871" y="715"/>
                    <a:pt x="871" y="715"/>
                    <a:pt x="871" y="715"/>
                  </a:cubicBezTo>
                  <a:cubicBezTo>
                    <a:pt x="872" y="711"/>
                    <a:pt x="872" y="711"/>
                    <a:pt x="872" y="711"/>
                  </a:cubicBezTo>
                  <a:cubicBezTo>
                    <a:pt x="876" y="708"/>
                    <a:pt x="876" y="708"/>
                    <a:pt x="876" y="708"/>
                  </a:cubicBezTo>
                  <a:cubicBezTo>
                    <a:pt x="871" y="709"/>
                    <a:pt x="871" y="709"/>
                    <a:pt x="871" y="709"/>
                  </a:cubicBezTo>
                  <a:cubicBezTo>
                    <a:pt x="870" y="708"/>
                    <a:pt x="870" y="708"/>
                    <a:pt x="870" y="708"/>
                  </a:cubicBezTo>
                  <a:cubicBezTo>
                    <a:pt x="870" y="709"/>
                    <a:pt x="870" y="709"/>
                    <a:pt x="870" y="709"/>
                  </a:cubicBezTo>
                  <a:cubicBezTo>
                    <a:pt x="868" y="711"/>
                    <a:pt x="868" y="711"/>
                    <a:pt x="868" y="711"/>
                  </a:cubicBezTo>
                  <a:cubicBezTo>
                    <a:pt x="867" y="707"/>
                    <a:pt x="867" y="707"/>
                    <a:pt x="867" y="707"/>
                  </a:cubicBezTo>
                  <a:cubicBezTo>
                    <a:pt x="865" y="708"/>
                    <a:pt x="865" y="708"/>
                    <a:pt x="865" y="708"/>
                  </a:cubicBezTo>
                  <a:cubicBezTo>
                    <a:pt x="864" y="706"/>
                    <a:pt x="864" y="706"/>
                    <a:pt x="864" y="706"/>
                  </a:cubicBezTo>
                  <a:cubicBezTo>
                    <a:pt x="861" y="702"/>
                    <a:pt x="861" y="702"/>
                    <a:pt x="861" y="702"/>
                  </a:cubicBezTo>
                  <a:cubicBezTo>
                    <a:pt x="861" y="698"/>
                    <a:pt x="861" y="698"/>
                    <a:pt x="861" y="698"/>
                  </a:cubicBezTo>
                  <a:cubicBezTo>
                    <a:pt x="860" y="695"/>
                    <a:pt x="860" y="695"/>
                    <a:pt x="860" y="695"/>
                  </a:cubicBezTo>
                  <a:cubicBezTo>
                    <a:pt x="865" y="687"/>
                    <a:pt x="865" y="687"/>
                    <a:pt x="865" y="687"/>
                  </a:cubicBezTo>
                  <a:cubicBezTo>
                    <a:pt x="865" y="683"/>
                    <a:pt x="865" y="683"/>
                    <a:pt x="865" y="683"/>
                  </a:cubicBezTo>
                  <a:cubicBezTo>
                    <a:pt x="862" y="682"/>
                    <a:pt x="862" y="682"/>
                    <a:pt x="862" y="682"/>
                  </a:cubicBezTo>
                  <a:cubicBezTo>
                    <a:pt x="860" y="683"/>
                    <a:pt x="860" y="683"/>
                    <a:pt x="860" y="683"/>
                  </a:cubicBezTo>
                  <a:cubicBezTo>
                    <a:pt x="861" y="685"/>
                    <a:pt x="861" y="685"/>
                    <a:pt x="861" y="685"/>
                  </a:cubicBezTo>
                  <a:cubicBezTo>
                    <a:pt x="858" y="689"/>
                    <a:pt x="858" y="689"/>
                    <a:pt x="858" y="689"/>
                  </a:cubicBezTo>
                  <a:cubicBezTo>
                    <a:pt x="857" y="690"/>
                    <a:pt x="857" y="690"/>
                    <a:pt x="857" y="690"/>
                  </a:cubicBezTo>
                  <a:cubicBezTo>
                    <a:pt x="855" y="685"/>
                    <a:pt x="855" y="685"/>
                    <a:pt x="855" y="685"/>
                  </a:cubicBezTo>
                  <a:cubicBezTo>
                    <a:pt x="855" y="682"/>
                    <a:pt x="855" y="682"/>
                    <a:pt x="855" y="682"/>
                  </a:cubicBezTo>
                  <a:cubicBezTo>
                    <a:pt x="859" y="674"/>
                    <a:pt x="859" y="674"/>
                    <a:pt x="859" y="674"/>
                  </a:cubicBezTo>
                  <a:cubicBezTo>
                    <a:pt x="862" y="663"/>
                    <a:pt x="862" y="663"/>
                    <a:pt x="862" y="663"/>
                  </a:cubicBezTo>
                  <a:cubicBezTo>
                    <a:pt x="863" y="658"/>
                    <a:pt x="863" y="658"/>
                    <a:pt x="863" y="658"/>
                  </a:cubicBezTo>
                  <a:cubicBezTo>
                    <a:pt x="860" y="652"/>
                    <a:pt x="860" y="652"/>
                    <a:pt x="860" y="652"/>
                  </a:cubicBezTo>
                  <a:cubicBezTo>
                    <a:pt x="856" y="652"/>
                    <a:pt x="856" y="652"/>
                    <a:pt x="856" y="652"/>
                  </a:cubicBezTo>
                  <a:cubicBezTo>
                    <a:pt x="854" y="648"/>
                    <a:pt x="854" y="648"/>
                    <a:pt x="854" y="648"/>
                  </a:cubicBezTo>
                  <a:cubicBezTo>
                    <a:pt x="854" y="647"/>
                    <a:pt x="854" y="647"/>
                    <a:pt x="854" y="647"/>
                  </a:cubicBezTo>
                  <a:cubicBezTo>
                    <a:pt x="852" y="647"/>
                    <a:pt x="852" y="647"/>
                    <a:pt x="852" y="647"/>
                  </a:cubicBezTo>
                  <a:cubicBezTo>
                    <a:pt x="849" y="644"/>
                    <a:pt x="849" y="644"/>
                    <a:pt x="849" y="644"/>
                  </a:cubicBezTo>
                  <a:cubicBezTo>
                    <a:pt x="849" y="640"/>
                    <a:pt x="849" y="640"/>
                    <a:pt x="849" y="640"/>
                  </a:cubicBezTo>
                  <a:cubicBezTo>
                    <a:pt x="847" y="639"/>
                    <a:pt x="847" y="639"/>
                    <a:pt x="847" y="639"/>
                  </a:cubicBezTo>
                  <a:cubicBezTo>
                    <a:pt x="845" y="637"/>
                    <a:pt x="845" y="637"/>
                    <a:pt x="845" y="637"/>
                  </a:cubicBezTo>
                  <a:cubicBezTo>
                    <a:pt x="842" y="629"/>
                    <a:pt x="842" y="629"/>
                    <a:pt x="842" y="629"/>
                  </a:cubicBezTo>
                  <a:cubicBezTo>
                    <a:pt x="837" y="627"/>
                    <a:pt x="837" y="627"/>
                    <a:pt x="837" y="627"/>
                  </a:cubicBezTo>
                  <a:cubicBezTo>
                    <a:pt x="834" y="626"/>
                    <a:pt x="834" y="626"/>
                    <a:pt x="834" y="626"/>
                  </a:cubicBezTo>
                  <a:cubicBezTo>
                    <a:pt x="830" y="626"/>
                    <a:pt x="830" y="626"/>
                    <a:pt x="830" y="626"/>
                  </a:cubicBezTo>
                  <a:cubicBezTo>
                    <a:pt x="827" y="629"/>
                    <a:pt x="827" y="629"/>
                    <a:pt x="827" y="629"/>
                  </a:cubicBezTo>
                  <a:cubicBezTo>
                    <a:pt x="827" y="630"/>
                    <a:pt x="827" y="630"/>
                    <a:pt x="827" y="630"/>
                  </a:cubicBezTo>
                  <a:cubicBezTo>
                    <a:pt x="826" y="630"/>
                    <a:pt x="826" y="630"/>
                    <a:pt x="826" y="630"/>
                  </a:cubicBezTo>
                  <a:cubicBezTo>
                    <a:pt x="824" y="630"/>
                    <a:pt x="824" y="630"/>
                    <a:pt x="824" y="630"/>
                  </a:cubicBezTo>
                  <a:cubicBezTo>
                    <a:pt x="818" y="635"/>
                    <a:pt x="818" y="635"/>
                    <a:pt x="818" y="635"/>
                  </a:cubicBezTo>
                  <a:cubicBezTo>
                    <a:pt x="814" y="636"/>
                    <a:pt x="814" y="636"/>
                    <a:pt x="814" y="636"/>
                  </a:cubicBezTo>
                  <a:cubicBezTo>
                    <a:pt x="808" y="637"/>
                    <a:pt x="808" y="637"/>
                    <a:pt x="808" y="637"/>
                  </a:cubicBezTo>
                  <a:cubicBezTo>
                    <a:pt x="807" y="635"/>
                    <a:pt x="807" y="635"/>
                    <a:pt x="807" y="635"/>
                  </a:cubicBezTo>
                  <a:cubicBezTo>
                    <a:pt x="807" y="634"/>
                    <a:pt x="807" y="634"/>
                    <a:pt x="807" y="634"/>
                  </a:cubicBezTo>
                  <a:cubicBezTo>
                    <a:pt x="808" y="635"/>
                    <a:pt x="808" y="635"/>
                    <a:pt x="808" y="635"/>
                  </a:cubicBezTo>
                  <a:cubicBezTo>
                    <a:pt x="809" y="635"/>
                    <a:pt x="809" y="635"/>
                    <a:pt x="809" y="635"/>
                  </a:cubicBezTo>
                  <a:cubicBezTo>
                    <a:pt x="808" y="633"/>
                    <a:pt x="808" y="633"/>
                    <a:pt x="808" y="633"/>
                  </a:cubicBezTo>
                  <a:cubicBezTo>
                    <a:pt x="806" y="629"/>
                    <a:pt x="806" y="629"/>
                    <a:pt x="806" y="629"/>
                  </a:cubicBezTo>
                  <a:cubicBezTo>
                    <a:pt x="800" y="625"/>
                    <a:pt x="800" y="625"/>
                    <a:pt x="800" y="625"/>
                  </a:cubicBezTo>
                  <a:cubicBezTo>
                    <a:pt x="801" y="625"/>
                    <a:pt x="801" y="625"/>
                    <a:pt x="801" y="625"/>
                  </a:cubicBezTo>
                  <a:cubicBezTo>
                    <a:pt x="804" y="627"/>
                    <a:pt x="804" y="627"/>
                    <a:pt x="804" y="627"/>
                  </a:cubicBezTo>
                  <a:cubicBezTo>
                    <a:pt x="804" y="625"/>
                    <a:pt x="804" y="625"/>
                    <a:pt x="804" y="625"/>
                  </a:cubicBezTo>
                  <a:cubicBezTo>
                    <a:pt x="800" y="622"/>
                    <a:pt x="800" y="622"/>
                    <a:pt x="800" y="622"/>
                  </a:cubicBezTo>
                  <a:cubicBezTo>
                    <a:pt x="799" y="620"/>
                    <a:pt x="799" y="620"/>
                    <a:pt x="799" y="620"/>
                  </a:cubicBezTo>
                  <a:cubicBezTo>
                    <a:pt x="797" y="620"/>
                    <a:pt x="797" y="620"/>
                    <a:pt x="797" y="620"/>
                  </a:cubicBezTo>
                  <a:cubicBezTo>
                    <a:pt x="797" y="622"/>
                    <a:pt x="797" y="622"/>
                    <a:pt x="797" y="622"/>
                  </a:cubicBezTo>
                  <a:cubicBezTo>
                    <a:pt x="799" y="625"/>
                    <a:pt x="799" y="625"/>
                    <a:pt x="799" y="625"/>
                  </a:cubicBezTo>
                  <a:cubicBezTo>
                    <a:pt x="796" y="623"/>
                    <a:pt x="796" y="623"/>
                    <a:pt x="796" y="623"/>
                  </a:cubicBezTo>
                  <a:cubicBezTo>
                    <a:pt x="792" y="620"/>
                    <a:pt x="792" y="620"/>
                    <a:pt x="792" y="620"/>
                  </a:cubicBezTo>
                  <a:cubicBezTo>
                    <a:pt x="786" y="620"/>
                    <a:pt x="786" y="620"/>
                    <a:pt x="786" y="620"/>
                  </a:cubicBezTo>
                  <a:cubicBezTo>
                    <a:pt x="780" y="619"/>
                    <a:pt x="780" y="619"/>
                    <a:pt x="780" y="619"/>
                  </a:cubicBezTo>
                  <a:cubicBezTo>
                    <a:pt x="781" y="618"/>
                    <a:pt x="781" y="618"/>
                    <a:pt x="781" y="618"/>
                  </a:cubicBezTo>
                  <a:cubicBezTo>
                    <a:pt x="787" y="618"/>
                    <a:pt x="787" y="618"/>
                    <a:pt x="787" y="618"/>
                  </a:cubicBezTo>
                  <a:cubicBezTo>
                    <a:pt x="789" y="617"/>
                    <a:pt x="789" y="617"/>
                    <a:pt x="789" y="617"/>
                  </a:cubicBezTo>
                  <a:cubicBezTo>
                    <a:pt x="788" y="616"/>
                    <a:pt x="788" y="616"/>
                    <a:pt x="788" y="616"/>
                  </a:cubicBezTo>
                  <a:cubicBezTo>
                    <a:pt x="783" y="615"/>
                    <a:pt x="783" y="615"/>
                    <a:pt x="783" y="615"/>
                  </a:cubicBezTo>
                  <a:cubicBezTo>
                    <a:pt x="778" y="619"/>
                    <a:pt x="778" y="619"/>
                    <a:pt x="778" y="619"/>
                  </a:cubicBezTo>
                  <a:cubicBezTo>
                    <a:pt x="776" y="618"/>
                    <a:pt x="776" y="618"/>
                    <a:pt x="776" y="618"/>
                  </a:cubicBezTo>
                  <a:cubicBezTo>
                    <a:pt x="770" y="619"/>
                    <a:pt x="770" y="619"/>
                    <a:pt x="770" y="619"/>
                  </a:cubicBezTo>
                  <a:cubicBezTo>
                    <a:pt x="767" y="617"/>
                    <a:pt x="767" y="617"/>
                    <a:pt x="767" y="617"/>
                  </a:cubicBezTo>
                  <a:cubicBezTo>
                    <a:pt x="764" y="618"/>
                    <a:pt x="764" y="618"/>
                    <a:pt x="764" y="618"/>
                  </a:cubicBezTo>
                  <a:cubicBezTo>
                    <a:pt x="757" y="618"/>
                    <a:pt x="757" y="618"/>
                    <a:pt x="757" y="618"/>
                  </a:cubicBezTo>
                  <a:cubicBezTo>
                    <a:pt x="754" y="619"/>
                    <a:pt x="754" y="619"/>
                    <a:pt x="754" y="619"/>
                  </a:cubicBezTo>
                  <a:cubicBezTo>
                    <a:pt x="749" y="616"/>
                    <a:pt x="749" y="616"/>
                    <a:pt x="749" y="616"/>
                  </a:cubicBezTo>
                  <a:cubicBezTo>
                    <a:pt x="749" y="613"/>
                    <a:pt x="749" y="613"/>
                    <a:pt x="749" y="613"/>
                  </a:cubicBezTo>
                  <a:cubicBezTo>
                    <a:pt x="750" y="610"/>
                    <a:pt x="750" y="610"/>
                    <a:pt x="750" y="610"/>
                  </a:cubicBezTo>
                  <a:cubicBezTo>
                    <a:pt x="747" y="610"/>
                    <a:pt x="747" y="610"/>
                    <a:pt x="747" y="610"/>
                  </a:cubicBezTo>
                  <a:cubicBezTo>
                    <a:pt x="745" y="613"/>
                    <a:pt x="745" y="613"/>
                    <a:pt x="745" y="613"/>
                  </a:cubicBezTo>
                  <a:cubicBezTo>
                    <a:pt x="743" y="617"/>
                    <a:pt x="743" y="617"/>
                    <a:pt x="743" y="617"/>
                  </a:cubicBezTo>
                  <a:cubicBezTo>
                    <a:pt x="740" y="616"/>
                    <a:pt x="740" y="616"/>
                    <a:pt x="740" y="616"/>
                  </a:cubicBezTo>
                  <a:cubicBezTo>
                    <a:pt x="737" y="617"/>
                    <a:pt x="737" y="617"/>
                    <a:pt x="737" y="617"/>
                  </a:cubicBezTo>
                  <a:cubicBezTo>
                    <a:pt x="732" y="617"/>
                    <a:pt x="732" y="617"/>
                    <a:pt x="732" y="617"/>
                  </a:cubicBezTo>
                  <a:cubicBezTo>
                    <a:pt x="719" y="619"/>
                    <a:pt x="719" y="619"/>
                    <a:pt x="719" y="619"/>
                  </a:cubicBezTo>
                  <a:cubicBezTo>
                    <a:pt x="715" y="622"/>
                    <a:pt x="715" y="622"/>
                    <a:pt x="715" y="622"/>
                  </a:cubicBezTo>
                  <a:cubicBezTo>
                    <a:pt x="707" y="625"/>
                    <a:pt x="707" y="625"/>
                    <a:pt x="707" y="625"/>
                  </a:cubicBezTo>
                  <a:cubicBezTo>
                    <a:pt x="703" y="630"/>
                    <a:pt x="703" y="630"/>
                    <a:pt x="703" y="630"/>
                  </a:cubicBezTo>
                  <a:cubicBezTo>
                    <a:pt x="703" y="633"/>
                    <a:pt x="703" y="633"/>
                    <a:pt x="703" y="633"/>
                  </a:cubicBezTo>
                  <a:cubicBezTo>
                    <a:pt x="706" y="632"/>
                    <a:pt x="706" y="632"/>
                    <a:pt x="706" y="632"/>
                  </a:cubicBezTo>
                  <a:cubicBezTo>
                    <a:pt x="709" y="629"/>
                    <a:pt x="709" y="629"/>
                    <a:pt x="709" y="629"/>
                  </a:cubicBezTo>
                  <a:cubicBezTo>
                    <a:pt x="710" y="629"/>
                    <a:pt x="710" y="629"/>
                    <a:pt x="710" y="629"/>
                  </a:cubicBezTo>
                  <a:cubicBezTo>
                    <a:pt x="712" y="631"/>
                    <a:pt x="712" y="631"/>
                    <a:pt x="712" y="631"/>
                  </a:cubicBezTo>
                  <a:cubicBezTo>
                    <a:pt x="716" y="633"/>
                    <a:pt x="716" y="633"/>
                    <a:pt x="716" y="633"/>
                  </a:cubicBezTo>
                  <a:cubicBezTo>
                    <a:pt x="714" y="635"/>
                    <a:pt x="714" y="635"/>
                    <a:pt x="714" y="635"/>
                  </a:cubicBezTo>
                  <a:cubicBezTo>
                    <a:pt x="707" y="637"/>
                    <a:pt x="707" y="637"/>
                    <a:pt x="707" y="637"/>
                  </a:cubicBezTo>
                  <a:cubicBezTo>
                    <a:pt x="707" y="641"/>
                    <a:pt x="707" y="641"/>
                    <a:pt x="707" y="641"/>
                  </a:cubicBezTo>
                  <a:cubicBezTo>
                    <a:pt x="709" y="645"/>
                    <a:pt x="709" y="645"/>
                    <a:pt x="709" y="645"/>
                  </a:cubicBezTo>
                  <a:cubicBezTo>
                    <a:pt x="716" y="647"/>
                    <a:pt x="716" y="647"/>
                    <a:pt x="716" y="647"/>
                  </a:cubicBezTo>
                  <a:cubicBezTo>
                    <a:pt x="721" y="651"/>
                    <a:pt x="721" y="651"/>
                    <a:pt x="721" y="651"/>
                  </a:cubicBezTo>
                  <a:cubicBezTo>
                    <a:pt x="721" y="653"/>
                    <a:pt x="721" y="653"/>
                    <a:pt x="721" y="653"/>
                  </a:cubicBezTo>
                  <a:cubicBezTo>
                    <a:pt x="717" y="654"/>
                    <a:pt x="717" y="654"/>
                    <a:pt x="717" y="654"/>
                  </a:cubicBezTo>
                  <a:cubicBezTo>
                    <a:pt x="716" y="656"/>
                    <a:pt x="716" y="656"/>
                    <a:pt x="716" y="656"/>
                  </a:cubicBezTo>
                  <a:cubicBezTo>
                    <a:pt x="716" y="652"/>
                    <a:pt x="716" y="652"/>
                    <a:pt x="716" y="652"/>
                  </a:cubicBezTo>
                  <a:cubicBezTo>
                    <a:pt x="714" y="650"/>
                    <a:pt x="714" y="650"/>
                    <a:pt x="714" y="650"/>
                  </a:cubicBezTo>
                  <a:cubicBezTo>
                    <a:pt x="711" y="651"/>
                    <a:pt x="711" y="651"/>
                    <a:pt x="711" y="651"/>
                  </a:cubicBezTo>
                  <a:cubicBezTo>
                    <a:pt x="709" y="648"/>
                    <a:pt x="709" y="648"/>
                    <a:pt x="709" y="648"/>
                  </a:cubicBezTo>
                  <a:cubicBezTo>
                    <a:pt x="705" y="646"/>
                    <a:pt x="705" y="646"/>
                    <a:pt x="705" y="646"/>
                  </a:cubicBezTo>
                  <a:cubicBezTo>
                    <a:pt x="702" y="641"/>
                    <a:pt x="702" y="641"/>
                    <a:pt x="702" y="641"/>
                  </a:cubicBezTo>
                  <a:cubicBezTo>
                    <a:pt x="698" y="642"/>
                    <a:pt x="698" y="642"/>
                    <a:pt x="698" y="642"/>
                  </a:cubicBezTo>
                  <a:cubicBezTo>
                    <a:pt x="700" y="646"/>
                    <a:pt x="700" y="646"/>
                    <a:pt x="700" y="646"/>
                  </a:cubicBezTo>
                  <a:cubicBezTo>
                    <a:pt x="700" y="651"/>
                    <a:pt x="700" y="651"/>
                    <a:pt x="700" y="651"/>
                  </a:cubicBezTo>
                  <a:cubicBezTo>
                    <a:pt x="696" y="653"/>
                    <a:pt x="696" y="653"/>
                    <a:pt x="696" y="653"/>
                  </a:cubicBezTo>
                  <a:cubicBezTo>
                    <a:pt x="695" y="650"/>
                    <a:pt x="695" y="650"/>
                    <a:pt x="695" y="650"/>
                  </a:cubicBezTo>
                  <a:cubicBezTo>
                    <a:pt x="691" y="647"/>
                    <a:pt x="691" y="647"/>
                    <a:pt x="691" y="647"/>
                  </a:cubicBezTo>
                  <a:cubicBezTo>
                    <a:pt x="688" y="650"/>
                    <a:pt x="688" y="650"/>
                    <a:pt x="688" y="650"/>
                  </a:cubicBezTo>
                  <a:cubicBezTo>
                    <a:pt x="685" y="653"/>
                    <a:pt x="685" y="653"/>
                    <a:pt x="685" y="653"/>
                  </a:cubicBezTo>
                  <a:cubicBezTo>
                    <a:pt x="680" y="651"/>
                    <a:pt x="680" y="651"/>
                    <a:pt x="680" y="651"/>
                  </a:cubicBezTo>
                  <a:cubicBezTo>
                    <a:pt x="677" y="649"/>
                    <a:pt x="677" y="649"/>
                    <a:pt x="677" y="649"/>
                  </a:cubicBezTo>
                  <a:cubicBezTo>
                    <a:pt x="673" y="650"/>
                    <a:pt x="673" y="650"/>
                    <a:pt x="673" y="650"/>
                  </a:cubicBezTo>
                  <a:cubicBezTo>
                    <a:pt x="670" y="649"/>
                    <a:pt x="670" y="649"/>
                    <a:pt x="670" y="649"/>
                  </a:cubicBezTo>
                  <a:cubicBezTo>
                    <a:pt x="672" y="646"/>
                    <a:pt x="672" y="646"/>
                    <a:pt x="672" y="646"/>
                  </a:cubicBezTo>
                  <a:cubicBezTo>
                    <a:pt x="675" y="644"/>
                    <a:pt x="675" y="644"/>
                    <a:pt x="675" y="644"/>
                  </a:cubicBezTo>
                  <a:cubicBezTo>
                    <a:pt x="674" y="641"/>
                    <a:pt x="674" y="641"/>
                    <a:pt x="674" y="641"/>
                  </a:cubicBezTo>
                  <a:cubicBezTo>
                    <a:pt x="669" y="642"/>
                    <a:pt x="669" y="642"/>
                    <a:pt x="669" y="642"/>
                  </a:cubicBezTo>
                  <a:cubicBezTo>
                    <a:pt x="668" y="640"/>
                    <a:pt x="668" y="640"/>
                    <a:pt x="668" y="640"/>
                  </a:cubicBezTo>
                  <a:cubicBezTo>
                    <a:pt x="668" y="637"/>
                    <a:pt x="668" y="637"/>
                    <a:pt x="668" y="637"/>
                  </a:cubicBezTo>
                  <a:cubicBezTo>
                    <a:pt x="666" y="635"/>
                    <a:pt x="666" y="635"/>
                    <a:pt x="666" y="635"/>
                  </a:cubicBezTo>
                  <a:cubicBezTo>
                    <a:pt x="663" y="636"/>
                    <a:pt x="663" y="636"/>
                    <a:pt x="663" y="636"/>
                  </a:cubicBezTo>
                  <a:cubicBezTo>
                    <a:pt x="661" y="636"/>
                    <a:pt x="661" y="636"/>
                    <a:pt x="661" y="636"/>
                  </a:cubicBezTo>
                  <a:cubicBezTo>
                    <a:pt x="662" y="633"/>
                    <a:pt x="662" y="633"/>
                    <a:pt x="662" y="633"/>
                  </a:cubicBezTo>
                  <a:cubicBezTo>
                    <a:pt x="660" y="632"/>
                    <a:pt x="660" y="632"/>
                    <a:pt x="660" y="632"/>
                  </a:cubicBezTo>
                  <a:cubicBezTo>
                    <a:pt x="655" y="634"/>
                    <a:pt x="655" y="634"/>
                    <a:pt x="655" y="634"/>
                  </a:cubicBezTo>
                  <a:cubicBezTo>
                    <a:pt x="655" y="636"/>
                    <a:pt x="655" y="636"/>
                    <a:pt x="655" y="636"/>
                  </a:cubicBezTo>
                  <a:cubicBezTo>
                    <a:pt x="656" y="639"/>
                    <a:pt x="656" y="639"/>
                    <a:pt x="656" y="639"/>
                  </a:cubicBezTo>
                  <a:cubicBezTo>
                    <a:pt x="652" y="639"/>
                    <a:pt x="652" y="639"/>
                    <a:pt x="652" y="639"/>
                  </a:cubicBezTo>
                  <a:cubicBezTo>
                    <a:pt x="639" y="638"/>
                    <a:pt x="639" y="638"/>
                    <a:pt x="639" y="638"/>
                  </a:cubicBezTo>
                  <a:cubicBezTo>
                    <a:pt x="637" y="636"/>
                    <a:pt x="637" y="636"/>
                    <a:pt x="637" y="636"/>
                  </a:cubicBezTo>
                  <a:cubicBezTo>
                    <a:pt x="626" y="633"/>
                    <a:pt x="626" y="633"/>
                    <a:pt x="626" y="633"/>
                  </a:cubicBezTo>
                  <a:cubicBezTo>
                    <a:pt x="621" y="633"/>
                    <a:pt x="621" y="633"/>
                    <a:pt x="621" y="633"/>
                  </a:cubicBezTo>
                  <a:cubicBezTo>
                    <a:pt x="613" y="635"/>
                    <a:pt x="613" y="635"/>
                    <a:pt x="613" y="635"/>
                  </a:cubicBezTo>
                  <a:cubicBezTo>
                    <a:pt x="610" y="637"/>
                    <a:pt x="610" y="637"/>
                    <a:pt x="610" y="637"/>
                  </a:cubicBezTo>
                  <a:cubicBezTo>
                    <a:pt x="607" y="637"/>
                    <a:pt x="607" y="637"/>
                    <a:pt x="607" y="637"/>
                  </a:cubicBezTo>
                  <a:cubicBezTo>
                    <a:pt x="603" y="643"/>
                    <a:pt x="603" y="643"/>
                    <a:pt x="603" y="643"/>
                  </a:cubicBezTo>
                  <a:cubicBezTo>
                    <a:pt x="598" y="643"/>
                    <a:pt x="598" y="643"/>
                    <a:pt x="598" y="643"/>
                  </a:cubicBezTo>
                  <a:cubicBezTo>
                    <a:pt x="599" y="639"/>
                    <a:pt x="599" y="639"/>
                    <a:pt x="599" y="639"/>
                  </a:cubicBezTo>
                  <a:cubicBezTo>
                    <a:pt x="597" y="636"/>
                    <a:pt x="597" y="636"/>
                    <a:pt x="597" y="636"/>
                  </a:cubicBezTo>
                  <a:cubicBezTo>
                    <a:pt x="600" y="632"/>
                    <a:pt x="600" y="632"/>
                    <a:pt x="600" y="632"/>
                  </a:cubicBezTo>
                  <a:cubicBezTo>
                    <a:pt x="598" y="627"/>
                    <a:pt x="598" y="627"/>
                    <a:pt x="598" y="627"/>
                  </a:cubicBezTo>
                  <a:cubicBezTo>
                    <a:pt x="598" y="630"/>
                    <a:pt x="598" y="630"/>
                    <a:pt x="598" y="630"/>
                  </a:cubicBezTo>
                  <a:cubicBezTo>
                    <a:pt x="594" y="634"/>
                    <a:pt x="594" y="634"/>
                    <a:pt x="594" y="634"/>
                  </a:cubicBezTo>
                  <a:cubicBezTo>
                    <a:pt x="591" y="634"/>
                    <a:pt x="591" y="634"/>
                    <a:pt x="591" y="634"/>
                  </a:cubicBezTo>
                  <a:cubicBezTo>
                    <a:pt x="589" y="631"/>
                    <a:pt x="589" y="631"/>
                    <a:pt x="589" y="631"/>
                  </a:cubicBezTo>
                  <a:cubicBezTo>
                    <a:pt x="592" y="637"/>
                    <a:pt x="592" y="637"/>
                    <a:pt x="592" y="637"/>
                  </a:cubicBezTo>
                  <a:cubicBezTo>
                    <a:pt x="591" y="642"/>
                    <a:pt x="591" y="642"/>
                    <a:pt x="591" y="642"/>
                  </a:cubicBezTo>
                  <a:cubicBezTo>
                    <a:pt x="592" y="647"/>
                    <a:pt x="592" y="647"/>
                    <a:pt x="592" y="647"/>
                  </a:cubicBezTo>
                  <a:cubicBezTo>
                    <a:pt x="589" y="649"/>
                    <a:pt x="589" y="649"/>
                    <a:pt x="589" y="649"/>
                  </a:cubicBezTo>
                  <a:cubicBezTo>
                    <a:pt x="587" y="649"/>
                    <a:pt x="587" y="649"/>
                    <a:pt x="587" y="649"/>
                  </a:cubicBezTo>
                  <a:cubicBezTo>
                    <a:pt x="579" y="655"/>
                    <a:pt x="579" y="655"/>
                    <a:pt x="579" y="655"/>
                  </a:cubicBezTo>
                  <a:cubicBezTo>
                    <a:pt x="570" y="660"/>
                    <a:pt x="570" y="660"/>
                    <a:pt x="570" y="660"/>
                  </a:cubicBezTo>
                  <a:cubicBezTo>
                    <a:pt x="567" y="660"/>
                    <a:pt x="567" y="660"/>
                    <a:pt x="567" y="660"/>
                  </a:cubicBezTo>
                  <a:cubicBezTo>
                    <a:pt x="563" y="664"/>
                    <a:pt x="563" y="664"/>
                    <a:pt x="563" y="664"/>
                  </a:cubicBezTo>
                  <a:cubicBezTo>
                    <a:pt x="560" y="664"/>
                    <a:pt x="560" y="664"/>
                    <a:pt x="560" y="664"/>
                  </a:cubicBezTo>
                  <a:cubicBezTo>
                    <a:pt x="563" y="661"/>
                    <a:pt x="563" y="661"/>
                    <a:pt x="563" y="661"/>
                  </a:cubicBezTo>
                  <a:cubicBezTo>
                    <a:pt x="560" y="658"/>
                    <a:pt x="560" y="658"/>
                    <a:pt x="560" y="658"/>
                  </a:cubicBezTo>
                  <a:cubicBezTo>
                    <a:pt x="558" y="659"/>
                    <a:pt x="558" y="659"/>
                    <a:pt x="558" y="659"/>
                  </a:cubicBezTo>
                  <a:cubicBezTo>
                    <a:pt x="556" y="658"/>
                    <a:pt x="556" y="658"/>
                    <a:pt x="556" y="658"/>
                  </a:cubicBezTo>
                  <a:cubicBezTo>
                    <a:pt x="552" y="661"/>
                    <a:pt x="552" y="661"/>
                    <a:pt x="552" y="661"/>
                  </a:cubicBezTo>
                  <a:cubicBezTo>
                    <a:pt x="554" y="663"/>
                    <a:pt x="554" y="663"/>
                    <a:pt x="554" y="663"/>
                  </a:cubicBezTo>
                  <a:cubicBezTo>
                    <a:pt x="550" y="665"/>
                    <a:pt x="550" y="665"/>
                    <a:pt x="550" y="665"/>
                  </a:cubicBezTo>
                  <a:cubicBezTo>
                    <a:pt x="547" y="663"/>
                    <a:pt x="547" y="663"/>
                    <a:pt x="547" y="663"/>
                  </a:cubicBezTo>
                  <a:cubicBezTo>
                    <a:pt x="548" y="668"/>
                    <a:pt x="548" y="668"/>
                    <a:pt x="548" y="668"/>
                  </a:cubicBezTo>
                  <a:cubicBezTo>
                    <a:pt x="544" y="670"/>
                    <a:pt x="544" y="670"/>
                    <a:pt x="544" y="670"/>
                  </a:cubicBezTo>
                  <a:cubicBezTo>
                    <a:pt x="541" y="669"/>
                    <a:pt x="541" y="669"/>
                    <a:pt x="541" y="669"/>
                  </a:cubicBezTo>
                  <a:cubicBezTo>
                    <a:pt x="537" y="674"/>
                    <a:pt x="537" y="674"/>
                    <a:pt x="537" y="674"/>
                  </a:cubicBezTo>
                  <a:cubicBezTo>
                    <a:pt x="540" y="677"/>
                    <a:pt x="540" y="677"/>
                    <a:pt x="540" y="677"/>
                  </a:cubicBezTo>
                  <a:cubicBezTo>
                    <a:pt x="535" y="680"/>
                    <a:pt x="535" y="680"/>
                    <a:pt x="535" y="680"/>
                  </a:cubicBezTo>
                  <a:cubicBezTo>
                    <a:pt x="532" y="682"/>
                    <a:pt x="532" y="682"/>
                    <a:pt x="532" y="682"/>
                  </a:cubicBezTo>
                  <a:cubicBezTo>
                    <a:pt x="533" y="690"/>
                    <a:pt x="533" y="690"/>
                    <a:pt x="533" y="690"/>
                  </a:cubicBezTo>
                  <a:cubicBezTo>
                    <a:pt x="530" y="695"/>
                    <a:pt x="530" y="695"/>
                    <a:pt x="530" y="695"/>
                  </a:cubicBezTo>
                  <a:cubicBezTo>
                    <a:pt x="528" y="701"/>
                    <a:pt x="528" y="701"/>
                    <a:pt x="528" y="701"/>
                  </a:cubicBezTo>
                  <a:cubicBezTo>
                    <a:pt x="526" y="707"/>
                    <a:pt x="526" y="707"/>
                    <a:pt x="526" y="707"/>
                  </a:cubicBezTo>
                  <a:cubicBezTo>
                    <a:pt x="528" y="710"/>
                    <a:pt x="528" y="710"/>
                    <a:pt x="528" y="710"/>
                  </a:cubicBezTo>
                  <a:cubicBezTo>
                    <a:pt x="527" y="720"/>
                    <a:pt x="527" y="720"/>
                    <a:pt x="527" y="720"/>
                  </a:cubicBezTo>
                  <a:cubicBezTo>
                    <a:pt x="528" y="723"/>
                    <a:pt x="528" y="723"/>
                    <a:pt x="528" y="723"/>
                  </a:cubicBezTo>
                  <a:cubicBezTo>
                    <a:pt x="527" y="728"/>
                    <a:pt x="527" y="728"/>
                    <a:pt x="527" y="728"/>
                  </a:cubicBezTo>
                  <a:cubicBezTo>
                    <a:pt x="525" y="735"/>
                    <a:pt x="525" y="735"/>
                    <a:pt x="525" y="735"/>
                  </a:cubicBezTo>
                  <a:cubicBezTo>
                    <a:pt x="523" y="734"/>
                    <a:pt x="523" y="734"/>
                    <a:pt x="523" y="734"/>
                  </a:cubicBezTo>
                  <a:cubicBezTo>
                    <a:pt x="521" y="731"/>
                    <a:pt x="521" y="731"/>
                    <a:pt x="521" y="731"/>
                  </a:cubicBezTo>
                  <a:cubicBezTo>
                    <a:pt x="517" y="730"/>
                    <a:pt x="517" y="730"/>
                    <a:pt x="517" y="730"/>
                  </a:cubicBezTo>
                  <a:cubicBezTo>
                    <a:pt x="513" y="728"/>
                    <a:pt x="513" y="728"/>
                    <a:pt x="513" y="728"/>
                  </a:cubicBezTo>
                  <a:cubicBezTo>
                    <a:pt x="506" y="725"/>
                    <a:pt x="506" y="725"/>
                    <a:pt x="506" y="725"/>
                  </a:cubicBezTo>
                  <a:cubicBezTo>
                    <a:pt x="502" y="722"/>
                    <a:pt x="502" y="722"/>
                    <a:pt x="502" y="722"/>
                  </a:cubicBezTo>
                  <a:cubicBezTo>
                    <a:pt x="499" y="720"/>
                    <a:pt x="499" y="720"/>
                    <a:pt x="499" y="720"/>
                  </a:cubicBezTo>
                  <a:cubicBezTo>
                    <a:pt x="496" y="721"/>
                    <a:pt x="496" y="721"/>
                    <a:pt x="496" y="721"/>
                  </a:cubicBezTo>
                  <a:cubicBezTo>
                    <a:pt x="494" y="720"/>
                    <a:pt x="494" y="720"/>
                    <a:pt x="494" y="720"/>
                  </a:cubicBezTo>
                  <a:cubicBezTo>
                    <a:pt x="493" y="719"/>
                    <a:pt x="493" y="719"/>
                    <a:pt x="493" y="719"/>
                  </a:cubicBezTo>
                  <a:cubicBezTo>
                    <a:pt x="491" y="717"/>
                    <a:pt x="491" y="717"/>
                    <a:pt x="491" y="717"/>
                  </a:cubicBezTo>
                  <a:cubicBezTo>
                    <a:pt x="491" y="711"/>
                    <a:pt x="491" y="711"/>
                    <a:pt x="491" y="711"/>
                  </a:cubicBezTo>
                  <a:cubicBezTo>
                    <a:pt x="487" y="698"/>
                    <a:pt x="487" y="698"/>
                    <a:pt x="487" y="698"/>
                  </a:cubicBezTo>
                  <a:cubicBezTo>
                    <a:pt x="486" y="696"/>
                    <a:pt x="486" y="696"/>
                    <a:pt x="486" y="696"/>
                  </a:cubicBezTo>
                  <a:cubicBezTo>
                    <a:pt x="486" y="695"/>
                    <a:pt x="486" y="695"/>
                    <a:pt x="486" y="695"/>
                  </a:cubicBezTo>
                  <a:cubicBezTo>
                    <a:pt x="487" y="691"/>
                    <a:pt x="487" y="691"/>
                    <a:pt x="487" y="691"/>
                  </a:cubicBezTo>
                  <a:cubicBezTo>
                    <a:pt x="487" y="687"/>
                    <a:pt x="487" y="687"/>
                    <a:pt x="487" y="687"/>
                  </a:cubicBezTo>
                  <a:cubicBezTo>
                    <a:pt x="483" y="683"/>
                    <a:pt x="483" y="683"/>
                    <a:pt x="483" y="683"/>
                  </a:cubicBezTo>
                  <a:cubicBezTo>
                    <a:pt x="481" y="679"/>
                    <a:pt x="481" y="679"/>
                    <a:pt x="481" y="679"/>
                  </a:cubicBezTo>
                  <a:cubicBezTo>
                    <a:pt x="480" y="675"/>
                    <a:pt x="480" y="675"/>
                    <a:pt x="480" y="675"/>
                  </a:cubicBezTo>
                  <a:cubicBezTo>
                    <a:pt x="477" y="673"/>
                    <a:pt x="477" y="673"/>
                    <a:pt x="477" y="673"/>
                  </a:cubicBezTo>
                  <a:cubicBezTo>
                    <a:pt x="476" y="670"/>
                    <a:pt x="476" y="670"/>
                    <a:pt x="476" y="670"/>
                  </a:cubicBezTo>
                  <a:cubicBezTo>
                    <a:pt x="474" y="669"/>
                    <a:pt x="474" y="669"/>
                    <a:pt x="474" y="669"/>
                  </a:cubicBezTo>
                  <a:cubicBezTo>
                    <a:pt x="471" y="661"/>
                    <a:pt x="471" y="661"/>
                    <a:pt x="471" y="661"/>
                  </a:cubicBezTo>
                  <a:cubicBezTo>
                    <a:pt x="470" y="657"/>
                    <a:pt x="470" y="657"/>
                    <a:pt x="470" y="657"/>
                  </a:cubicBezTo>
                  <a:cubicBezTo>
                    <a:pt x="467" y="656"/>
                    <a:pt x="467" y="656"/>
                    <a:pt x="467" y="656"/>
                  </a:cubicBezTo>
                  <a:cubicBezTo>
                    <a:pt x="467" y="651"/>
                    <a:pt x="467" y="651"/>
                    <a:pt x="467" y="651"/>
                  </a:cubicBezTo>
                  <a:cubicBezTo>
                    <a:pt x="466" y="648"/>
                    <a:pt x="466" y="648"/>
                    <a:pt x="466" y="648"/>
                  </a:cubicBezTo>
                  <a:cubicBezTo>
                    <a:pt x="465" y="646"/>
                    <a:pt x="465" y="646"/>
                    <a:pt x="465" y="646"/>
                  </a:cubicBezTo>
                  <a:cubicBezTo>
                    <a:pt x="464" y="641"/>
                    <a:pt x="464" y="641"/>
                    <a:pt x="464" y="641"/>
                  </a:cubicBezTo>
                  <a:cubicBezTo>
                    <a:pt x="460" y="635"/>
                    <a:pt x="460" y="635"/>
                    <a:pt x="460" y="635"/>
                  </a:cubicBezTo>
                  <a:cubicBezTo>
                    <a:pt x="456" y="632"/>
                    <a:pt x="456" y="632"/>
                    <a:pt x="456" y="632"/>
                  </a:cubicBezTo>
                  <a:cubicBezTo>
                    <a:pt x="454" y="628"/>
                    <a:pt x="454" y="628"/>
                    <a:pt x="454" y="628"/>
                  </a:cubicBezTo>
                  <a:cubicBezTo>
                    <a:pt x="451" y="627"/>
                    <a:pt x="451" y="627"/>
                    <a:pt x="451" y="627"/>
                  </a:cubicBezTo>
                  <a:cubicBezTo>
                    <a:pt x="448" y="627"/>
                    <a:pt x="448" y="627"/>
                    <a:pt x="448" y="627"/>
                  </a:cubicBezTo>
                  <a:cubicBezTo>
                    <a:pt x="447" y="626"/>
                    <a:pt x="447" y="626"/>
                    <a:pt x="447" y="626"/>
                  </a:cubicBezTo>
                  <a:cubicBezTo>
                    <a:pt x="445" y="625"/>
                    <a:pt x="445" y="625"/>
                    <a:pt x="445" y="625"/>
                  </a:cubicBezTo>
                  <a:cubicBezTo>
                    <a:pt x="441" y="626"/>
                    <a:pt x="441" y="626"/>
                    <a:pt x="441" y="626"/>
                  </a:cubicBezTo>
                  <a:cubicBezTo>
                    <a:pt x="437" y="625"/>
                    <a:pt x="437" y="625"/>
                    <a:pt x="437" y="625"/>
                  </a:cubicBezTo>
                  <a:cubicBezTo>
                    <a:pt x="433" y="625"/>
                    <a:pt x="433" y="625"/>
                    <a:pt x="433" y="625"/>
                  </a:cubicBezTo>
                  <a:cubicBezTo>
                    <a:pt x="432" y="628"/>
                    <a:pt x="432" y="628"/>
                    <a:pt x="432" y="628"/>
                  </a:cubicBezTo>
                  <a:cubicBezTo>
                    <a:pt x="430" y="628"/>
                    <a:pt x="430" y="628"/>
                    <a:pt x="430" y="628"/>
                  </a:cubicBezTo>
                  <a:cubicBezTo>
                    <a:pt x="429" y="627"/>
                    <a:pt x="429" y="627"/>
                    <a:pt x="429" y="627"/>
                  </a:cubicBezTo>
                  <a:cubicBezTo>
                    <a:pt x="428" y="627"/>
                    <a:pt x="428" y="627"/>
                    <a:pt x="428" y="627"/>
                  </a:cubicBezTo>
                  <a:cubicBezTo>
                    <a:pt x="425" y="628"/>
                    <a:pt x="425" y="628"/>
                    <a:pt x="425" y="628"/>
                  </a:cubicBezTo>
                  <a:cubicBezTo>
                    <a:pt x="423" y="630"/>
                    <a:pt x="423" y="630"/>
                    <a:pt x="423" y="630"/>
                  </a:cubicBezTo>
                  <a:cubicBezTo>
                    <a:pt x="419" y="636"/>
                    <a:pt x="419" y="636"/>
                    <a:pt x="419" y="636"/>
                  </a:cubicBezTo>
                  <a:cubicBezTo>
                    <a:pt x="417" y="639"/>
                    <a:pt x="417" y="639"/>
                    <a:pt x="417" y="639"/>
                  </a:cubicBezTo>
                  <a:cubicBezTo>
                    <a:pt x="418" y="640"/>
                    <a:pt x="418" y="640"/>
                    <a:pt x="418" y="640"/>
                  </a:cubicBezTo>
                  <a:cubicBezTo>
                    <a:pt x="417" y="642"/>
                    <a:pt x="417" y="642"/>
                    <a:pt x="417" y="642"/>
                  </a:cubicBezTo>
                  <a:cubicBezTo>
                    <a:pt x="415" y="642"/>
                    <a:pt x="415" y="642"/>
                    <a:pt x="415" y="642"/>
                  </a:cubicBezTo>
                  <a:cubicBezTo>
                    <a:pt x="412" y="645"/>
                    <a:pt x="412" y="645"/>
                    <a:pt x="412" y="645"/>
                  </a:cubicBezTo>
                  <a:cubicBezTo>
                    <a:pt x="412" y="647"/>
                    <a:pt x="412" y="647"/>
                    <a:pt x="412" y="647"/>
                  </a:cubicBezTo>
                  <a:cubicBezTo>
                    <a:pt x="409" y="647"/>
                    <a:pt x="409" y="647"/>
                    <a:pt x="409" y="647"/>
                  </a:cubicBezTo>
                  <a:cubicBezTo>
                    <a:pt x="408" y="647"/>
                    <a:pt x="408" y="647"/>
                    <a:pt x="408" y="647"/>
                  </a:cubicBezTo>
                  <a:cubicBezTo>
                    <a:pt x="406" y="645"/>
                    <a:pt x="406" y="645"/>
                    <a:pt x="406" y="645"/>
                  </a:cubicBezTo>
                  <a:cubicBezTo>
                    <a:pt x="402" y="643"/>
                    <a:pt x="402" y="643"/>
                    <a:pt x="402" y="643"/>
                  </a:cubicBezTo>
                  <a:cubicBezTo>
                    <a:pt x="398" y="642"/>
                    <a:pt x="398" y="642"/>
                    <a:pt x="398" y="642"/>
                  </a:cubicBezTo>
                  <a:cubicBezTo>
                    <a:pt x="397" y="640"/>
                    <a:pt x="397" y="640"/>
                    <a:pt x="397" y="640"/>
                  </a:cubicBezTo>
                  <a:cubicBezTo>
                    <a:pt x="393" y="638"/>
                    <a:pt x="393" y="638"/>
                    <a:pt x="393" y="638"/>
                  </a:cubicBezTo>
                  <a:cubicBezTo>
                    <a:pt x="390" y="638"/>
                    <a:pt x="390" y="638"/>
                    <a:pt x="390" y="638"/>
                  </a:cubicBezTo>
                  <a:cubicBezTo>
                    <a:pt x="389" y="636"/>
                    <a:pt x="389" y="636"/>
                    <a:pt x="389" y="636"/>
                  </a:cubicBezTo>
                  <a:cubicBezTo>
                    <a:pt x="388" y="635"/>
                    <a:pt x="388" y="635"/>
                    <a:pt x="388" y="635"/>
                  </a:cubicBezTo>
                  <a:cubicBezTo>
                    <a:pt x="387" y="633"/>
                    <a:pt x="387" y="633"/>
                    <a:pt x="387" y="633"/>
                  </a:cubicBezTo>
                  <a:cubicBezTo>
                    <a:pt x="385" y="633"/>
                    <a:pt x="385" y="633"/>
                    <a:pt x="385" y="633"/>
                  </a:cubicBezTo>
                  <a:cubicBezTo>
                    <a:pt x="384" y="633"/>
                    <a:pt x="384" y="633"/>
                    <a:pt x="384" y="633"/>
                  </a:cubicBezTo>
                  <a:cubicBezTo>
                    <a:pt x="382" y="631"/>
                    <a:pt x="382" y="631"/>
                    <a:pt x="382" y="631"/>
                  </a:cubicBezTo>
                  <a:cubicBezTo>
                    <a:pt x="381" y="631"/>
                    <a:pt x="381" y="631"/>
                    <a:pt x="381" y="631"/>
                  </a:cubicBezTo>
                  <a:cubicBezTo>
                    <a:pt x="381" y="630"/>
                    <a:pt x="381" y="630"/>
                    <a:pt x="381" y="630"/>
                  </a:cubicBezTo>
                  <a:cubicBezTo>
                    <a:pt x="380" y="626"/>
                    <a:pt x="380" y="626"/>
                    <a:pt x="380" y="626"/>
                  </a:cubicBezTo>
                  <a:cubicBezTo>
                    <a:pt x="377" y="623"/>
                    <a:pt x="377" y="623"/>
                    <a:pt x="377" y="623"/>
                  </a:cubicBezTo>
                  <a:cubicBezTo>
                    <a:pt x="373" y="618"/>
                    <a:pt x="373" y="618"/>
                    <a:pt x="373" y="618"/>
                  </a:cubicBezTo>
                  <a:cubicBezTo>
                    <a:pt x="373" y="616"/>
                    <a:pt x="373" y="616"/>
                    <a:pt x="373" y="616"/>
                  </a:cubicBezTo>
                  <a:cubicBezTo>
                    <a:pt x="375" y="616"/>
                    <a:pt x="375" y="616"/>
                    <a:pt x="375" y="616"/>
                  </a:cubicBezTo>
                  <a:cubicBezTo>
                    <a:pt x="377" y="615"/>
                    <a:pt x="377" y="615"/>
                    <a:pt x="377" y="615"/>
                  </a:cubicBezTo>
                  <a:cubicBezTo>
                    <a:pt x="376" y="611"/>
                    <a:pt x="376" y="611"/>
                    <a:pt x="376" y="611"/>
                  </a:cubicBezTo>
                  <a:cubicBezTo>
                    <a:pt x="374" y="609"/>
                    <a:pt x="374" y="609"/>
                    <a:pt x="374" y="609"/>
                  </a:cubicBezTo>
                  <a:cubicBezTo>
                    <a:pt x="373" y="607"/>
                    <a:pt x="373" y="607"/>
                    <a:pt x="373" y="607"/>
                  </a:cubicBezTo>
                  <a:cubicBezTo>
                    <a:pt x="372" y="607"/>
                    <a:pt x="372" y="607"/>
                    <a:pt x="372" y="607"/>
                  </a:cubicBezTo>
                  <a:cubicBezTo>
                    <a:pt x="370" y="605"/>
                    <a:pt x="370" y="605"/>
                    <a:pt x="370" y="605"/>
                  </a:cubicBezTo>
                  <a:cubicBezTo>
                    <a:pt x="370" y="600"/>
                    <a:pt x="370" y="600"/>
                    <a:pt x="370" y="600"/>
                  </a:cubicBezTo>
                  <a:cubicBezTo>
                    <a:pt x="368" y="597"/>
                    <a:pt x="368" y="597"/>
                    <a:pt x="368" y="597"/>
                  </a:cubicBezTo>
                  <a:cubicBezTo>
                    <a:pt x="365" y="595"/>
                    <a:pt x="365" y="595"/>
                    <a:pt x="365" y="595"/>
                  </a:cubicBezTo>
                  <a:cubicBezTo>
                    <a:pt x="362" y="594"/>
                    <a:pt x="362" y="594"/>
                    <a:pt x="362" y="594"/>
                  </a:cubicBezTo>
                  <a:cubicBezTo>
                    <a:pt x="363" y="592"/>
                    <a:pt x="363" y="592"/>
                    <a:pt x="363" y="592"/>
                  </a:cubicBezTo>
                  <a:cubicBezTo>
                    <a:pt x="363" y="590"/>
                    <a:pt x="363" y="590"/>
                    <a:pt x="363" y="590"/>
                  </a:cubicBezTo>
                  <a:cubicBezTo>
                    <a:pt x="360" y="587"/>
                    <a:pt x="360" y="587"/>
                    <a:pt x="360" y="587"/>
                  </a:cubicBezTo>
                  <a:cubicBezTo>
                    <a:pt x="356" y="586"/>
                    <a:pt x="356" y="586"/>
                    <a:pt x="356" y="586"/>
                  </a:cubicBezTo>
                  <a:cubicBezTo>
                    <a:pt x="357" y="584"/>
                    <a:pt x="357" y="584"/>
                    <a:pt x="357" y="584"/>
                  </a:cubicBezTo>
                  <a:cubicBezTo>
                    <a:pt x="355" y="581"/>
                    <a:pt x="355" y="581"/>
                    <a:pt x="355" y="581"/>
                  </a:cubicBezTo>
                  <a:cubicBezTo>
                    <a:pt x="353" y="581"/>
                    <a:pt x="353" y="581"/>
                    <a:pt x="353" y="581"/>
                  </a:cubicBezTo>
                  <a:cubicBezTo>
                    <a:pt x="352" y="579"/>
                    <a:pt x="352" y="579"/>
                    <a:pt x="352" y="579"/>
                  </a:cubicBezTo>
                  <a:cubicBezTo>
                    <a:pt x="350" y="576"/>
                    <a:pt x="350" y="576"/>
                    <a:pt x="350" y="576"/>
                  </a:cubicBezTo>
                  <a:cubicBezTo>
                    <a:pt x="347" y="571"/>
                    <a:pt x="347" y="571"/>
                    <a:pt x="347" y="571"/>
                  </a:cubicBezTo>
                  <a:cubicBezTo>
                    <a:pt x="342" y="569"/>
                    <a:pt x="342" y="569"/>
                    <a:pt x="342" y="569"/>
                  </a:cubicBezTo>
                  <a:cubicBezTo>
                    <a:pt x="306" y="567"/>
                    <a:pt x="306" y="567"/>
                    <a:pt x="306" y="567"/>
                  </a:cubicBezTo>
                  <a:cubicBezTo>
                    <a:pt x="305" y="576"/>
                    <a:pt x="305" y="576"/>
                    <a:pt x="305" y="576"/>
                  </a:cubicBezTo>
                  <a:cubicBezTo>
                    <a:pt x="241" y="574"/>
                    <a:pt x="241" y="574"/>
                    <a:pt x="241" y="574"/>
                  </a:cubicBezTo>
                  <a:cubicBezTo>
                    <a:pt x="164" y="539"/>
                    <a:pt x="164" y="539"/>
                    <a:pt x="164" y="539"/>
                  </a:cubicBezTo>
                  <a:cubicBezTo>
                    <a:pt x="165" y="537"/>
                    <a:pt x="165" y="537"/>
                    <a:pt x="165" y="537"/>
                  </a:cubicBezTo>
                  <a:cubicBezTo>
                    <a:pt x="164" y="535"/>
                    <a:pt x="164" y="535"/>
                    <a:pt x="164" y="535"/>
                  </a:cubicBezTo>
                  <a:cubicBezTo>
                    <a:pt x="110" y="536"/>
                    <a:pt x="110" y="536"/>
                    <a:pt x="110" y="536"/>
                  </a:cubicBezTo>
                  <a:cubicBezTo>
                    <a:pt x="109" y="532"/>
                    <a:pt x="109" y="532"/>
                    <a:pt x="109" y="532"/>
                  </a:cubicBezTo>
                  <a:cubicBezTo>
                    <a:pt x="110" y="527"/>
                    <a:pt x="110" y="527"/>
                    <a:pt x="110" y="527"/>
                  </a:cubicBezTo>
                  <a:cubicBezTo>
                    <a:pt x="109" y="520"/>
                    <a:pt x="109" y="520"/>
                    <a:pt x="109" y="520"/>
                  </a:cubicBezTo>
                  <a:cubicBezTo>
                    <a:pt x="101" y="508"/>
                    <a:pt x="101" y="508"/>
                    <a:pt x="101" y="508"/>
                  </a:cubicBezTo>
                  <a:cubicBezTo>
                    <a:pt x="96" y="503"/>
                    <a:pt x="96" y="503"/>
                    <a:pt x="96" y="503"/>
                  </a:cubicBezTo>
                  <a:cubicBezTo>
                    <a:pt x="93" y="503"/>
                    <a:pt x="93" y="503"/>
                    <a:pt x="93" y="503"/>
                  </a:cubicBezTo>
                  <a:cubicBezTo>
                    <a:pt x="91" y="503"/>
                    <a:pt x="91" y="503"/>
                    <a:pt x="91" y="503"/>
                  </a:cubicBezTo>
                  <a:cubicBezTo>
                    <a:pt x="90" y="503"/>
                    <a:pt x="90" y="503"/>
                    <a:pt x="90" y="503"/>
                  </a:cubicBezTo>
                  <a:cubicBezTo>
                    <a:pt x="90" y="499"/>
                    <a:pt x="90" y="499"/>
                    <a:pt x="90" y="499"/>
                  </a:cubicBezTo>
                  <a:cubicBezTo>
                    <a:pt x="89" y="496"/>
                    <a:pt x="89" y="496"/>
                    <a:pt x="89" y="496"/>
                  </a:cubicBezTo>
                  <a:cubicBezTo>
                    <a:pt x="83" y="495"/>
                    <a:pt x="83" y="495"/>
                    <a:pt x="83" y="495"/>
                  </a:cubicBezTo>
                  <a:cubicBezTo>
                    <a:pt x="80" y="494"/>
                    <a:pt x="80" y="494"/>
                    <a:pt x="80" y="494"/>
                  </a:cubicBezTo>
                  <a:cubicBezTo>
                    <a:pt x="74" y="491"/>
                    <a:pt x="74" y="491"/>
                    <a:pt x="74" y="491"/>
                  </a:cubicBezTo>
                  <a:cubicBezTo>
                    <a:pt x="74" y="487"/>
                    <a:pt x="74" y="487"/>
                    <a:pt x="74" y="487"/>
                  </a:cubicBezTo>
                  <a:cubicBezTo>
                    <a:pt x="71" y="484"/>
                    <a:pt x="71" y="484"/>
                    <a:pt x="71" y="484"/>
                  </a:cubicBezTo>
                  <a:cubicBezTo>
                    <a:pt x="65" y="484"/>
                    <a:pt x="65" y="484"/>
                    <a:pt x="65" y="484"/>
                  </a:cubicBezTo>
                  <a:cubicBezTo>
                    <a:pt x="61" y="484"/>
                    <a:pt x="61" y="484"/>
                    <a:pt x="61" y="484"/>
                  </a:cubicBezTo>
                  <a:cubicBezTo>
                    <a:pt x="58" y="481"/>
                    <a:pt x="58" y="481"/>
                    <a:pt x="58" y="481"/>
                  </a:cubicBezTo>
                  <a:cubicBezTo>
                    <a:pt x="53" y="480"/>
                    <a:pt x="53" y="480"/>
                    <a:pt x="53" y="480"/>
                  </a:cubicBezTo>
                  <a:cubicBezTo>
                    <a:pt x="46" y="480"/>
                    <a:pt x="46" y="480"/>
                    <a:pt x="46" y="480"/>
                  </a:cubicBezTo>
                  <a:cubicBezTo>
                    <a:pt x="43" y="479"/>
                    <a:pt x="43" y="479"/>
                    <a:pt x="43" y="479"/>
                  </a:cubicBezTo>
                  <a:cubicBezTo>
                    <a:pt x="42" y="475"/>
                    <a:pt x="42" y="475"/>
                    <a:pt x="42" y="475"/>
                  </a:cubicBezTo>
                  <a:cubicBezTo>
                    <a:pt x="43" y="474"/>
                    <a:pt x="43" y="474"/>
                    <a:pt x="43" y="474"/>
                  </a:cubicBezTo>
                  <a:cubicBezTo>
                    <a:pt x="44" y="470"/>
                    <a:pt x="44" y="470"/>
                    <a:pt x="44" y="470"/>
                  </a:cubicBezTo>
                  <a:cubicBezTo>
                    <a:pt x="46" y="464"/>
                    <a:pt x="46" y="464"/>
                    <a:pt x="46" y="464"/>
                  </a:cubicBezTo>
                  <a:cubicBezTo>
                    <a:pt x="44" y="459"/>
                    <a:pt x="44" y="459"/>
                    <a:pt x="44" y="459"/>
                  </a:cubicBezTo>
                  <a:cubicBezTo>
                    <a:pt x="41" y="455"/>
                    <a:pt x="41" y="455"/>
                    <a:pt x="41" y="455"/>
                  </a:cubicBezTo>
                  <a:cubicBezTo>
                    <a:pt x="40" y="454"/>
                    <a:pt x="40" y="454"/>
                    <a:pt x="40" y="454"/>
                  </a:cubicBezTo>
                  <a:cubicBezTo>
                    <a:pt x="41" y="452"/>
                    <a:pt x="41" y="452"/>
                    <a:pt x="41" y="452"/>
                  </a:cubicBezTo>
                  <a:cubicBezTo>
                    <a:pt x="39" y="451"/>
                    <a:pt x="39" y="451"/>
                    <a:pt x="39" y="451"/>
                  </a:cubicBezTo>
                  <a:cubicBezTo>
                    <a:pt x="36" y="446"/>
                    <a:pt x="36" y="446"/>
                    <a:pt x="36" y="44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0" y="428"/>
                    <a:pt x="30" y="428"/>
                    <a:pt x="30" y="428"/>
                  </a:cubicBezTo>
                  <a:cubicBezTo>
                    <a:pt x="27" y="425"/>
                    <a:pt x="27" y="425"/>
                    <a:pt x="27" y="425"/>
                  </a:cubicBezTo>
                  <a:cubicBezTo>
                    <a:pt x="26" y="423"/>
                    <a:pt x="26" y="423"/>
                    <a:pt x="26" y="423"/>
                  </a:cubicBezTo>
                  <a:cubicBezTo>
                    <a:pt x="26" y="418"/>
                    <a:pt x="26" y="418"/>
                    <a:pt x="26" y="418"/>
                  </a:cubicBezTo>
                  <a:cubicBezTo>
                    <a:pt x="25" y="414"/>
                    <a:pt x="25" y="414"/>
                    <a:pt x="25" y="414"/>
                  </a:cubicBezTo>
                  <a:cubicBezTo>
                    <a:pt x="25" y="412"/>
                    <a:pt x="25" y="412"/>
                    <a:pt x="25" y="412"/>
                  </a:cubicBezTo>
                  <a:cubicBezTo>
                    <a:pt x="27" y="412"/>
                    <a:pt x="27" y="412"/>
                    <a:pt x="27" y="412"/>
                  </a:cubicBezTo>
                  <a:cubicBezTo>
                    <a:pt x="30" y="409"/>
                    <a:pt x="30" y="409"/>
                    <a:pt x="30" y="409"/>
                  </a:cubicBezTo>
                  <a:cubicBezTo>
                    <a:pt x="30" y="405"/>
                    <a:pt x="30" y="405"/>
                    <a:pt x="30" y="405"/>
                  </a:cubicBezTo>
                  <a:cubicBezTo>
                    <a:pt x="28" y="403"/>
                    <a:pt x="28" y="403"/>
                    <a:pt x="28" y="403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3" y="396"/>
                    <a:pt x="23" y="396"/>
                    <a:pt x="23" y="396"/>
                  </a:cubicBezTo>
                  <a:cubicBezTo>
                    <a:pt x="21" y="395"/>
                    <a:pt x="21" y="395"/>
                    <a:pt x="21" y="395"/>
                  </a:cubicBezTo>
                  <a:cubicBezTo>
                    <a:pt x="21" y="391"/>
                    <a:pt x="21" y="391"/>
                    <a:pt x="21" y="391"/>
                  </a:cubicBezTo>
                  <a:cubicBezTo>
                    <a:pt x="22" y="387"/>
                    <a:pt x="22" y="387"/>
                    <a:pt x="22" y="387"/>
                  </a:cubicBezTo>
                  <a:cubicBezTo>
                    <a:pt x="21" y="385"/>
                    <a:pt x="21" y="385"/>
                    <a:pt x="21" y="385"/>
                  </a:cubicBezTo>
                  <a:cubicBezTo>
                    <a:pt x="23" y="383"/>
                    <a:pt x="23" y="383"/>
                    <a:pt x="23" y="383"/>
                  </a:cubicBezTo>
                  <a:cubicBezTo>
                    <a:pt x="23" y="380"/>
                    <a:pt x="23" y="380"/>
                    <a:pt x="23" y="380"/>
                  </a:cubicBezTo>
                  <a:cubicBezTo>
                    <a:pt x="25" y="378"/>
                    <a:pt x="25" y="378"/>
                    <a:pt x="25" y="378"/>
                  </a:cubicBezTo>
                  <a:cubicBezTo>
                    <a:pt x="27" y="379"/>
                    <a:pt x="27" y="379"/>
                    <a:pt x="27" y="379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32" y="385"/>
                    <a:pt x="32" y="385"/>
                    <a:pt x="32" y="385"/>
                  </a:cubicBezTo>
                  <a:cubicBezTo>
                    <a:pt x="31" y="383"/>
                    <a:pt x="31" y="383"/>
                    <a:pt x="31" y="383"/>
                  </a:cubicBezTo>
                  <a:cubicBezTo>
                    <a:pt x="29" y="380"/>
                    <a:pt x="29" y="380"/>
                    <a:pt x="29" y="380"/>
                  </a:cubicBezTo>
                  <a:cubicBezTo>
                    <a:pt x="29" y="374"/>
                    <a:pt x="29" y="374"/>
                    <a:pt x="29" y="374"/>
                  </a:cubicBezTo>
                  <a:cubicBezTo>
                    <a:pt x="27" y="373"/>
                    <a:pt x="27" y="373"/>
                    <a:pt x="27" y="373"/>
                  </a:cubicBezTo>
                  <a:cubicBezTo>
                    <a:pt x="27" y="370"/>
                    <a:pt x="27" y="370"/>
                    <a:pt x="27" y="370"/>
                  </a:cubicBezTo>
                  <a:cubicBezTo>
                    <a:pt x="29" y="370"/>
                    <a:pt x="29" y="370"/>
                    <a:pt x="29" y="370"/>
                  </a:cubicBezTo>
                  <a:cubicBezTo>
                    <a:pt x="31" y="371"/>
                    <a:pt x="31" y="371"/>
                    <a:pt x="31" y="371"/>
                  </a:cubicBezTo>
                  <a:cubicBezTo>
                    <a:pt x="35" y="370"/>
                    <a:pt x="35" y="370"/>
                    <a:pt x="35" y="370"/>
                  </a:cubicBezTo>
                  <a:cubicBezTo>
                    <a:pt x="39" y="369"/>
                    <a:pt x="39" y="369"/>
                    <a:pt x="39" y="369"/>
                  </a:cubicBezTo>
                  <a:cubicBezTo>
                    <a:pt x="33" y="368"/>
                    <a:pt x="33" y="368"/>
                    <a:pt x="33" y="368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28" y="367"/>
                    <a:pt x="28" y="367"/>
                    <a:pt x="28" y="367"/>
                  </a:cubicBezTo>
                  <a:cubicBezTo>
                    <a:pt x="28" y="365"/>
                    <a:pt x="28" y="365"/>
                    <a:pt x="28" y="365"/>
                  </a:cubicBezTo>
                  <a:cubicBezTo>
                    <a:pt x="27" y="366"/>
                    <a:pt x="27" y="366"/>
                    <a:pt x="27" y="366"/>
                  </a:cubicBezTo>
                  <a:cubicBezTo>
                    <a:pt x="24" y="364"/>
                    <a:pt x="24" y="364"/>
                    <a:pt x="24" y="364"/>
                  </a:cubicBezTo>
                  <a:cubicBezTo>
                    <a:pt x="24" y="369"/>
                    <a:pt x="24" y="369"/>
                    <a:pt x="24" y="369"/>
                  </a:cubicBezTo>
                  <a:cubicBezTo>
                    <a:pt x="24" y="374"/>
                    <a:pt x="24" y="374"/>
                    <a:pt x="24" y="374"/>
                  </a:cubicBezTo>
                  <a:cubicBezTo>
                    <a:pt x="22" y="373"/>
                    <a:pt x="22" y="373"/>
                    <a:pt x="22" y="373"/>
                  </a:cubicBezTo>
                  <a:cubicBezTo>
                    <a:pt x="21" y="374"/>
                    <a:pt x="21" y="374"/>
                    <a:pt x="21" y="374"/>
                  </a:cubicBezTo>
                  <a:cubicBezTo>
                    <a:pt x="20" y="371"/>
                    <a:pt x="20" y="371"/>
                    <a:pt x="20" y="371"/>
                  </a:cubicBezTo>
                  <a:cubicBezTo>
                    <a:pt x="15" y="366"/>
                    <a:pt x="15" y="366"/>
                    <a:pt x="15" y="366"/>
                  </a:cubicBezTo>
                  <a:cubicBezTo>
                    <a:pt x="14" y="363"/>
                    <a:pt x="14" y="363"/>
                    <a:pt x="14" y="363"/>
                  </a:cubicBezTo>
                  <a:cubicBezTo>
                    <a:pt x="15" y="360"/>
                    <a:pt x="15" y="360"/>
                    <a:pt x="15" y="360"/>
                  </a:cubicBezTo>
                  <a:cubicBezTo>
                    <a:pt x="14" y="356"/>
                    <a:pt x="14" y="356"/>
                    <a:pt x="14" y="356"/>
                  </a:cubicBezTo>
                  <a:cubicBezTo>
                    <a:pt x="5" y="341"/>
                    <a:pt x="5" y="341"/>
                    <a:pt x="5" y="341"/>
                  </a:cubicBezTo>
                  <a:cubicBezTo>
                    <a:pt x="4" y="339"/>
                    <a:pt x="4" y="339"/>
                    <a:pt x="4" y="339"/>
                  </a:cubicBezTo>
                  <a:cubicBezTo>
                    <a:pt x="5" y="336"/>
                    <a:pt x="5" y="336"/>
                    <a:pt x="5" y="336"/>
                  </a:cubicBezTo>
                  <a:cubicBezTo>
                    <a:pt x="7" y="332"/>
                    <a:pt x="7" y="332"/>
                    <a:pt x="7" y="332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4" y="324"/>
                    <a:pt x="4" y="324"/>
                    <a:pt x="4" y="324"/>
                  </a:cubicBezTo>
                  <a:cubicBezTo>
                    <a:pt x="4" y="322"/>
                    <a:pt x="4" y="322"/>
                    <a:pt x="4" y="322"/>
                  </a:cubicBezTo>
                  <a:cubicBezTo>
                    <a:pt x="7" y="318"/>
                    <a:pt x="7" y="318"/>
                    <a:pt x="7" y="318"/>
                  </a:cubicBezTo>
                  <a:cubicBezTo>
                    <a:pt x="7" y="313"/>
                    <a:pt x="7" y="313"/>
                    <a:pt x="7" y="313"/>
                  </a:cubicBezTo>
                  <a:cubicBezTo>
                    <a:pt x="7" y="304"/>
                    <a:pt x="7" y="304"/>
                    <a:pt x="7" y="304"/>
                  </a:cubicBezTo>
                  <a:cubicBezTo>
                    <a:pt x="4" y="295"/>
                    <a:pt x="4" y="295"/>
                    <a:pt x="4" y="295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2" y="280"/>
                    <a:pt x="2" y="280"/>
                    <a:pt x="2" y="280"/>
                  </a:cubicBezTo>
                  <a:cubicBezTo>
                    <a:pt x="9" y="275"/>
                    <a:pt x="9" y="275"/>
                    <a:pt x="9" y="275"/>
                  </a:cubicBezTo>
                  <a:cubicBezTo>
                    <a:pt x="11" y="269"/>
                    <a:pt x="11" y="269"/>
                    <a:pt x="11" y="269"/>
                  </a:cubicBezTo>
                  <a:cubicBezTo>
                    <a:pt x="10" y="268"/>
                    <a:pt x="10" y="268"/>
                    <a:pt x="10" y="268"/>
                  </a:cubicBezTo>
                  <a:cubicBezTo>
                    <a:pt x="9" y="265"/>
                    <a:pt x="9" y="265"/>
                    <a:pt x="9" y="265"/>
                  </a:cubicBezTo>
                  <a:cubicBezTo>
                    <a:pt x="11" y="263"/>
                    <a:pt x="11" y="263"/>
                    <a:pt x="11" y="263"/>
                  </a:cubicBezTo>
                  <a:cubicBezTo>
                    <a:pt x="14" y="258"/>
                    <a:pt x="14" y="258"/>
                    <a:pt x="14" y="258"/>
                  </a:cubicBezTo>
                  <a:cubicBezTo>
                    <a:pt x="15" y="248"/>
                    <a:pt x="15" y="248"/>
                    <a:pt x="15" y="248"/>
                  </a:cubicBezTo>
                  <a:cubicBezTo>
                    <a:pt x="13" y="243"/>
                    <a:pt x="13" y="243"/>
                    <a:pt x="13" y="243"/>
                  </a:cubicBezTo>
                  <a:cubicBezTo>
                    <a:pt x="13" y="239"/>
                    <a:pt x="13" y="239"/>
                    <a:pt x="13" y="239"/>
                  </a:cubicBezTo>
                  <a:cubicBezTo>
                    <a:pt x="15" y="237"/>
                    <a:pt x="15" y="237"/>
                    <a:pt x="15" y="237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13" y="226"/>
                    <a:pt x="13" y="226"/>
                    <a:pt x="13" y="226"/>
                  </a:cubicBezTo>
                  <a:cubicBezTo>
                    <a:pt x="15" y="217"/>
                    <a:pt x="15" y="217"/>
                    <a:pt x="15" y="217"/>
                  </a:cubicBezTo>
                  <a:cubicBezTo>
                    <a:pt x="14" y="209"/>
                    <a:pt x="14" y="209"/>
                    <a:pt x="14" y="209"/>
                  </a:cubicBezTo>
                  <a:cubicBezTo>
                    <a:pt x="16" y="205"/>
                    <a:pt x="16" y="205"/>
                    <a:pt x="16" y="205"/>
                  </a:cubicBezTo>
                  <a:cubicBezTo>
                    <a:pt x="22" y="197"/>
                    <a:pt x="22" y="197"/>
                    <a:pt x="22" y="197"/>
                  </a:cubicBezTo>
                  <a:cubicBezTo>
                    <a:pt x="23" y="193"/>
                    <a:pt x="23" y="193"/>
                    <a:pt x="23" y="193"/>
                  </a:cubicBezTo>
                  <a:cubicBezTo>
                    <a:pt x="25" y="190"/>
                    <a:pt x="25" y="190"/>
                    <a:pt x="25" y="190"/>
                  </a:cubicBezTo>
                  <a:cubicBezTo>
                    <a:pt x="28" y="183"/>
                    <a:pt x="28" y="183"/>
                    <a:pt x="28" y="183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5" y="172"/>
                    <a:pt x="35" y="172"/>
                    <a:pt x="35" y="172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9" y="126"/>
                    <a:pt x="49" y="126"/>
                    <a:pt x="49" y="126"/>
                  </a:cubicBezTo>
                  <a:cubicBezTo>
                    <a:pt x="52" y="121"/>
                    <a:pt x="52" y="121"/>
                    <a:pt x="52" y="121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7" y="101"/>
                    <a:pt x="77" y="101"/>
                    <a:pt x="77" y="101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2" y="103"/>
                    <a:pt x="82" y="103"/>
                    <a:pt x="82" y="103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2" y="91"/>
                    <a:pt x="62" y="91"/>
                    <a:pt x="62" y="91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7" y="44"/>
                    <a:pt x="107" y="44"/>
                    <a:pt x="107" y="44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1" y="0"/>
                    <a:pt x="111" y="0"/>
                    <a:pt x="111" y="0"/>
                  </a:cubicBezTo>
                  <a:close/>
                  <a:moveTo>
                    <a:pt x="1174" y="321"/>
                  </a:moveTo>
                  <a:cubicBezTo>
                    <a:pt x="1174" y="322"/>
                    <a:pt x="1174" y="322"/>
                    <a:pt x="1174" y="322"/>
                  </a:cubicBezTo>
                  <a:cubicBezTo>
                    <a:pt x="1177" y="322"/>
                    <a:pt x="1177" y="322"/>
                    <a:pt x="1177" y="322"/>
                  </a:cubicBezTo>
                  <a:cubicBezTo>
                    <a:pt x="1179" y="320"/>
                    <a:pt x="1179" y="320"/>
                    <a:pt x="1179" y="320"/>
                  </a:cubicBezTo>
                  <a:cubicBezTo>
                    <a:pt x="1182" y="320"/>
                    <a:pt x="1182" y="320"/>
                    <a:pt x="1182" y="320"/>
                  </a:cubicBezTo>
                  <a:cubicBezTo>
                    <a:pt x="1180" y="318"/>
                    <a:pt x="1180" y="318"/>
                    <a:pt x="1180" y="318"/>
                  </a:cubicBezTo>
                  <a:cubicBezTo>
                    <a:pt x="1176" y="318"/>
                    <a:pt x="1176" y="318"/>
                    <a:pt x="1176" y="318"/>
                  </a:cubicBezTo>
                  <a:cubicBezTo>
                    <a:pt x="1175" y="319"/>
                    <a:pt x="1175" y="319"/>
                    <a:pt x="1175" y="319"/>
                  </a:cubicBezTo>
                  <a:cubicBezTo>
                    <a:pt x="1174" y="321"/>
                    <a:pt x="1174" y="321"/>
                    <a:pt x="1174" y="321"/>
                  </a:cubicBezTo>
                  <a:close/>
                  <a:moveTo>
                    <a:pt x="1105" y="339"/>
                  </a:moveTo>
                  <a:cubicBezTo>
                    <a:pt x="1103" y="341"/>
                    <a:pt x="1103" y="341"/>
                    <a:pt x="1103" y="341"/>
                  </a:cubicBezTo>
                  <a:cubicBezTo>
                    <a:pt x="1106" y="340"/>
                    <a:pt x="1106" y="340"/>
                    <a:pt x="1106" y="340"/>
                  </a:cubicBezTo>
                  <a:cubicBezTo>
                    <a:pt x="1108" y="339"/>
                    <a:pt x="1108" y="339"/>
                    <a:pt x="1108" y="339"/>
                  </a:cubicBezTo>
                  <a:cubicBezTo>
                    <a:pt x="1113" y="338"/>
                    <a:pt x="1113" y="338"/>
                    <a:pt x="1113" y="338"/>
                  </a:cubicBezTo>
                  <a:cubicBezTo>
                    <a:pt x="1117" y="337"/>
                    <a:pt x="1117" y="337"/>
                    <a:pt x="1117" y="337"/>
                  </a:cubicBezTo>
                  <a:cubicBezTo>
                    <a:pt x="1125" y="337"/>
                    <a:pt x="1125" y="337"/>
                    <a:pt x="1125" y="337"/>
                  </a:cubicBezTo>
                  <a:cubicBezTo>
                    <a:pt x="1128" y="335"/>
                    <a:pt x="1128" y="335"/>
                    <a:pt x="1128" y="335"/>
                  </a:cubicBezTo>
                  <a:cubicBezTo>
                    <a:pt x="1135" y="335"/>
                    <a:pt x="1135" y="335"/>
                    <a:pt x="1135" y="335"/>
                  </a:cubicBezTo>
                  <a:cubicBezTo>
                    <a:pt x="1136" y="334"/>
                    <a:pt x="1136" y="334"/>
                    <a:pt x="1136" y="334"/>
                  </a:cubicBezTo>
                  <a:cubicBezTo>
                    <a:pt x="1138" y="334"/>
                    <a:pt x="1138" y="334"/>
                    <a:pt x="1138" y="334"/>
                  </a:cubicBezTo>
                  <a:cubicBezTo>
                    <a:pt x="1144" y="332"/>
                    <a:pt x="1144" y="332"/>
                    <a:pt x="1144" y="332"/>
                  </a:cubicBezTo>
                  <a:cubicBezTo>
                    <a:pt x="1147" y="330"/>
                    <a:pt x="1147" y="330"/>
                    <a:pt x="1147" y="330"/>
                  </a:cubicBezTo>
                  <a:cubicBezTo>
                    <a:pt x="1143" y="331"/>
                    <a:pt x="1143" y="331"/>
                    <a:pt x="1143" y="331"/>
                  </a:cubicBezTo>
                  <a:cubicBezTo>
                    <a:pt x="1141" y="330"/>
                    <a:pt x="1141" y="330"/>
                    <a:pt x="1141" y="330"/>
                  </a:cubicBezTo>
                  <a:cubicBezTo>
                    <a:pt x="1136" y="332"/>
                    <a:pt x="1136" y="332"/>
                    <a:pt x="1136" y="332"/>
                  </a:cubicBezTo>
                  <a:cubicBezTo>
                    <a:pt x="1138" y="329"/>
                    <a:pt x="1138" y="329"/>
                    <a:pt x="1138" y="329"/>
                  </a:cubicBezTo>
                  <a:cubicBezTo>
                    <a:pt x="1140" y="328"/>
                    <a:pt x="1140" y="328"/>
                    <a:pt x="1140" y="328"/>
                  </a:cubicBezTo>
                  <a:cubicBezTo>
                    <a:pt x="1139" y="326"/>
                    <a:pt x="1139" y="326"/>
                    <a:pt x="1139" y="326"/>
                  </a:cubicBezTo>
                  <a:cubicBezTo>
                    <a:pt x="1133" y="330"/>
                    <a:pt x="1133" y="330"/>
                    <a:pt x="1133" y="330"/>
                  </a:cubicBezTo>
                  <a:cubicBezTo>
                    <a:pt x="1126" y="330"/>
                    <a:pt x="1126" y="330"/>
                    <a:pt x="1126" y="330"/>
                  </a:cubicBezTo>
                  <a:cubicBezTo>
                    <a:pt x="1120" y="332"/>
                    <a:pt x="1120" y="332"/>
                    <a:pt x="1120" y="332"/>
                  </a:cubicBezTo>
                  <a:cubicBezTo>
                    <a:pt x="1115" y="331"/>
                    <a:pt x="1115" y="331"/>
                    <a:pt x="1115" y="331"/>
                  </a:cubicBezTo>
                  <a:cubicBezTo>
                    <a:pt x="1109" y="333"/>
                    <a:pt x="1109" y="333"/>
                    <a:pt x="1109" y="333"/>
                  </a:cubicBezTo>
                  <a:cubicBezTo>
                    <a:pt x="1104" y="334"/>
                    <a:pt x="1104" y="334"/>
                    <a:pt x="1104" y="334"/>
                  </a:cubicBezTo>
                  <a:cubicBezTo>
                    <a:pt x="1102" y="337"/>
                    <a:pt x="1102" y="337"/>
                    <a:pt x="1102" y="337"/>
                  </a:cubicBezTo>
                  <a:cubicBezTo>
                    <a:pt x="1102" y="339"/>
                    <a:pt x="1102" y="339"/>
                    <a:pt x="1102" y="339"/>
                  </a:cubicBezTo>
                  <a:cubicBezTo>
                    <a:pt x="1105" y="339"/>
                    <a:pt x="1105" y="339"/>
                    <a:pt x="1105" y="339"/>
                  </a:cubicBezTo>
                  <a:close/>
                  <a:moveTo>
                    <a:pt x="111" y="22"/>
                  </a:moveTo>
                  <a:cubicBezTo>
                    <a:pt x="107" y="26"/>
                    <a:pt x="107" y="26"/>
                    <a:pt x="107" y="26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1" y="22"/>
                    <a:pt x="111" y="22"/>
                    <a:pt x="111" y="22"/>
                  </a:cubicBezTo>
                  <a:close/>
                  <a:moveTo>
                    <a:pt x="540" y="681"/>
                  </a:moveTo>
                  <a:cubicBezTo>
                    <a:pt x="542" y="680"/>
                    <a:pt x="542" y="680"/>
                    <a:pt x="542" y="680"/>
                  </a:cubicBezTo>
                  <a:cubicBezTo>
                    <a:pt x="547" y="674"/>
                    <a:pt x="547" y="674"/>
                    <a:pt x="547" y="674"/>
                  </a:cubicBezTo>
                  <a:cubicBezTo>
                    <a:pt x="550" y="670"/>
                    <a:pt x="550" y="670"/>
                    <a:pt x="550" y="670"/>
                  </a:cubicBezTo>
                  <a:cubicBezTo>
                    <a:pt x="545" y="673"/>
                    <a:pt x="545" y="673"/>
                    <a:pt x="545" y="673"/>
                  </a:cubicBezTo>
                  <a:cubicBezTo>
                    <a:pt x="540" y="681"/>
                    <a:pt x="540" y="681"/>
                    <a:pt x="540" y="681"/>
                  </a:cubicBezTo>
                  <a:close/>
                  <a:moveTo>
                    <a:pt x="535" y="693"/>
                  </a:moveTo>
                  <a:cubicBezTo>
                    <a:pt x="536" y="692"/>
                    <a:pt x="536" y="692"/>
                    <a:pt x="536" y="692"/>
                  </a:cubicBezTo>
                  <a:cubicBezTo>
                    <a:pt x="539" y="687"/>
                    <a:pt x="539" y="687"/>
                    <a:pt x="539" y="687"/>
                  </a:cubicBezTo>
                  <a:cubicBezTo>
                    <a:pt x="538" y="684"/>
                    <a:pt x="538" y="684"/>
                    <a:pt x="538" y="684"/>
                  </a:cubicBezTo>
                  <a:cubicBezTo>
                    <a:pt x="535" y="693"/>
                    <a:pt x="535" y="693"/>
                    <a:pt x="535" y="693"/>
                  </a:cubicBezTo>
                  <a:close/>
                  <a:moveTo>
                    <a:pt x="533" y="724"/>
                  </a:moveTo>
                  <a:cubicBezTo>
                    <a:pt x="531" y="716"/>
                    <a:pt x="531" y="716"/>
                    <a:pt x="531" y="716"/>
                  </a:cubicBezTo>
                  <a:cubicBezTo>
                    <a:pt x="531" y="706"/>
                    <a:pt x="531" y="706"/>
                    <a:pt x="531" y="706"/>
                  </a:cubicBezTo>
                  <a:cubicBezTo>
                    <a:pt x="534" y="695"/>
                    <a:pt x="534" y="695"/>
                    <a:pt x="534" y="695"/>
                  </a:cubicBezTo>
                  <a:cubicBezTo>
                    <a:pt x="530" y="705"/>
                    <a:pt x="530" y="705"/>
                    <a:pt x="530" y="705"/>
                  </a:cubicBezTo>
                  <a:cubicBezTo>
                    <a:pt x="530" y="716"/>
                    <a:pt x="530" y="716"/>
                    <a:pt x="530" y="716"/>
                  </a:cubicBezTo>
                  <a:cubicBezTo>
                    <a:pt x="530" y="716"/>
                    <a:pt x="533" y="724"/>
                    <a:pt x="533" y="724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7360159" y="5436846"/>
              <a:ext cx="994973" cy="182051"/>
            </a:xfrm>
            <a:custGeom>
              <a:avLst/>
              <a:gdLst>
                <a:gd name="T0" fmla="*/ 508 w 521"/>
                <a:gd name="T1" fmla="*/ 88 h 95"/>
                <a:gd name="T2" fmla="*/ 504 w 521"/>
                <a:gd name="T3" fmla="*/ 82 h 95"/>
                <a:gd name="T4" fmla="*/ 499 w 521"/>
                <a:gd name="T5" fmla="*/ 78 h 95"/>
                <a:gd name="T6" fmla="*/ 494 w 521"/>
                <a:gd name="T7" fmla="*/ 75 h 95"/>
                <a:gd name="T8" fmla="*/ 505 w 521"/>
                <a:gd name="T9" fmla="*/ 77 h 95"/>
                <a:gd name="T10" fmla="*/ 507 w 521"/>
                <a:gd name="T11" fmla="*/ 79 h 95"/>
                <a:gd name="T12" fmla="*/ 513 w 521"/>
                <a:gd name="T13" fmla="*/ 83 h 95"/>
                <a:gd name="T14" fmla="*/ 518 w 521"/>
                <a:gd name="T15" fmla="*/ 89 h 95"/>
                <a:gd name="T16" fmla="*/ 519 w 521"/>
                <a:gd name="T17" fmla="*/ 92 h 95"/>
                <a:gd name="T18" fmla="*/ 514 w 521"/>
                <a:gd name="T19" fmla="*/ 94 h 95"/>
                <a:gd name="T20" fmla="*/ 510 w 521"/>
                <a:gd name="T21" fmla="*/ 93 h 95"/>
                <a:gd name="T22" fmla="*/ 29 w 521"/>
                <a:gd name="T23" fmla="*/ 0 h 95"/>
                <a:gd name="T24" fmla="*/ 23 w 521"/>
                <a:gd name="T25" fmla="*/ 1 h 95"/>
                <a:gd name="T26" fmla="*/ 18 w 521"/>
                <a:gd name="T27" fmla="*/ 6 h 95"/>
                <a:gd name="T28" fmla="*/ 16 w 521"/>
                <a:gd name="T29" fmla="*/ 3 h 95"/>
                <a:gd name="T30" fmla="*/ 2 w 521"/>
                <a:gd name="T31" fmla="*/ 21 h 95"/>
                <a:gd name="T32" fmla="*/ 7 w 521"/>
                <a:gd name="T33" fmla="*/ 23 h 95"/>
                <a:gd name="T34" fmla="*/ 0 w 521"/>
                <a:gd name="T35" fmla="*/ 22 h 95"/>
                <a:gd name="T36" fmla="*/ 35 w 521"/>
                <a:gd name="T37" fmla="*/ 30 h 95"/>
                <a:gd name="T38" fmla="*/ 41 w 521"/>
                <a:gd name="T39" fmla="*/ 36 h 95"/>
                <a:gd name="T40" fmla="*/ 39 w 521"/>
                <a:gd name="T41" fmla="*/ 30 h 95"/>
                <a:gd name="T42" fmla="*/ 44 w 521"/>
                <a:gd name="T43" fmla="*/ 31 h 95"/>
                <a:gd name="T44" fmla="*/ 44 w 521"/>
                <a:gd name="T45" fmla="*/ 28 h 95"/>
                <a:gd name="T46" fmla="*/ 48 w 521"/>
                <a:gd name="T47" fmla="*/ 26 h 95"/>
                <a:gd name="T48" fmla="*/ 52 w 521"/>
                <a:gd name="T49" fmla="*/ 24 h 95"/>
                <a:gd name="T50" fmla="*/ 47 w 521"/>
                <a:gd name="T51" fmla="*/ 22 h 95"/>
                <a:gd name="T52" fmla="*/ 53 w 521"/>
                <a:gd name="T53" fmla="*/ 22 h 95"/>
                <a:gd name="T54" fmla="*/ 62 w 521"/>
                <a:gd name="T55" fmla="*/ 17 h 95"/>
                <a:gd name="T56" fmla="*/ 66 w 521"/>
                <a:gd name="T57" fmla="*/ 14 h 95"/>
                <a:gd name="T58" fmla="*/ 62 w 521"/>
                <a:gd name="T59" fmla="*/ 12 h 95"/>
                <a:gd name="T60" fmla="*/ 68 w 521"/>
                <a:gd name="T61" fmla="*/ 10 h 95"/>
                <a:gd name="T62" fmla="*/ 61 w 521"/>
                <a:gd name="T63" fmla="*/ 6 h 95"/>
                <a:gd name="T64" fmla="*/ 59 w 521"/>
                <a:gd name="T65" fmla="*/ 10 h 95"/>
                <a:gd name="T66" fmla="*/ 53 w 521"/>
                <a:gd name="T67" fmla="*/ 7 h 95"/>
                <a:gd name="T68" fmla="*/ 46 w 521"/>
                <a:gd name="T69" fmla="*/ 2 h 95"/>
                <a:gd name="T70" fmla="*/ 42 w 521"/>
                <a:gd name="T71" fmla="*/ 7 h 95"/>
                <a:gd name="T72" fmla="*/ 42 w 521"/>
                <a:gd name="T73" fmla="*/ 12 h 95"/>
                <a:gd name="T74" fmla="*/ 45 w 521"/>
                <a:gd name="T75" fmla="*/ 20 h 95"/>
                <a:gd name="T76" fmla="*/ 39 w 521"/>
                <a:gd name="T77" fmla="*/ 19 h 95"/>
                <a:gd name="T78" fmla="*/ 26 w 521"/>
                <a:gd name="T79" fmla="*/ 7 h 95"/>
                <a:gd name="T80" fmla="*/ 32 w 521"/>
                <a:gd name="T81" fmla="*/ 10 h 95"/>
                <a:gd name="T82" fmla="*/ 36 w 521"/>
                <a:gd name="T83" fmla="*/ 6 h 95"/>
                <a:gd name="T84" fmla="*/ 36 w 521"/>
                <a:gd name="T85" fmla="*/ 14 h 95"/>
                <a:gd name="T86" fmla="*/ 30 w 521"/>
                <a:gd name="T87" fmla="*/ 23 h 95"/>
                <a:gd name="T88" fmla="*/ 19 w 521"/>
                <a:gd name="T89" fmla="*/ 25 h 95"/>
                <a:gd name="T90" fmla="*/ 20 w 521"/>
                <a:gd name="T91" fmla="*/ 30 h 95"/>
                <a:gd name="T92" fmla="*/ 13 w 521"/>
                <a:gd name="T93" fmla="*/ 31 h 95"/>
                <a:gd name="T94" fmla="*/ 5 w 521"/>
                <a:gd name="T95" fmla="*/ 31 h 95"/>
                <a:gd name="T96" fmla="*/ 9 w 521"/>
                <a:gd name="T97" fmla="*/ 29 h 95"/>
                <a:gd name="T98" fmla="*/ 12 w 521"/>
                <a:gd name="T99" fmla="*/ 22 h 95"/>
                <a:gd name="T100" fmla="*/ 20 w 521"/>
                <a:gd name="T101" fmla="*/ 20 h 95"/>
                <a:gd name="T102" fmla="*/ 15 w 521"/>
                <a:gd name="T103" fmla="*/ 17 h 95"/>
                <a:gd name="T104" fmla="*/ 12 w 521"/>
                <a:gd name="T105" fmla="*/ 8 h 95"/>
                <a:gd name="T106" fmla="*/ 20 w 521"/>
                <a:gd name="T107" fmla="*/ 12 h 95"/>
                <a:gd name="T108" fmla="*/ 26 w 521"/>
                <a:gd name="T109" fmla="*/ 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21" h="95">
                  <a:moveTo>
                    <a:pt x="510" y="93"/>
                  </a:moveTo>
                  <a:cubicBezTo>
                    <a:pt x="508" y="88"/>
                    <a:pt x="508" y="88"/>
                    <a:pt x="508" y="88"/>
                  </a:cubicBezTo>
                  <a:cubicBezTo>
                    <a:pt x="505" y="86"/>
                    <a:pt x="505" y="86"/>
                    <a:pt x="505" y="86"/>
                  </a:cubicBezTo>
                  <a:cubicBezTo>
                    <a:pt x="504" y="82"/>
                    <a:pt x="504" y="82"/>
                    <a:pt x="504" y="82"/>
                  </a:cubicBezTo>
                  <a:cubicBezTo>
                    <a:pt x="501" y="80"/>
                    <a:pt x="501" y="80"/>
                    <a:pt x="501" y="80"/>
                  </a:cubicBezTo>
                  <a:cubicBezTo>
                    <a:pt x="499" y="78"/>
                    <a:pt x="499" y="78"/>
                    <a:pt x="499" y="78"/>
                  </a:cubicBezTo>
                  <a:cubicBezTo>
                    <a:pt x="494" y="76"/>
                    <a:pt x="494" y="76"/>
                    <a:pt x="494" y="76"/>
                  </a:cubicBezTo>
                  <a:cubicBezTo>
                    <a:pt x="494" y="75"/>
                    <a:pt x="494" y="75"/>
                    <a:pt x="494" y="75"/>
                  </a:cubicBezTo>
                  <a:cubicBezTo>
                    <a:pt x="500" y="75"/>
                    <a:pt x="500" y="75"/>
                    <a:pt x="500" y="75"/>
                  </a:cubicBezTo>
                  <a:cubicBezTo>
                    <a:pt x="505" y="77"/>
                    <a:pt x="505" y="77"/>
                    <a:pt x="505" y="77"/>
                  </a:cubicBezTo>
                  <a:cubicBezTo>
                    <a:pt x="505" y="78"/>
                    <a:pt x="505" y="78"/>
                    <a:pt x="505" y="78"/>
                  </a:cubicBezTo>
                  <a:cubicBezTo>
                    <a:pt x="505" y="78"/>
                    <a:pt x="507" y="79"/>
                    <a:pt x="507" y="79"/>
                  </a:cubicBezTo>
                  <a:cubicBezTo>
                    <a:pt x="508" y="80"/>
                    <a:pt x="512" y="83"/>
                    <a:pt x="512" y="83"/>
                  </a:cubicBezTo>
                  <a:cubicBezTo>
                    <a:pt x="513" y="83"/>
                    <a:pt x="513" y="83"/>
                    <a:pt x="513" y="83"/>
                  </a:cubicBezTo>
                  <a:cubicBezTo>
                    <a:pt x="514" y="88"/>
                    <a:pt x="514" y="88"/>
                    <a:pt x="514" y="88"/>
                  </a:cubicBezTo>
                  <a:cubicBezTo>
                    <a:pt x="518" y="89"/>
                    <a:pt x="518" y="89"/>
                    <a:pt x="518" y="89"/>
                  </a:cubicBezTo>
                  <a:cubicBezTo>
                    <a:pt x="521" y="90"/>
                    <a:pt x="521" y="90"/>
                    <a:pt x="521" y="90"/>
                  </a:cubicBezTo>
                  <a:cubicBezTo>
                    <a:pt x="519" y="92"/>
                    <a:pt x="519" y="92"/>
                    <a:pt x="519" y="92"/>
                  </a:cubicBezTo>
                  <a:cubicBezTo>
                    <a:pt x="516" y="92"/>
                    <a:pt x="516" y="92"/>
                    <a:pt x="516" y="92"/>
                  </a:cubicBezTo>
                  <a:cubicBezTo>
                    <a:pt x="514" y="94"/>
                    <a:pt x="514" y="94"/>
                    <a:pt x="514" y="94"/>
                  </a:cubicBezTo>
                  <a:cubicBezTo>
                    <a:pt x="511" y="95"/>
                    <a:pt x="511" y="95"/>
                    <a:pt x="511" y="95"/>
                  </a:cubicBezTo>
                  <a:cubicBezTo>
                    <a:pt x="510" y="93"/>
                    <a:pt x="510" y="93"/>
                    <a:pt x="510" y="93"/>
                  </a:cubicBezTo>
                  <a:close/>
                  <a:moveTo>
                    <a:pt x="23" y="1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3" y="1"/>
                    <a:pt x="23" y="1"/>
                    <a:pt x="23" y="1"/>
                  </a:cubicBezTo>
                  <a:close/>
                  <a:moveTo>
                    <a:pt x="16" y="3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6" y="3"/>
                    <a:pt x="16" y="3"/>
                    <a:pt x="16" y="3"/>
                  </a:cubicBezTo>
                  <a:close/>
                  <a:moveTo>
                    <a:pt x="0" y="22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0" y="22"/>
                    <a:pt x="0" y="22"/>
                    <a:pt x="0" y="22"/>
                  </a:cubicBezTo>
                  <a:close/>
                  <a:moveTo>
                    <a:pt x="32" y="29"/>
                  </a:moveTo>
                  <a:cubicBezTo>
                    <a:pt x="35" y="30"/>
                    <a:pt x="35" y="30"/>
                    <a:pt x="35" y="30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2" y="29"/>
                    <a:pt x="32" y="29"/>
                    <a:pt x="32" y="29"/>
                  </a:cubicBezTo>
                  <a:close/>
                  <a:moveTo>
                    <a:pt x="26" y="7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2" y="7"/>
                    <a:pt x="22" y="7"/>
                    <a:pt x="22" y="7"/>
                  </a:cubicBezTo>
                  <a:lnTo>
                    <a:pt x="26" y="7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6190344" y="2506000"/>
              <a:ext cx="239731" cy="109952"/>
            </a:xfrm>
            <a:custGeom>
              <a:avLst/>
              <a:gdLst>
                <a:gd name="T0" fmla="*/ 115 w 133"/>
                <a:gd name="T1" fmla="*/ 53 h 61"/>
                <a:gd name="T2" fmla="*/ 107 w 133"/>
                <a:gd name="T3" fmla="*/ 40 h 61"/>
                <a:gd name="T4" fmla="*/ 114 w 133"/>
                <a:gd name="T5" fmla="*/ 32 h 61"/>
                <a:gd name="T6" fmla="*/ 118 w 133"/>
                <a:gd name="T7" fmla="*/ 30 h 61"/>
                <a:gd name="T8" fmla="*/ 114 w 133"/>
                <a:gd name="T9" fmla="*/ 27 h 61"/>
                <a:gd name="T10" fmla="*/ 109 w 133"/>
                <a:gd name="T11" fmla="*/ 31 h 61"/>
                <a:gd name="T12" fmla="*/ 105 w 133"/>
                <a:gd name="T13" fmla="*/ 25 h 61"/>
                <a:gd name="T14" fmla="*/ 98 w 133"/>
                <a:gd name="T15" fmla="*/ 20 h 61"/>
                <a:gd name="T16" fmla="*/ 90 w 133"/>
                <a:gd name="T17" fmla="*/ 13 h 61"/>
                <a:gd name="T18" fmla="*/ 78 w 133"/>
                <a:gd name="T19" fmla="*/ 17 h 61"/>
                <a:gd name="T20" fmla="*/ 79 w 133"/>
                <a:gd name="T21" fmla="*/ 23 h 61"/>
                <a:gd name="T22" fmla="*/ 72 w 133"/>
                <a:gd name="T23" fmla="*/ 31 h 61"/>
                <a:gd name="T24" fmla="*/ 61 w 133"/>
                <a:gd name="T25" fmla="*/ 35 h 61"/>
                <a:gd name="T26" fmla="*/ 62 w 133"/>
                <a:gd name="T27" fmla="*/ 42 h 61"/>
                <a:gd name="T28" fmla="*/ 69 w 133"/>
                <a:gd name="T29" fmla="*/ 48 h 61"/>
                <a:gd name="T30" fmla="*/ 66 w 133"/>
                <a:gd name="T31" fmla="*/ 53 h 61"/>
                <a:gd name="T32" fmla="*/ 59 w 133"/>
                <a:gd name="T33" fmla="*/ 57 h 61"/>
                <a:gd name="T34" fmla="*/ 49 w 133"/>
                <a:gd name="T35" fmla="*/ 60 h 61"/>
                <a:gd name="T36" fmla="*/ 48 w 133"/>
                <a:gd name="T37" fmla="*/ 53 h 61"/>
                <a:gd name="T38" fmla="*/ 48 w 133"/>
                <a:gd name="T39" fmla="*/ 46 h 61"/>
                <a:gd name="T40" fmla="*/ 44 w 133"/>
                <a:gd name="T41" fmla="*/ 44 h 61"/>
                <a:gd name="T42" fmla="*/ 44 w 133"/>
                <a:gd name="T43" fmla="*/ 48 h 61"/>
                <a:gd name="T44" fmla="*/ 38 w 133"/>
                <a:gd name="T45" fmla="*/ 51 h 61"/>
                <a:gd name="T46" fmla="*/ 31 w 133"/>
                <a:gd name="T47" fmla="*/ 43 h 61"/>
                <a:gd name="T48" fmla="*/ 22 w 133"/>
                <a:gd name="T49" fmla="*/ 35 h 61"/>
                <a:gd name="T50" fmla="*/ 19 w 133"/>
                <a:gd name="T51" fmla="*/ 33 h 61"/>
                <a:gd name="T52" fmla="*/ 15 w 133"/>
                <a:gd name="T53" fmla="*/ 32 h 61"/>
                <a:gd name="T54" fmla="*/ 7 w 133"/>
                <a:gd name="T55" fmla="*/ 32 h 61"/>
                <a:gd name="T56" fmla="*/ 1 w 133"/>
                <a:gd name="T57" fmla="*/ 30 h 61"/>
                <a:gd name="T58" fmla="*/ 2 w 133"/>
                <a:gd name="T59" fmla="*/ 24 h 61"/>
                <a:gd name="T60" fmla="*/ 3 w 133"/>
                <a:gd name="T61" fmla="*/ 17 h 61"/>
                <a:gd name="T62" fmla="*/ 1 w 133"/>
                <a:gd name="T63" fmla="*/ 12 h 61"/>
                <a:gd name="T64" fmla="*/ 3 w 133"/>
                <a:gd name="T65" fmla="*/ 5 h 61"/>
                <a:gd name="T66" fmla="*/ 10 w 133"/>
                <a:gd name="T67" fmla="*/ 4 h 61"/>
                <a:gd name="T68" fmla="*/ 14 w 133"/>
                <a:gd name="T69" fmla="*/ 9 h 61"/>
                <a:gd name="T70" fmla="*/ 18 w 133"/>
                <a:gd name="T71" fmla="*/ 10 h 61"/>
                <a:gd name="T72" fmla="*/ 18 w 133"/>
                <a:gd name="T73" fmla="*/ 12 h 61"/>
                <a:gd name="T74" fmla="*/ 18 w 133"/>
                <a:gd name="T75" fmla="*/ 14 h 61"/>
                <a:gd name="T76" fmla="*/ 26 w 133"/>
                <a:gd name="T77" fmla="*/ 16 h 61"/>
                <a:gd name="T78" fmla="*/ 24 w 133"/>
                <a:gd name="T79" fmla="*/ 12 h 61"/>
                <a:gd name="T80" fmla="*/ 30 w 133"/>
                <a:gd name="T81" fmla="*/ 13 h 61"/>
                <a:gd name="T82" fmla="*/ 47 w 133"/>
                <a:gd name="T83" fmla="*/ 20 h 61"/>
                <a:gd name="T84" fmla="*/ 54 w 133"/>
                <a:gd name="T85" fmla="*/ 14 h 61"/>
                <a:gd name="T86" fmla="*/ 77 w 133"/>
                <a:gd name="T87" fmla="*/ 6 h 61"/>
                <a:gd name="T88" fmla="*/ 86 w 133"/>
                <a:gd name="T89" fmla="*/ 0 h 61"/>
                <a:gd name="T90" fmla="*/ 91 w 133"/>
                <a:gd name="T91" fmla="*/ 4 h 61"/>
                <a:gd name="T92" fmla="*/ 105 w 133"/>
                <a:gd name="T93" fmla="*/ 5 h 61"/>
                <a:gd name="T94" fmla="*/ 121 w 133"/>
                <a:gd name="T95" fmla="*/ 12 h 61"/>
                <a:gd name="T96" fmla="*/ 126 w 133"/>
                <a:gd name="T97" fmla="*/ 20 h 61"/>
                <a:gd name="T98" fmla="*/ 131 w 133"/>
                <a:gd name="T99" fmla="*/ 24 h 61"/>
                <a:gd name="T100" fmla="*/ 131 w 133"/>
                <a:gd name="T101" fmla="*/ 30 h 61"/>
                <a:gd name="T102" fmla="*/ 130 w 133"/>
                <a:gd name="T103" fmla="*/ 43 h 61"/>
                <a:gd name="T104" fmla="*/ 125 w 133"/>
                <a:gd name="T105" fmla="*/ 51 h 61"/>
                <a:gd name="T106" fmla="*/ 120 w 133"/>
                <a:gd name="T107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3" h="61">
                  <a:moveTo>
                    <a:pt x="120" y="59"/>
                  </a:moveTo>
                  <a:lnTo>
                    <a:pt x="115" y="53"/>
                  </a:lnTo>
                  <a:lnTo>
                    <a:pt x="109" y="46"/>
                  </a:lnTo>
                  <a:lnTo>
                    <a:pt x="107" y="40"/>
                  </a:lnTo>
                  <a:lnTo>
                    <a:pt x="109" y="39"/>
                  </a:lnTo>
                  <a:lnTo>
                    <a:pt x="114" y="32"/>
                  </a:lnTo>
                  <a:lnTo>
                    <a:pt x="116" y="32"/>
                  </a:lnTo>
                  <a:lnTo>
                    <a:pt x="118" y="30"/>
                  </a:lnTo>
                  <a:lnTo>
                    <a:pt x="117" y="27"/>
                  </a:lnTo>
                  <a:lnTo>
                    <a:pt x="114" y="27"/>
                  </a:lnTo>
                  <a:lnTo>
                    <a:pt x="111" y="30"/>
                  </a:lnTo>
                  <a:lnTo>
                    <a:pt x="109" y="31"/>
                  </a:lnTo>
                  <a:lnTo>
                    <a:pt x="106" y="30"/>
                  </a:lnTo>
                  <a:lnTo>
                    <a:pt x="105" y="25"/>
                  </a:lnTo>
                  <a:lnTo>
                    <a:pt x="101" y="20"/>
                  </a:lnTo>
                  <a:lnTo>
                    <a:pt x="98" y="20"/>
                  </a:lnTo>
                  <a:lnTo>
                    <a:pt x="94" y="15"/>
                  </a:lnTo>
                  <a:lnTo>
                    <a:pt x="90" y="13"/>
                  </a:lnTo>
                  <a:lnTo>
                    <a:pt x="85" y="13"/>
                  </a:lnTo>
                  <a:lnTo>
                    <a:pt x="78" y="17"/>
                  </a:lnTo>
                  <a:lnTo>
                    <a:pt x="77" y="22"/>
                  </a:lnTo>
                  <a:lnTo>
                    <a:pt x="79" y="23"/>
                  </a:lnTo>
                  <a:lnTo>
                    <a:pt x="79" y="26"/>
                  </a:lnTo>
                  <a:lnTo>
                    <a:pt x="72" y="31"/>
                  </a:lnTo>
                  <a:lnTo>
                    <a:pt x="64" y="33"/>
                  </a:lnTo>
                  <a:lnTo>
                    <a:pt x="61" y="35"/>
                  </a:lnTo>
                  <a:lnTo>
                    <a:pt x="60" y="38"/>
                  </a:lnTo>
                  <a:lnTo>
                    <a:pt x="62" y="42"/>
                  </a:lnTo>
                  <a:lnTo>
                    <a:pt x="65" y="45"/>
                  </a:lnTo>
                  <a:lnTo>
                    <a:pt x="69" y="48"/>
                  </a:lnTo>
                  <a:lnTo>
                    <a:pt x="69" y="52"/>
                  </a:lnTo>
                  <a:lnTo>
                    <a:pt x="66" y="53"/>
                  </a:lnTo>
                  <a:lnTo>
                    <a:pt x="62" y="53"/>
                  </a:lnTo>
                  <a:lnTo>
                    <a:pt x="59" y="57"/>
                  </a:lnTo>
                  <a:lnTo>
                    <a:pt x="55" y="61"/>
                  </a:lnTo>
                  <a:lnTo>
                    <a:pt x="49" y="60"/>
                  </a:lnTo>
                  <a:lnTo>
                    <a:pt x="48" y="57"/>
                  </a:lnTo>
                  <a:lnTo>
                    <a:pt x="48" y="53"/>
                  </a:lnTo>
                  <a:lnTo>
                    <a:pt x="47" y="49"/>
                  </a:lnTo>
                  <a:lnTo>
                    <a:pt x="48" y="46"/>
                  </a:lnTo>
                  <a:lnTo>
                    <a:pt x="47" y="44"/>
                  </a:lnTo>
                  <a:lnTo>
                    <a:pt x="44" y="44"/>
                  </a:lnTo>
                  <a:lnTo>
                    <a:pt x="42" y="46"/>
                  </a:lnTo>
                  <a:lnTo>
                    <a:pt x="44" y="48"/>
                  </a:lnTo>
                  <a:lnTo>
                    <a:pt x="42" y="51"/>
                  </a:lnTo>
                  <a:lnTo>
                    <a:pt x="38" y="51"/>
                  </a:lnTo>
                  <a:lnTo>
                    <a:pt x="34" y="49"/>
                  </a:lnTo>
                  <a:lnTo>
                    <a:pt x="31" y="43"/>
                  </a:lnTo>
                  <a:lnTo>
                    <a:pt x="30" y="36"/>
                  </a:lnTo>
                  <a:lnTo>
                    <a:pt x="22" y="35"/>
                  </a:lnTo>
                  <a:lnTo>
                    <a:pt x="18" y="34"/>
                  </a:lnTo>
                  <a:lnTo>
                    <a:pt x="19" y="33"/>
                  </a:lnTo>
                  <a:lnTo>
                    <a:pt x="17" y="30"/>
                  </a:lnTo>
                  <a:lnTo>
                    <a:pt x="15" y="32"/>
                  </a:lnTo>
                  <a:lnTo>
                    <a:pt x="10" y="33"/>
                  </a:lnTo>
                  <a:lnTo>
                    <a:pt x="7" y="32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2" y="24"/>
                  </a:lnTo>
                  <a:lnTo>
                    <a:pt x="6" y="21"/>
                  </a:lnTo>
                  <a:lnTo>
                    <a:pt x="3" y="17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3" y="9"/>
                  </a:lnTo>
                  <a:lnTo>
                    <a:pt x="3" y="5"/>
                  </a:lnTo>
                  <a:lnTo>
                    <a:pt x="6" y="4"/>
                  </a:lnTo>
                  <a:lnTo>
                    <a:pt x="10" y="4"/>
                  </a:lnTo>
                  <a:lnTo>
                    <a:pt x="11" y="6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0"/>
                  </a:lnTo>
                  <a:lnTo>
                    <a:pt x="19" y="11"/>
                  </a:lnTo>
                  <a:lnTo>
                    <a:pt x="18" y="12"/>
                  </a:lnTo>
                  <a:lnTo>
                    <a:pt x="17" y="12"/>
                  </a:lnTo>
                  <a:lnTo>
                    <a:pt x="18" y="14"/>
                  </a:lnTo>
                  <a:lnTo>
                    <a:pt x="23" y="16"/>
                  </a:lnTo>
                  <a:lnTo>
                    <a:pt x="26" y="16"/>
                  </a:lnTo>
                  <a:lnTo>
                    <a:pt x="26" y="13"/>
                  </a:lnTo>
                  <a:lnTo>
                    <a:pt x="24" y="12"/>
                  </a:lnTo>
                  <a:lnTo>
                    <a:pt x="25" y="11"/>
                  </a:lnTo>
                  <a:lnTo>
                    <a:pt x="30" y="13"/>
                  </a:lnTo>
                  <a:lnTo>
                    <a:pt x="38" y="18"/>
                  </a:lnTo>
                  <a:lnTo>
                    <a:pt x="47" y="20"/>
                  </a:lnTo>
                  <a:lnTo>
                    <a:pt x="50" y="18"/>
                  </a:lnTo>
                  <a:lnTo>
                    <a:pt x="54" y="14"/>
                  </a:lnTo>
                  <a:lnTo>
                    <a:pt x="69" y="7"/>
                  </a:lnTo>
                  <a:lnTo>
                    <a:pt x="77" y="6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9" y="2"/>
                  </a:lnTo>
                  <a:lnTo>
                    <a:pt x="91" y="4"/>
                  </a:lnTo>
                  <a:lnTo>
                    <a:pt x="95" y="5"/>
                  </a:lnTo>
                  <a:lnTo>
                    <a:pt x="105" y="5"/>
                  </a:lnTo>
                  <a:lnTo>
                    <a:pt x="111" y="6"/>
                  </a:lnTo>
                  <a:lnTo>
                    <a:pt x="121" y="12"/>
                  </a:lnTo>
                  <a:lnTo>
                    <a:pt x="125" y="17"/>
                  </a:lnTo>
                  <a:lnTo>
                    <a:pt x="126" y="20"/>
                  </a:lnTo>
                  <a:lnTo>
                    <a:pt x="130" y="22"/>
                  </a:lnTo>
                  <a:lnTo>
                    <a:pt x="131" y="24"/>
                  </a:lnTo>
                  <a:lnTo>
                    <a:pt x="131" y="28"/>
                  </a:lnTo>
                  <a:lnTo>
                    <a:pt x="131" y="30"/>
                  </a:lnTo>
                  <a:lnTo>
                    <a:pt x="133" y="36"/>
                  </a:lnTo>
                  <a:lnTo>
                    <a:pt x="130" y="43"/>
                  </a:lnTo>
                  <a:lnTo>
                    <a:pt x="129" y="48"/>
                  </a:lnTo>
                  <a:lnTo>
                    <a:pt x="125" y="51"/>
                  </a:lnTo>
                  <a:lnTo>
                    <a:pt x="123" y="51"/>
                  </a:lnTo>
                  <a:lnTo>
                    <a:pt x="120" y="59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062367" y="2435703"/>
              <a:ext cx="146002" cy="138792"/>
            </a:xfrm>
            <a:custGeom>
              <a:avLst/>
              <a:gdLst>
                <a:gd name="T0" fmla="*/ 72 w 81"/>
                <a:gd name="T1" fmla="*/ 69 h 77"/>
                <a:gd name="T2" fmla="*/ 73 w 81"/>
                <a:gd name="T3" fmla="*/ 71 h 77"/>
                <a:gd name="T4" fmla="*/ 72 w 81"/>
                <a:gd name="T5" fmla="*/ 77 h 77"/>
                <a:gd name="T6" fmla="*/ 68 w 81"/>
                <a:gd name="T7" fmla="*/ 74 h 77"/>
                <a:gd name="T8" fmla="*/ 65 w 81"/>
                <a:gd name="T9" fmla="*/ 73 h 77"/>
                <a:gd name="T10" fmla="*/ 61 w 81"/>
                <a:gd name="T11" fmla="*/ 64 h 77"/>
                <a:gd name="T12" fmla="*/ 56 w 81"/>
                <a:gd name="T13" fmla="*/ 63 h 77"/>
                <a:gd name="T14" fmla="*/ 61 w 81"/>
                <a:gd name="T15" fmla="*/ 66 h 77"/>
                <a:gd name="T16" fmla="*/ 63 w 81"/>
                <a:gd name="T17" fmla="*/ 73 h 77"/>
                <a:gd name="T18" fmla="*/ 56 w 81"/>
                <a:gd name="T19" fmla="*/ 71 h 77"/>
                <a:gd name="T20" fmla="*/ 49 w 81"/>
                <a:gd name="T21" fmla="*/ 66 h 77"/>
                <a:gd name="T22" fmla="*/ 52 w 81"/>
                <a:gd name="T23" fmla="*/ 59 h 77"/>
                <a:gd name="T24" fmla="*/ 46 w 81"/>
                <a:gd name="T25" fmla="*/ 51 h 77"/>
                <a:gd name="T26" fmla="*/ 38 w 81"/>
                <a:gd name="T27" fmla="*/ 45 h 77"/>
                <a:gd name="T28" fmla="*/ 32 w 81"/>
                <a:gd name="T29" fmla="*/ 37 h 77"/>
                <a:gd name="T30" fmla="*/ 27 w 81"/>
                <a:gd name="T31" fmla="*/ 30 h 77"/>
                <a:gd name="T32" fmla="*/ 18 w 81"/>
                <a:gd name="T33" fmla="*/ 25 h 77"/>
                <a:gd name="T34" fmla="*/ 17 w 81"/>
                <a:gd name="T35" fmla="*/ 29 h 77"/>
                <a:gd name="T36" fmla="*/ 26 w 81"/>
                <a:gd name="T37" fmla="*/ 37 h 77"/>
                <a:gd name="T38" fmla="*/ 20 w 81"/>
                <a:gd name="T39" fmla="*/ 43 h 77"/>
                <a:gd name="T40" fmla="*/ 14 w 81"/>
                <a:gd name="T41" fmla="*/ 36 h 77"/>
                <a:gd name="T42" fmla="*/ 1 w 81"/>
                <a:gd name="T43" fmla="*/ 30 h 77"/>
                <a:gd name="T44" fmla="*/ 2 w 81"/>
                <a:gd name="T45" fmla="*/ 20 h 77"/>
                <a:gd name="T46" fmla="*/ 6 w 81"/>
                <a:gd name="T47" fmla="*/ 13 h 77"/>
                <a:gd name="T48" fmla="*/ 0 w 81"/>
                <a:gd name="T49" fmla="*/ 11 h 77"/>
                <a:gd name="T50" fmla="*/ 3 w 81"/>
                <a:gd name="T51" fmla="*/ 3 h 77"/>
                <a:gd name="T52" fmla="*/ 5 w 81"/>
                <a:gd name="T53" fmla="*/ 2 h 77"/>
                <a:gd name="T54" fmla="*/ 13 w 81"/>
                <a:gd name="T55" fmla="*/ 0 h 77"/>
                <a:gd name="T56" fmla="*/ 30 w 81"/>
                <a:gd name="T57" fmla="*/ 3 h 77"/>
                <a:gd name="T58" fmla="*/ 40 w 81"/>
                <a:gd name="T59" fmla="*/ 7 h 77"/>
                <a:gd name="T60" fmla="*/ 43 w 81"/>
                <a:gd name="T61" fmla="*/ 10 h 77"/>
                <a:gd name="T62" fmla="*/ 50 w 81"/>
                <a:gd name="T63" fmla="*/ 13 h 77"/>
                <a:gd name="T64" fmla="*/ 51 w 81"/>
                <a:gd name="T65" fmla="*/ 14 h 77"/>
                <a:gd name="T66" fmla="*/ 58 w 81"/>
                <a:gd name="T67" fmla="*/ 12 h 77"/>
                <a:gd name="T68" fmla="*/ 61 w 81"/>
                <a:gd name="T69" fmla="*/ 16 h 77"/>
                <a:gd name="T70" fmla="*/ 65 w 81"/>
                <a:gd name="T71" fmla="*/ 26 h 77"/>
                <a:gd name="T72" fmla="*/ 71 w 81"/>
                <a:gd name="T73" fmla="*/ 34 h 77"/>
                <a:gd name="T74" fmla="*/ 78 w 81"/>
                <a:gd name="T75" fmla="*/ 38 h 77"/>
                <a:gd name="T76" fmla="*/ 81 w 81"/>
                <a:gd name="T77" fmla="*/ 43 h 77"/>
                <a:gd name="T78" fmla="*/ 74 w 81"/>
                <a:gd name="T79" fmla="*/ 44 h 77"/>
                <a:gd name="T80" fmla="*/ 72 w 81"/>
                <a:gd name="T81" fmla="*/ 51 h 77"/>
                <a:gd name="T82" fmla="*/ 74 w 81"/>
                <a:gd name="T83" fmla="*/ 56 h 77"/>
                <a:gd name="T84" fmla="*/ 73 w 81"/>
                <a:gd name="T85" fmla="*/ 63 h 77"/>
                <a:gd name="T86" fmla="*/ 72 w 81"/>
                <a:gd name="T87" fmla="*/ 69 h 77"/>
                <a:gd name="T88" fmla="*/ 72 w 81"/>
                <a:gd name="T89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" h="77">
                  <a:moveTo>
                    <a:pt x="72" y="70"/>
                  </a:moveTo>
                  <a:lnTo>
                    <a:pt x="72" y="69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73" y="74"/>
                  </a:lnTo>
                  <a:lnTo>
                    <a:pt x="72" y="77"/>
                  </a:lnTo>
                  <a:lnTo>
                    <a:pt x="69" y="77"/>
                  </a:lnTo>
                  <a:lnTo>
                    <a:pt x="68" y="74"/>
                  </a:lnTo>
                  <a:lnTo>
                    <a:pt x="67" y="74"/>
                  </a:lnTo>
                  <a:lnTo>
                    <a:pt x="65" y="73"/>
                  </a:lnTo>
                  <a:lnTo>
                    <a:pt x="65" y="69"/>
                  </a:lnTo>
                  <a:lnTo>
                    <a:pt x="61" y="64"/>
                  </a:lnTo>
                  <a:lnTo>
                    <a:pt x="59" y="62"/>
                  </a:lnTo>
                  <a:lnTo>
                    <a:pt x="56" y="63"/>
                  </a:lnTo>
                  <a:lnTo>
                    <a:pt x="56" y="64"/>
                  </a:lnTo>
                  <a:lnTo>
                    <a:pt x="61" y="66"/>
                  </a:lnTo>
                  <a:lnTo>
                    <a:pt x="63" y="69"/>
                  </a:lnTo>
                  <a:lnTo>
                    <a:pt x="63" y="73"/>
                  </a:lnTo>
                  <a:lnTo>
                    <a:pt x="61" y="73"/>
                  </a:lnTo>
                  <a:lnTo>
                    <a:pt x="56" y="71"/>
                  </a:lnTo>
                  <a:lnTo>
                    <a:pt x="51" y="69"/>
                  </a:lnTo>
                  <a:lnTo>
                    <a:pt x="49" y="66"/>
                  </a:lnTo>
                  <a:lnTo>
                    <a:pt x="49" y="63"/>
                  </a:lnTo>
                  <a:lnTo>
                    <a:pt x="52" y="59"/>
                  </a:lnTo>
                  <a:lnTo>
                    <a:pt x="51" y="56"/>
                  </a:lnTo>
                  <a:lnTo>
                    <a:pt x="46" y="51"/>
                  </a:lnTo>
                  <a:lnTo>
                    <a:pt x="43" y="49"/>
                  </a:lnTo>
                  <a:lnTo>
                    <a:pt x="38" y="45"/>
                  </a:lnTo>
                  <a:lnTo>
                    <a:pt x="33" y="42"/>
                  </a:lnTo>
                  <a:lnTo>
                    <a:pt x="32" y="37"/>
                  </a:lnTo>
                  <a:lnTo>
                    <a:pt x="27" y="34"/>
                  </a:lnTo>
                  <a:lnTo>
                    <a:pt x="27" y="30"/>
                  </a:lnTo>
                  <a:lnTo>
                    <a:pt x="23" y="28"/>
                  </a:lnTo>
                  <a:lnTo>
                    <a:pt x="18" y="25"/>
                  </a:lnTo>
                  <a:lnTo>
                    <a:pt x="16" y="26"/>
                  </a:lnTo>
                  <a:lnTo>
                    <a:pt x="17" y="29"/>
                  </a:lnTo>
                  <a:lnTo>
                    <a:pt x="24" y="33"/>
                  </a:lnTo>
                  <a:lnTo>
                    <a:pt x="26" y="37"/>
                  </a:lnTo>
                  <a:lnTo>
                    <a:pt x="23" y="43"/>
                  </a:lnTo>
                  <a:lnTo>
                    <a:pt x="20" y="43"/>
                  </a:lnTo>
                  <a:lnTo>
                    <a:pt x="18" y="38"/>
                  </a:lnTo>
                  <a:lnTo>
                    <a:pt x="14" y="36"/>
                  </a:lnTo>
                  <a:lnTo>
                    <a:pt x="8" y="35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7" y="17"/>
                  </a:lnTo>
                  <a:lnTo>
                    <a:pt x="6" y="13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1"/>
                  </a:lnTo>
                  <a:lnTo>
                    <a:pt x="13" y="0"/>
                  </a:lnTo>
                  <a:lnTo>
                    <a:pt x="26" y="5"/>
                  </a:lnTo>
                  <a:lnTo>
                    <a:pt x="30" y="3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7" y="14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1" y="14"/>
                  </a:lnTo>
                  <a:lnTo>
                    <a:pt x="56" y="14"/>
                  </a:lnTo>
                  <a:lnTo>
                    <a:pt x="58" y="12"/>
                  </a:lnTo>
                  <a:lnTo>
                    <a:pt x="60" y="12"/>
                  </a:lnTo>
                  <a:lnTo>
                    <a:pt x="61" y="16"/>
                  </a:lnTo>
                  <a:lnTo>
                    <a:pt x="62" y="21"/>
                  </a:lnTo>
                  <a:lnTo>
                    <a:pt x="65" y="26"/>
                  </a:lnTo>
                  <a:lnTo>
                    <a:pt x="69" y="31"/>
                  </a:lnTo>
                  <a:lnTo>
                    <a:pt x="71" y="34"/>
                  </a:lnTo>
                  <a:lnTo>
                    <a:pt x="73" y="37"/>
                  </a:lnTo>
                  <a:lnTo>
                    <a:pt x="78" y="38"/>
                  </a:lnTo>
                  <a:lnTo>
                    <a:pt x="81" y="42"/>
                  </a:lnTo>
                  <a:lnTo>
                    <a:pt x="81" y="43"/>
                  </a:lnTo>
                  <a:lnTo>
                    <a:pt x="77" y="43"/>
                  </a:lnTo>
                  <a:lnTo>
                    <a:pt x="74" y="44"/>
                  </a:lnTo>
                  <a:lnTo>
                    <a:pt x="74" y="48"/>
                  </a:lnTo>
                  <a:lnTo>
                    <a:pt x="72" y="51"/>
                  </a:lnTo>
                  <a:lnTo>
                    <a:pt x="71" y="55"/>
                  </a:lnTo>
                  <a:lnTo>
                    <a:pt x="74" y="56"/>
                  </a:lnTo>
                  <a:lnTo>
                    <a:pt x="77" y="60"/>
                  </a:lnTo>
                  <a:lnTo>
                    <a:pt x="73" y="63"/>
                  </a:lnTo>
                  <a:lnTo>
                    <a:pt x="72" y="67"/>
                  </a:lnTo>
                  <a:lnTo>
                    <a:pt x="72" y="69"/>
                  </a:lnTo>
                  <a:lnTo>
                    <a:pt x="72" y="69"/>
                  </a:lnTo>
                  <a:lnTo>
                    <a:pt x="72" y="7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5905551" y="2217602"/>
              <a:ext cx="288398" cy="138792"/>
            </a:xfrm>
            <a:custGeom>
              <a:avLst/>
              <a:gdLst>
                <a:gd name="T0" fmla="*/ 60 w 160"/>
                <a:gd name="T1" fmla="*/ 77 h 77"/>
                <a:gd name="T2" fmla="*/ 67 w 160"/>
                <a:gd name="T3" fmla="*/ 73 h 77"/>
                <a:gd name="T4" fmla="*/ 68 w 160"/>
                <a:gd name="T5" fmla="*/ 63 h 77"/>
                <a:gd name="T6" fmla="*/ 76 w 160"/>
                <a:gd name="T7" fmla="*/ 58 h 77"/>
                <a:gd name="T8" fmla="*/ 88 w 160"/>
                <a:gd name="T9" fmla="*/ 55 h 77"/>
                <a:gd name="T10" fmla="*/ 94 w 160"/>
                <a:gd name="T11" fmla="*/ 57 h 77"/>
                <a:gd name="T12" fmla="*/ 99 w 160"/>
                <a:gd name="T13" fmla="*/ 55 h 77"/>
                <a:gd name="T14" fmla="*/ 109 w 160"/>
                <a:gd name="T15" fmla="*/ 48 h 77"/>
                <a:gd name="T16" fmla="*/ 112 w 160"/>
                <a:gd name="T17" fmla="*/ 45 h 77"/>
                <a:gd name="T18" fmla="*/ 119 w 160"/>
                <a:gd name="T19" fmla="*/ 39 h 77"/>
                <a:gd name="T20" fmla="*/ 122 w 160"/>
                <a:gd name="T21" fmla="*/ 34 h 77"/>
                <a:gd name="T22" fmla="*/ 127 w 160"/>
                <a:gd name="T23" fmla="*/ 39 h 77"/>
                <a:gd name="T24" fmla="*/ 134 w 160"/>
                <a:gd name="T25" fmla="*/ 39 h 77"/>
                <a:gd name="T26" fmla="*/ 139 w 160"/>
                <a:gd name="T27" fmla="*/ 36 h 77"/>
                <a:gd name="T28" fmla="*/ 147 w 160"/>
                <a:gd name="T29" fmla="*/ 31 h 77"/>
                <a:gd name="T30" fmla="*/ 150 w 160"/>
                <a:gd name="T31" fmla="*/ 27 h 77"/>
                <a:gd name="T32" fmla="*/ 153 w 160"/>
                <a:gd name="T33" fmla="*/ 29 h 77"/>
                <a:gd name="T34" fmla="*/ 159 w 160"/>
                <a:gd name="T35" fmla="*/ 28 h 77"/>
                <a:gd name="T36" fmla="*/ 159 w 160"/>
                <a:gd name="T37" fmla="*/ 24 h 77"/>
                <a:gd name="T38" fmla="*/ 149 w 160"/>
                <a:gd name="T39" fmla="*/ 18 h 77"/>
                <a:gd name="T40" fmla="*/ 150 w 160"/>
                <a:gd name="T41" fmla="*/ 22 h 77"/>
                <a:gd name="T42" fmla="*/ 139 w 160"/>
                <a:gd name="T43" fmla="*/ 21 h 77"/>
                <a:gd name="T44" fmla="*/ 132 w 160"/>
                <a:gd name="T45" fmla="*/ 19 h 77"/>
                <a:gd name="T46" fmla="*/ 129 w 160"/>
                <a:gd name="T47" fmla="*/ 16 h 77"/>
                <a:gd name="T48" fmla="*/ 132 w 160"/>
                <a:gd name="T49" fmla="*/ 13 h 77"/>
                <a:gd name="T50" fmla="*/ 138 w 160"/>
                <a:gd name="T51" fmla="*/ 14 h 77"/>
                <a:gd name="T52" fmla="*/ 145 w 160"/>
                <a:gd name="T53" fmla="*/ 15 h 77"/>
                <a:gd name="T54" fmla="*/ 135 w 160"/>
                <a:gd name="T55" fmla="*/ 9 h 77"/>
                <a:gd name="T56" fmla="*/ 127 w 160"/>
                <a:gd name="T57" fmla="*/ 9 h 77"/>
                <a:gd name="T58" fmla="*/ 123 w 160"/>
                <a:gd name="T59" fmla="*/ 11 h 77"/>
                <a:gd name="T60" fmla="*/ 110 w 160"/>
                <a:gd name="T61" fmla="*/ 8 h 77"/>
                <a:gd name="T62" fmla="*/ 94 w 160"/>
                <a:gd name="T63" fmla="*/ 3 h 77"/>
                <a:gd name="T64" fmla="*/ 87 w 160"/>
                <a:gd name="T65" fmla="*/ 3 h 77"/>
                <a:gd name="T66" fmla="*/ 85 w 160"/>
                <a:gd name="T67" fmla="*/ 6 h 77"/>
                <a:gd name="T68" fmla="*/ 79 w 160"/>
                <a:gd name="T69" fmla="*/ 6 h 77"/>
                <a:gd name="T70" fmla="*/ 61 w 160"/>
                <a:gd name="T71" fmla="*/ 7 h 77"/>
                <a:gd name="T72" fmla="*/ 41 w 160"/>
                <a:gd name="T73" fmla="*/ 11 h 77"/>
                <a:gd name="T74" fmla="*/ 37 w 160"/>
                <a:gd name="T75" fmla="*/ 11 h 77"/>
                <a:gd name="T76" fmla="*/ 32 w 160"/>
                <a:gd name="T77" fmla="*/ 18 h 77"/>
                <a:gd name="T78" fmla="*/ 22 w 160"/>
                <a:gd name="T79" fmla="*/ 21 h 77"/>
                <a:gd name="T80" fmla="*/ 12 w 160"/>
                <a:gd name="T81" fmla="*/ 31 h 77"/>
                <a:gd name="T82" fmla="*/ 10 w 160"/>
                <a:gd name="T83" fmla="*/ 42 h 77"/>
                <a:gd name="T84" fmla="*/ 4 w 160"/>
                <a:gd name="T85" fmla="*/ 47 h 77"/>
                <a:gd name="T86" fmla="*/ 4 w 160"/>
                <a:gd name="T87" fmla="*/ 49 h 77"/>
                <a:gd name="T88" fmla="*/ 5 w 160"/>
                <a:gd name="T89" fmla="*/ 67 h 77"/>
                <a:gd name="T90" fmla="*/ 14 w 160"/>
                <a:gd name="T91" fmla="*/ 70 h 77"/>
                <a:gd name="T92" fmla="*/ 23 w 160"/>
                <a:gd name="T93" fmla="*/ 73 h 77"/>
                <a:gd name="T94" fmla="*/ 22 w 160"/>
                <a:gd name="T95" fmla="*/ 69 h 77"/>
                <a:gd name="T96" fmla="*/ 29 w 160"/>
                <a:gd name="T97" fmla="*/ 75 h 77"/>
                <a:gd name="T98" fmla="*/ 43 w 160"/>
                <a:gd name="T99" fmla="*/ 77 h 77"/>
                <a:gd name="T100" fmla="*/ 45 w 160"/>
                <a:gd name="T101" fmla="*/ 70 h 77"/>
                <a:gd name="T102" fmla="*/ 49 w 160"/>
                <a:gd name="T103" fmla="*/ 70 h 77"/>
                <a:gd name="T104" fmla="*/ 52 w 160"/>
                <a:gd name="T105" fmla="*/ 73 h 77"/>
                <a:gd name="T106" fmla="*/ 56 w 160"/>
                <a:gd name="T107" fmla="*/ 72 h 77"/>
                <a:gd name="T108" fmla="*/ 56 w 160"/>
                <a:gd name="T10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77">
                  <a:moveTo>
                    <a:pt x="56" y="77"/>
                  </a:moveTo>
                  <a:lnTo>
                    <a:pt x="60" y="77"/>
                  </a:lnTo>
                  <a:lnTo>
                    <a:pt x="66" y="76"/>
                  </a:lnTo>
                  <a:lnTo>
                    <a:pt x="67" y="73"/>
                  </a:lnTo>
                  <a:lnTo>
                    <a:pt x="68" y="66"/>
                  </a:lnTo>
                  <a:lnTo>
                    <a:pt x="68" y="63"/>
                  </a:lnTo>
                  <a:lnTo>
                    <a:pt x="68" y="59"/>
                  </a:lnTo>
                  <a:lnTo>
                    <a:pt x="76" y="58"/>
                  </a:lnTo>
                  <a:lnTo>
                    <a:pt x="83" y="54"/>
                  </a:lnTo>
                  <a:lnTo>
                    <a:pt x="88" y="55"/>
                  </a:lnTo>
                  <a:lnTo>
                    <a:pt x="92" y="57"/>
                  </a:lnTo>
                  <a:lnTo>
                    <a:pt x="94" y="57"/>
                  </a:lnTo>
                  <a:lnTo>
                    <a:pt x="97" y="58"/>
                  </a:lnTo>
                  <a:lnTo>
                    <a:pt x="99" y="55"/>
                  </a:lnTo>
                  <a:lnTo>
                    <a:pt x="104" y="52"/>
                  </a:lnTo>
                  <a:lnTo>
                    <a:pt x="109" y="48"/>
                  </a:lnTo>
                  <a:lnTo>
                    <a:pt x="111" y="47"/>
                  </a:lnTo>
                  <a:lnTo>
                    <a:pt x="112" y="45"/>
                  </a:lnTo>
                  <a:lnTo>
                    <a:pt x="115" y="39"/>
                  </a:lnTo>
                  <a:lnTo>
                    <a:pt x="119" y="39"/>
                  </a:lnTo>
                  <a:lnTo>
                    <a:pt x="120" y="34"/>
                  </a:lnTo>
                  <a:lnTo>
                    <a:pt x="122" y="34"/>
                  </a:lnTo>
                  <a:lnTo>
                    <a:pt x="125" y="37"/>
                  </a:lnTo>
                  <a:lnTo>
                    <a:pt x="127" y="39"/>
                  </a:lnTo>
                  <a:lnTo>
                    <a:pt x="131" y="38"/>
                  </a:lnTo>
                  <a:lnTo>
                    <a:pt x="134" y="39"/>
                  </a:lnTo>
                  <a:lnTo>
                    <a:pt x="135" y="36"/>
                  </a:lnTo>
                  <a:lnTo>
                    <a:pt x="139" y="36"/>
                  </a:lnTo>
                  <a:lnTo>
                    <a:pt x="143" y="32"/>
                  </a:lnTo>
                  <a:lnTo>
                    <a:pt x="147" y="31"/>
                  </a:lnTo>
                  <a:lnTo>
                    <a:pt x="148" y="28"/>
                  </a:lnTo>
                  <a:lnTo>
                    <a:pt x="150" y="27"/>
                  </a:lnTo>
                  <a:lnTo>
                    <a:pt x="152" y="27"/>
                  </a:lnTo>
                  <a:lnTo>
                    <a:pt x="153" y="29"/>
                  </a:lnTo>
                  <a:lnTo>
                    <a:pt x="156" y="28"/>
                  </a:lnTo>
                  <a:lnTo>
                    <a:pt x="159" y="28"/>
                  </a:lnTo>
                  <a:lnTo>
                    <a:pt x="160" y="26"/>
                  </a:lnTo>
                  <a:lnTo>
                    <a:pt x="159" y="24"/>
                  </a:lnTo>
                  <a:lnTo>
                    <a:pt x="154" y="20"/>
                  </a:lnTo>
                  <a:lnTo>
                    <a:pt x="149" y="18"/>
                  </a:lnTo>
                  <a:lnTo>
                    <a:pt x="148" y="18"/>
                  </a:lnTo>
                  <a:lnTo>
                    <a:pt x="150" y="22"/>
                  </a:lnTo>
                  <a:lnTo>
                    <a:pt x="146" y="22"/>
                  </a:lnTo>
                  <a:lnTo>
                    <a:pt x="139" y="21"/>
                  </a:lnTo>
                  <a:lnTo>
                    <a:pt x="136" y="20"/>
                  </a:lnTo>
                  <a:lnTo>
                    <a:pt x="132" y="19"/>
                  </a:lnTo>
                  <a:lnTo>
                    <a:pt x="128" y="19"/>
                  </a:lnTo>
                  <a:lnTo>
                    <a:pt x="129" y="16"/>
                  </a:lnTo>
                  <a:lnTo>
                    <a:pt x="132" y="16"/>
                  </a:lnTo>
                  <a:lnTo>
                    <a:pt x="132" y="13"/>
                  </a:lnTo>
                  <a:lnTo>
                    <a:pt x="134" y="13"/>
                  </a:lnTo>
                  <a:lnTo>
                    <a:pt x="138" y="14"/>
                  </a:lnTo>
                  <a:lnTo>
                    <a:pt x="145" y="16"/>
                  </a:lnTo>
                  <a:lnTo>
                    <a:pt x="145" y="15"/>
                  </a:lnTo>
                  <a:lnTo>
                    <a:pt x="140" y="12"/>
                  </a:lnTo>
                  <a:lnTo>
                    <a:pt x="135" y="9"/>
                  </a:lnTo>
                  <a:lnTo>
                    <a:pt x="131" y="8"/>
                  </a:lnTo>
                  <a:lnTo>
                    <a:pt x="127" y="9"/>
                  </a:lnTo>
                  <a:lnTo>
                    <a:pt x="124" y="8"/>
                  </a:lnTo>
                  <a:lnTo>
                    <a:pt x="123" y="11"/>
                  </a:lnTo>
                  <a:lnTo>
                    <a:pt x="120" y="9"/>
                  </a:lnTo>
                  <a:lnTo>
                    <a:pt x="110" y="8"/>
                  </a:lnTo>
                  <a:lnTo>
                    <a:pt x="99" y="7"/>
                  </a:lnTo>
                  <a:lnTo>
                    <a:pt x="94" y="3"/>
                  </a:lnTo>
                  <a:lnTo>
                    <a:pt x="88" y="0"/>
                  </a:lnTo>
                  <a:lnTo>
                    <a:pt x="87" y="3"/>
                  </a:lnTo>
                  <a:lnTo>
                    <a:pt x="89" y="4"/>
                  </a:lnTo>
                  <a:lnTo>
                    <a:pt x="85" y="6"/>
                  </a:lnTo>
                  <a:lnTo>
                    <a:pt x="83" y="8"/>
                  </a:lnTo>
                  <a:lnTo>
                    <a:pt x="79" y="6"/>
                  </a:lnTo>
                  <a:lnTo>
                    <a:pt x="71" y="8"/>
                  </a:lnTo>
                  <a:lnTo>
                    <a:pt x="61" y="7"/>
                  </a:lnTo>
                  <a:lnTo>
                    <a:pt x="47" y="8"/>
                  </a:lnTo>
                  <a:lnTo>
                    <a:pt x="41" y="11"/>
                  </a:lnTo>
                  <a:lnTo>
                    <a:pt x="37" y="9"/>
                  </a:lnTo>
                  <a:lnTo>
                    <a:pt x="37" y="11"/>
                  </a:lnTo>
                  <a:lnTo>
                    <a:pt x="34" y="13"/>
                  </a:lnTo>
                  <a:lnTo>
                    <a:pt x="32" y="18"/>
                  </a:lnTo>
                  <a:lnTo>
                    <a:pt x="26" y="21"/>
                  </a:lnTo>
                  <a:lnTo>
                    <a:pt x="22" y="21"/>
                  </a:lnTo>
                  <a:lnTo>
                    <a:pt x="16" y="27"/>
                  </a:lnTo>
                  <a:lnTo>
                    <a:pt x="12" y="31"/>
                  </a:lnTo>
                  <a:lnTo>
                    <a:pt x="13" y="36"/>
                  </a:lnTo>
                  <a:lnTo>
                    <a:pt x="10" y="42"/>
                  </a:lnTo>
                  <a:lnTo>
                    <a:pt x="4" y="46"/>
                  </a:lnTo>
                  <a:lnTo>
                    <a:pt x="4" y="47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0" y="62"/>
                  </a:lnTo>
                  <a:lnTo>
                    <a:pt x="5" y="67"/>
                  </a:lnTo>
                  <a:lnTo>
                    <a:pt x="7" y="67"/>
                  </a:lnTo>
                  <a:lnTo>
                    <a:pt x="14" y="70"/>
                  </a:lnTo>
                  <a:lnTo>
                    <a:pt x="22" y="75"/>
                  </a:lnTo>
                  <a:lnTo>
                    <a:pt x="23" y="73"/>
                  </a:lnTo>
                  <a:lnTo>
                    <a:pt x="19" y="70"/>
                  </a:lnTo>
                  <a:lnTo>
                    <a:pt x="22" y="69"/>
                  </a:lnTo>
                  <a:lnTo>
                    <a:pt x="26" y="70"/>
                  </a:lnTo>
                  <a:lnTo>
                    <a:pt x="29" y="75"/>
                  </a:lnTo>
                  <a:lnTo>
                    <a:pt x="32" y="77"/>
                  </a:lnTo>
                  <a:lnTo>
                    <a:pt x="43" y="77"/>
                  </a:lnTo>
                  <a:lnTo>
                    <a:pt x="46" y="73"/>
                  </a:lnTo>
                  <a:lnTo>
                    <a:pt x="45" y="70"/>
                  </a:lnTo>
                  <a:lnTo>
                    <a:pt x="46" y="69"/>
                  </a:lnTo>
                  <a:lnTo>
                    <a:pt x="49" y="70"/>
                  </a:lnTo>
                  <a:lnTo>
                    <a:pt x="50" y="73"/>
                  </a:lnTo>
                  <a:lnTo>
                    <a:pt x="52" y="73"/>
                  </a:lnTo>
                  <a:lnTo>
                    <a:pt x="53" y="70"/>
                  </a:lnTo>
                  <a:lnTo>
                    <a:pt x="56" y="72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6" y="77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883921" y="2293307"/>
              <a:ext cx="106347" cy="63087"/>
            </a:xfrm>
            <a:custGeom>
              <a:avLst/>
              <a:gdLst>
                <a:gd name="T0" fmla="*/ 22 w 59"/>
                <a:gd name="T1" fmla="*/ 0 h 35"/>
                <a:gd name="T2" fmla="*/ 26 w 59"/>
                <a:gd name="T3" fmla="*/ 1 h 35"/>
                <a:gd name="T4" fmla="*/ 26 w 59"/>
                <a:gd name="T5" fmla="*/ 2 h 35"/>
                <a:gd name="T6" fmla="*/ 29 w 59"/>
                <a:gd name="T7" fmla="*/ 3 h 35"/>
                <a:gd name="T8" fmla="*/ 31 w 59"/>
                <a:gd name="T9" fmla="*/ 6 h 35"/>
                <a:gd name="T10" fmla="*/ 36 w 59"/>
                <a:gd name="T11" fmla="*/ 5 h 35"/>
                <a:gd name="T12" fmla="*/ 41 w 59"/>
                <a:gd name="T13" fmla="*/ 6 h 35"/>
                <a:gd name="T14" fmla="*/ 44 w 59"/>
                <a:gd name="T15" fmla="*/ 10 h 35"/>
                <a:gd name="T16" fmla="*/ 44 w 59"/>
                <a:gd name="T17" fmla="*/ 13 h 35"/>
                <a:gd name="T18" fmla="*/ 47 w 59"/>
                <a:gd name="T19" fmla="*/ 15 h 35"/>
                <a:gd name="T20" fmla="*/ 48 w 59"/>
                <a:gd name="T21" fmla="*/ 13 h 35"/>
                <a:gd name="T22" fmla="*/ 49 w 59"/>
                <a:gd name="T23" fmla="*/ 9 h 35"/>
                <a:gd name="T24" fmla="*/ 54 w 59"/>
                <a:gd name="T25" fmla="*/ 9 h 35"/>
                <a:gd name="T26" fmla="*/ 56 w 59"/>
                <a:gd name="T27" fmla="*/ 10 h 35"/>
                <a:gd name="T28" fmla="*/ 59 w 59"/>
                <a:gd name="T29" fmla="*/ 12 h 35"/>
                <a:gd name="T30" fmla="*/ 59 w 59"/>
                <a:gd name="T31" fmla="*/ 16 h 35"/>
                <a:gd name="T32" fmla="*/ 58 w 59"/>
                <a:gd name="T33" fmla="*/ 20 h 35"/>
                <a:gd name="T34" fmla="*/ 59 w 59"/>
                <a:gd name="T35" fmla="*/ 21 h 35"/>
                <a:gd name="T36" fmla="*/ 58 w 59"/>
                <a:gd name="T37" fmla="*/ 25 h 35"/>
                <a:gd name="T38" fmla="*/ 58 w 59"/>
                <a:gd name="T39" fmla="*/ 27 h 35"/>
                <a:gd name="T40" fmla="*/ 57 w 59"/>
                <a:gd name="T41" fmla="*/ 28 h 35"/>
                <a:gd name="T42" fmla="*/ 58 w 59"/>
                <a:gd name="T43" fmla="*/ 31 h 35"/>
                <a:gd name="T44" fmla="*/ 55 w 59"/>
                <a:gd name="T45" fmla="*/ 35 h 35"/>
                <a:gd name="T46" fmla="*/ 44 w 59"/>
                <a:gd name="T47" fmla="*/ 35 h 35"/>
                <a:gd name="T48" fmla="*/ 41 w 59"/>
                <a:gd name="T49" fmla="*/ 33 h 35"/>
                <a:gd name="T50" fmla="*/ 38 w 59"/>
                <a:gd name="T51" fmla="*/ 28 h 35"/>
                <a:gd name="T52" fmla="*/ 34 w 59"/>
                <a:gd name="T53" fmla="*/ 27 h 35"/>
                <a:gd name="T54" fmla="*/ 31 w 59"/>
                <a:gd name="T55" fmla="*/ 28 h 35"/>
                <a:gd name="T56" fmla="*/ 35 w 59"/>
                <a:gd name="T57" fmla="*/ 31 h 35"/>
                <a:gd name="T58" fmla="*/ 34 w 59"/>
                <a:gd name="T59" fmla="*/ 33 h 35"/>
                <a:gd name="T60" fmla="*/ 26 w 59"/>
                <a:gd name="T61" fmla="*/ 28 h 35"/>
                <a:gd name="T62" fmla="*/ 19 w 59"/>
                <a:gd name="T63" fmla="*/ 25 h 35"/>
                <a:gd name="T64" fmla="*/ 16 w 59"/>
                <a:gd name="T65" fmla="*/ 25 h 35"/>
                <a:gd name="T66" fmla="*/ 10 w 59"/>
                <a:gd name="T67" fmla="*/ 24 h 35"/>
                <a:gd name="T68" fmla="*/ 6 w 59"/>
                <a:gd name="T69" fmla="*/ 20 h 35"/>
                <a:gd name="T70" fmla="*/ 2 w 59"/>
                <a:gd name="T71" fmla="*/ 20 h 35"/>
                <a:gd name="T72" fmla="*/ 0 w 59"/>
                <a:gd name="T73" fmla="*/ 20 h 35"/>
                <a:gd name="T74" fmla="*/ 1 w 59"/>
                <a:gd name="T75" fmla="*/ 17 h 35"/>
                <a:gd name="T76" fmla="*/ 2 w 59"/>
                <a:gd name="T77" fmla="*/ 15 h 35"/>
                <a:gd name="T78" fmla="*/ 6 w 59"/>
                <a:gd name="T79" fmla="*/ 9 h 35"/>
                <a:gd name="T80" fmla="*/ 11 w 59"/>
                <a:gd name="T81" fmla="*/ 8 h 35"/>
                <a:gd name="T82" fmla="*/ 16 w 59"/>
                <a:gd name="T83" fmla="*/ 7 h 35"/>
                <a:gd name="T84" fmla="*/ 16 w 59"/>
                <a:gd name="T85" fmla="*/ 4 h 35"/>
                <a:gd name="T86" fmla="*/ 22 w 59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" h="35">
                  <a:moveTo>
                    <a:pt x="22" y="0"/>
                  </a:moveTo>
                  <a:lnTo>
                    <a:pt x="26" y="1"/>
                  </a:lnTo>
                  <a:lnTo>
                    <a:pt x="26" y="2"/>
                  </a:lnTo>
                  <a:lnTo>
                    <a:pt x="29" y="3"/>
                  </a:lnTo>
                  <a:lnTo>
                    <a:pt x="31" y="6"/>
                  </a:lnTo>
                  <a:lnTo>
                    <a:pt x="36" y="5"/>
                  </a:lnTo>
                  <a:lnTo>
                    <a:pt x="41" y="6"/>
                  </a:lnTo>
                  <a:lnTo>
                    <a:pt x="44" y="10"/>
                  </a:lnTo>
                  <a:lnTo>
                    <a:pt x="44" y="13"/>
                  </a:lnTo>
                  <a:lnTo>
                    <a:pt x="47" y="15"/>
                  </a:lnTo>
                  <a:lnTo>
                    <a:pt x="48" y="13"/>
                  </a:lnTo>
                  <a:lnTo>
                    <a:pt x="49" y="9"/>
                  </a:lnTo>
                  <a:lnTo>
                    <a:pt x="54" y="9"/>
                  </a:lnTo>
                  <a:lnTo>
                    <a:pt x="56" y="10"/>
                  </a:lnTo>
                  <a:lnTo>
                    <a:pt x="59" y="12"/>
                  </a:lnTo>
                  <a:lnTo>
                    <a:pt x="59" y="16"/>
                  </a:lnTo>
                  <a:lnTo>
                    <a:pt x="58" y="20"/>
                  </a:lnTo>
                  <a:lnTo>
                    <a:pt x="59" y="21"/>
                  </a:lnTo>
                  <a:lnTo>
                    <a:pt x="58" y="25"/>
                  </a:lnTo>
                  <a:lnTo>
                    <a:pt x="58" y="27"/>
                  </a:lnTo>
                  <a:lnTo>
                    <a:pt x="57" y="28"/>
                  </a:lnTo>
                  <a:lnTo>
                    <a:pt x="58" y="31"/>
                  </a:lnTo>
                  <a:lnTo>
                    <a:pt x="55" y="35"/>
                  </a:lnTo>
                  <a:lnTo>
                    <a:pt x="44" y="35"/>
                  </a:lnTo>
                  <a:lnTo>
                    <a:pt x="41" y="33"/>
                  </a:lnTo>
                  <a:lnTo>
                    <a:pt x="38" y="28"/>
                  </a:lnTo>
                  <a:lnTo>
                    <a:pt x="34" y="27"/>
                  </a:lnTo>
                  <a:lnTo>
                    <a:pt x="31" y="28"/>
                  </a:lnTo>
                  <a:lnTo>
                    <a:pt x="35" y="31"/>
                  </a:lnTo>
                  <a:lnTo>
                    <a:pt x="34" y="33"/>
                  </a:lnTo>
                  <a:lnTo>
                    <a:pt x="26" y="28"/>
                  </a:lnTo>
                  <a:lnTo>
                    <a:pt x="19" y="25"/>
                  </a:lnTo>
                  <a:lnTo>
                    <a:pt x="16" y="25"/>
                  </a:lnTo>
                  <a:lnTo>
                    <a:pt x="10" y="24"/>
                  </a:lnTo>
                  <a:lnTo>
                    <a:pt x="6" y="20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2" y="15"/>
                  </a:lnTo>
                  <a:lnTo>
                    <a:pt x="6" y="9"/>
                  </a:lnTo>
                  <a:lnTo>
                    <a:pt x="11" y="8"/>
                  </a:lnTo>
                  <a:lnTo>
                    <a:pt x="16" y="7"/>
                  </a:lnTo>
                  <a:lnTo>
                    <a:pt x="16" y="4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930786" y="2114860"/>
              <a:ext cx="52272" cy="111754"/>
            </a:xfrm>
            <a:custGeom>
              <a:avLst/>
              <a:gdLst>
                <a:gd name="T0" fmla="*/ 1 w 29"/>
                <a:gd name="T1" fmla="*/ 16 h 62"/>
                <a:gd name="T2" fmla="*/ 1 w 29"/>
                <a:gd name="T3" fmla="*/ 16 h 62"/>
                <a:gd name="T4" fmla="*/ 1 w 29"/>
                <a:gd name="T5" fmla="*/ 12 h 62"/>
                <a:gd name="T6" fmla="*/ 3 w 29"/>
                <a:gd name="T7" fmla="*/ 11 h 62"/>
                <a:gd name="T8" fmla="*/ 8 w 29"/>
                <a:gd name="T9" fmla="*/ 11 h 62"/>
                <a:gd name="T10" fmla="*/ 8 w 29"/>
                <a:gd name="T11" fmla="*/ 13 h 62"/>
                <a:gd name="T12" fmla="*/ 9 w 29"/>
                <a:gd name="T13" fmla="*/ 13 h 62"/>
                <a:gd name="T14" fmla="*/ 10 w 29"/>
                <a:gd name="T15" fmla="*/ 12 h 62"/>
                <a:gd name="T16" fmla="*/ 12 w 29"/>
                <a:gd name="T17" fmla="*/ 12 h 62"/>
                <a:gd name="T18" fmla="*/ 12 w 29"/>
                <a:gd name="T19" fmla="*/ 11 h 62"/>
                <a:gd name="T20" fmla="*/ 15 w 29"/>
                <a:gd name="T21" fmla="*/ 7 h 62"/>
                <a:gd name="T22" fmla="*/ 16 w 29"/>
                <a:gd name="T23" fmla="*/ 4 h 62"/>
                <a:gd name="T24" fmla="*/ 16 w 29"/>
                <a:gd name="T25" fmla="*/ 1 h 62"/>
                <a:gd name="T26" fmla="*/ 19 w 29"/>
                <a:gd name="T27" fmla="*/ 0 h 62"/>
                <a:gd name="T28" fmla="*/ 21 w 29"/>
                <a:gd name="T29" fmla="*/ 0 h 62"/>
                <a:gd name="T30" fmla="*/ 22 w 29"/>
                <a:gd name="T31" fmla="*/ 3 h 62"/>
                <a:gd name="T32" fmla="*/ 25 w 29"/>
                <a:gd name="T33" fmla="*/ 0 h 62"/>
                <a:gd name="T34" fmla="*/ 28 w 29"/>
                <a:gd name="T35" fmla="*/ 0 h 62"/>
                <a:gd name="T36" fmla="*/ 29 w 29"/>
                <a:gd name="T37" fmla="*/ 3 h 62"/>
                <a:gd name="T38" fmla="*/ 28 w 29"/>
                <a:gd name="T39" fmla="*/ 6 h 62"/>
                <a:gd name="T40" fmla="*/ 27 w 29"/>
                <a:gd name="T41" fmla="*/ 17 h 62"/>
                <a:gd name="T42" fmla="*/ 25 w 29"/>
                <a:gd name="T43" fmla="*/ 22 h 62"/>
                <a:gd name="T44" fmla="*/ 23 w 29"/>
                <a:gd name="T45" fmla="*/ 29 h 62"/>
                <a:gd name="T46" fmla="*/ 26 w 29"/>
                <a:gd name="T47" fmla="*/ 31 h 62"/>
                <a:gd name="T48" fmla="*/ 26 w 29"/>
                <a:gd name="T49" fmla="*/ 39 h 62"/>
                <a:gd name="T50" fmla="*/ 23 w 29"/>
                <a:gd name="T51" fmla="*/ 46 h 62"/>
                <a:gd name="T52" fmla="*/ 17 w 29"/>
                <a:gd name="T53" fmla="*/ 54 h 62"/>
                <a:gd name="T54" fmla="*/ 14 w 29"/>
                <a:gd name="T55" fmla="*/ 52 h 62"/>
                <a:gd name="T56" fmla="*/ 10 w 29"/>
                <a:gd name="T57" fmla="*/ 58 h 62"/>
                <a:gd name="T58" fmla="*/ 8 w 29"/>
                <a:gd name="T59" fmla="*/ 61 h 62"/>
                <a:gd name="T60" fmla="*/ 8 w 29"/>
                <a:gd name="T61" fmla="*/ 62 h 62"/>
                <a:gd name="T62" fmla="*/ 5 w 29"/>
                <a:gd name="T63" fmla="*/ 62 h 62"/>
                <a:gd name="T64" fmla="*/ 3 w 29"/>
                <a:gd name="T65" fmla="*/ 61 h 62"/>
                <a:gd name="T66" fmla="*/ 0 w 29"/>
                <a:gd name="T67" fmla="*/ 61 h 62"/>
                <a:gd name="T68" fmla="*/ 1 w 29"/>
                <a:gd name="T69" fmla="*/ 16 h 62"/>
                <a:gd name="T70" fmla="*/ 1 w 29"/>
                <a:gd name="T71" fmla="*/ 1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" h="62">
                  <a:moveTo>
                    <a:pt x="1" y="16"/>
                  </a:moveTo>
                  <a:lnTo>
                    <a:pt x="1" y="16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5" y="7"/>
                  </a:lnTo>
                  <a:lnTo>
                    <a:pt x="16" y="4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2" y="3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29" y="3"/>
                  </a:lnTo>
                  <a:lnTo>
                    <a:pt x="28" y="6"/>
                  </a:lnTo>
                  <a:lnTo>
                    <a:pt x="27" y="17"/>
                  </a:lnTo>
                  <a:lnTo>
                    <a:pt x="25" y="22"/>
                  </a:lnTo>
                  <a:lnTo>
                    <a:pt x="23" y="29"/>
                  </a:lnTo>
                  <a:lnTo>
                    <a:pt x="26" y="31"/>
                  </a:lnTo>
                  <a:lnTo>
                    <a:pt x="26" y="39"/>
                  </a:lnTo>
                  <a:lnTo>
                    <a:pt x="23" y="46"/>
                  </a:lnTo>
                  <a:lnTo>
                    <a:pt x="17" y="54"/>
                  </a:lnTo>
                  <a:lnTo>
                    <a:pt x="14" y="52"/>
                  </a:lnTo>
                  <a:lnTo>
                    <a:pt x="10" y="58"/>
                  </a:lnTo>
                  <a:lnTo>
                    <a:pt x="8" y="61"/>
                  </a:lnTo>
                  <a:lnTo>
                    <a:pt x="8" y="62"/>
                  </a:lnTo>
                  <a:lnTo>
                    <a:pt x="5" y="62"/>
                  </a:lnTo>
                  <a:lnTo>
                    <a:pt x="3" y="61"/>
                  </a:lnTo>
                  <a:lnTo>
                    <a:pt x="0" y="61"/>
                  </a:lnTo>
                  <a:lnTo>
                    <a:pt x="1" y="16"/>
                  </a:lnTo>
                  <a:lnTo>
                    <a:pt x="1" y="16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795599" y="2141898"/>
              <a:ext cx="176644" cy="187459"/>
            </a:xfrm>
            <a:custGeom>
              <a:avLst/>
              <a:gdLst>
                <a:gd name="T0" fmla="*/ 49 w 98"/>
                <a:gd name="T1" fmla="*/ 104 h 104"/>
                <a:gd name="T2" fmla="*/ 50 w 98"/>
                <a:gd name="T3" fmla="*/ 101 h 104"/>
                <a:gd name="T4" fmla="*/ 51 w 98"/>
                <a:gd name="T5" fmla="*/ 99 h 104"/>
                <a:gd name="T6" fmla="*/ 55 w 98"/>
                <a:gd name="T7" fmla="*/ 93 h 104"/>
                <a:gd name="T8" fmla="*/ 60 w 98"/>
                <a:gd name="T9" fmla="*/ 92 h 104"/>
                <a:gd name="T10" fmla="*/ 65 w 98"/>
                <a:gd name="T11" fmla="*/ 91 h 104"/>
                <a:gd name="T12" fmla="*/ 65 w 98"/>
                <a:gd name="T13" fmla="*/ 88 h 104"/>
                <a:gd name="T14" fmla="*/ 71 w 98"/>
                <a:gd name="T15" fmla="*/ 84 h 104"/>
                <a:gd name="T16" fmla="*/ 74 w 98"/>
                <a:gd name="T17" fmla="*/ 78 h 104"/>
                <a:gd name="T18" fmla="*/ 73 w 98"/>
                <a:gd name="T19" fmla="*/ 73 h 104"/>
                <a:gd name="T20" fmla="*/ 77 w 98"/>
                <a:gd name="T21" fmla="*/ 69 h 104"/>
                <a:gd name="T22" fmla="*/ 83 w 98"/>
                <a:gd name="T23" fmla="*/ 63 h 104"/>
                <a:gd name="T24" fmla="*/ 87 w 98"/>
                <a:gd name="T25" fmla="*/ 63 h 104"/>
                <a:gd name="T26" fmla="*/ 93 w 98"/>
                <a:gd name="T27" fmla="*/ 60 h 104"/>
                <a:gd name="T28" fmla="*/ 95 w 98"/>
                <a:gd name="T29" fmla="*/ 55 h 104"/>
                <a:gd name="T30" fmla="*/ 98 w 98"/>
                <a:gd name="T31" fmla="*/ 53 h 104"/>
                <a:gd name="T32" fmla="*/ 98 w 98"/>
                <a:gd name="T33" fmla="*/ 51 h 104"/>
                <a:gd name="T34" fmla="*/ 97 w 98"/>
                <a:gd name="T35" fmla="*/ 49 h 104"/>
                <a:gd name="T36" fmla="*/ 93 w 98"/>
                <a:gd name="T37" fmla="*/ 49 h 104"/>
                <a:gd name="T38" fmla="*/ 91 w 98"/>
                <a:gd name="T39" fmla="*/ 51 h 104"/>
                <a:gd name="T40" fmla="*/ 88 w 98"/>
                <a:gd name="T41" fmla="*/ 49 h 104"/>
                <a:gd name="T42" fmla="*/ 85 w 98"/>
                <a:gd name="T43" fmla="*/ 49 h 104"/>
                <a:gd name="T44" fmla="*/ 83 w 98"/>
                <a:gd name="T45" fmla="*/ 47 h 104"/>
                <a:gd name="T46" fmla="*/ 80 w 98"/>
                <a:gd name="T47" fmla="*/ 47 h 104"/>
                <a:gd name="T48" fmla="*/ 78 w 98"/>
                <a:gd name="T49" fmla="*/ 46 h 104"/>
                <a:gd name="T50" fmla="*/ 75 w 98"/>
                <a:gd name="T51" fmla="*/ 46 h 104"/>
                <a:gd name="T52" fmla="*/ 76 w 98"/>
                <a:gd name="T53" fmla="*/ 1 h 104"/>
                <a:gd name="T54" fmla="*/ 76 w 98"/>
                <a:gd name="T55" fmla="*/ 1 h 104"/>
                <a:gd name="T56" fmla="*/ 34 w 98"/>
                <a:gd name="T57" fmla="*/ 0 h 104"/>
                <a:gd name="T58" fmla="*/ 34 w 98"/>
                <a:gd name="T59" fmla="*/ 13 h 104"/>
                <a:gd name="T60" fmla="*/ 23 w 98"/>
                <a:gd name="T61" fmla="*/ 14 h 104"/>
                <a:gd name="T62" fmla="*/ 26 w 98"/>
                <a:gd name="T63" fmla="*/ 17 h 104"/>
                <a:gd name="T64" fmla="*/ 29 w 98"/>
                <a:gd name="T65" fmla="*/ 19 h 104"/>
                <a:gd name="T66" fmla="*/ 32 w 98"/>
                <a:gd name="T67" fmla="*/ 24 h 104"/>
                <a:gd name="T68" fmla="*/ 36 w 98"/>
                <a:gd name="T69" fmla="*/ 27 h 104"/>
                <a:gd name="T70" fmla="*/ 38 w 98"/>
                <a:gd name="T71" fmla="*/ 27 h 104"/>
                <a:gd name="T72" fmla="*/ 40 w 98"/>
                <a:gd name="T73" fmla="*/ 30 h 104"/>
                <a:gd name="T74" fmla="*/ 41 w 98"/>
                <a:gd name="T75" fmla="*/ 33 h 104"/>
                <a:gd name="T76" fmla="*/ 42 w 98"/>
                <a:gd name="T77" fmla="*/ 35 h 104"/>
                <a:gd name="T78" fmla="*/ 47 w 98"/>
                <a:gd name="T79" fmla="*/ 35 h 104"/>
                <a:gd name="T80" fmla="*/ 49 w 98"/>
                <a:gd name="T81" fmla="*/ 36 h 104"/>
                <a:gd name="T82" fmla="*/ 50 w 98"/>
                <a:gd name="T83" fmla="*/ 39 h 104"/>
                <a:gd name="T84" fmla="*/ 47 w 98"/>
                <a:gd name="T85" fmla="*/ 43 h 104"/>
                <a:gd name="T86" fmla="*/ 16 w 98"/>
                <a:gd name="T87" fmla="*/ 43 h 104"/>
                <a:gd name="T88" fmla="*/ 2 w 98"/>
                <a:gd name="T89" fmla="*/ 65 h 104"/>
                <a:gd name="T90" fmla="*/ 2 w 98"/>
                <a:gd name="T91" fmla="*/ 69 h 104"/>
                <a:gd name="T92" fmla="*/ 3 w 98"/>
                <a:gd name="T93" fmla="*/ 70 h 104"/>
                <a:gd name="T94" fmla="*/ 2 w 98"/>
                <a:gd name="T95" fmla="*/ 73 h 104"/>
                <a:gd name="T96" fmla="*/ 3 w 98"/>
                <a:gd name="T97" fmla="*/ 74 h 104"/>
                <a:gd name="T98" fmla="*/ 4 w 98"/>
                <a:gd name="T99" fmla="*/ 75 h 104"/>
                <a:gd name="T100" fmla="*/ 4 w 98"/>
                <a:gd name="T101" fmla="*/ 78 h 104"/>
                <a:gd name="T102" fmla="*/ 2 w 98"/>
                <a:gd name="T103" fmla="*/ 79 h 104"/>
                <a:gd name="T104" fmla="*/ 1 w 98"/>
                <a:gd name="T105" fmla="*/ 82 h 104"/>
                <a:gd name="T106" fmla="*/ 0 w 98"/>
                <a:gd name="T107" fmla="*/ 83 h 104"/>
                <a:gd name="T108" fmla="*/ 4 w 98"/>
                <a:gd name="T109" fmla="*/ 87 h 104"/>
                <a:gd name="T110" fmla="*/ 6 w 98"/>
                <a:gd name="T111" fmla="*/ 92 h 104"/>
                <a:gd name="T112" fmla="*/ 11 w 98"/>
                <a:gd name="T113" fmla="*/ 92 h 104"/>
                <a:gd name="T114" fmla="*/ 14 w 98"/>
                <a:gd name="T115" fmla="*/ 97 h 104"/>
                <a:gd name="T116" fmla="*/ 26 w 98"/>
                <a:gd name="T117" fmla="*/ 101 h 104"/>
                <a:gd name="T118" fmla="*/ 34 w 98"/>
                <a:gd name="T119" fmla="*/ 101 h 104"/>
                <a:gd name="T120" fmla="*/ 39 w 98"/>
                <a:gd name="T121" fmla="*/ 101 h 104"/>
                <a:gd name="T122" fmla="*/ 49 w 98"/>
                <a:gd name="T12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" h="104">
                  <a:moveTo>
                    <a:pt x="49" y="104"/>
                  </a:moveTo>
                  <a:lnTo>
                    <a:pt x="50" y="101"/>
                  </a:lnTo>
                  <a:lnTo>
                    <a:pt x="51" y="99"/>
                  </a:lnTo>
                  <a:lnTo>
                    <a:pt x="55" y="93"/>
                  </a:lnTo>
                  <a:lnTo>
                    <a:pt x="60" y="92"/>
                  </a:lnTo>
                  <a:lnTo>
                    <a:pt x="65" y="91"/>
                  </a:lnTo>
                  <a:lnTo>
                    <a:pt x="65" y="88"/>
                  </a:lnTo>
                  <a:lnTo>
                    <a:pt x="71" y="84"/>
                  </a:lnTo>
                  <a:lnTo>
                    <a:pt x="74" y="78"/>
                  </a:lnTo>
                  <a:lnTo>
                    <a:pt x="73" y="73"/>
                  </a:lnTo>
                  <a:lnTo>
                    <a:pt x="77" y="69"/>
                  </a:lnTo>
                  <a:lnTo>
                    <a:pt x="83" y="63"/>
                  </a:lnTo>
                  <a:lnTo>
                    <a:pt x="87" y="63"/>
                  </a:lnTo>
                  <a:lnTo>
                    <a:pt x="93" y="60"/>
                  </a:lnTo>
                  <a:lnTo>
                    <a:pt x="95" y="55"/>
                  </a:lnTo>
                  <a:lnTo>
                    <a:pt x="98" y="53"/>
                  </a:lnTo>
                  <a:lnTo>
                    <a:pt x="98" y="51"/>
                  </a:lnTo>
                  <a:lnTo>
                    <a:pt x="97" y="49"/>
                  </a:lnTo>
                  <a:lnTo>
                    <a:pt x="93" y="49"/>
                  </a:lnTo>
                  <a:lnTo>
                    <a:pt x="91" y="51"/>
                  </a:lnTo>
                  <a:lnTo>
                    <a:pt x="88" y="49"/>
                  </a:lnTo>
                  <a:lnTo>
                    <a:pt x="85" y="49"/>
                  </a:lnTo>
                  <a:lnTo>
                    <a:pt x="83" y="47"/>
                  </a:lnTo>
                  <a:lnTo>
                    <a:pt x="80" y="47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76" y="1"/>
                  </a:lnTo>
                  <a:lnTo>
                    <a:pt x="76" y="1"/>
                  </a:lnTo>
                  <a:lnTo>
                    <a:pt x="34" y="0"/>
                  </a:lnTo>
                  <a:lnTo>
                    <a:pt x="34" y="13"/>
                  </a:lnTo>
                  <a:lnTo>
                    <a:pt x="23" y="14"/>
                  </a:lnTo>
                  <a:lnTo>
                    <a:pt x="26" y="17"/>
                  </a:lnTo>
                  <a:lnTo>
                    <a:pt x="29" y="19"/>
                  </a:lnTo>
                  <a:lnTo>
                    <a:pt x="32" y="24"/>
                  </a:lnTo>
                  <a:lnTo>
                    <a:pt x="36" y="27"/>
                  </a:lnTo>
                  <a:lnTo>
                    <a:pt x="38" y="27"/>
                  </a:lnTo>
                  <a:lnTo>
                    <a:pt x="40" y="30"/>
                  </a:lnTo>
                  <a:lnTo>
                    <a:pt x="41" y="33"/>
                  </a:lnTo>
                  <a:lnTo>
                    <a:pt x="42" y="35"/>
                  </a:lnTo>
                  <a:lnTo>
                    <a:pt x="47" y="35"/>
                  </a:lnTo>
                  <a:lnTo>
                    <a:pt x="49" y="36"/>
                  </a:lnTo>
                  <a:lnTo>
                    <a:pt x="50" y="39"/>
                  </a:lnTo>
                  <a:lnTo>
                    <a:pt x="47" y="43"/>
                  </a:lnTo>
                  <a:lnTo>
                    <a:pt x="16" y="43"/>
                  </a:lnTo>
                  <a:lnTo>
                    <a:pt x="2" y="65"/>
                  </a:lnTo>
                  <a:lnTo>
                    <a:pt x="2" y="69"/>
                  </a:lnTo>
                  <a:lnTo>
                    <a:pt x="3" y="70"/>
                  </a:lnTo>
                  <a:lnTo>
                    <a:pt x="2" y="73"/>
                  </a:lnTo>
                  <a:lnTo>
                    <a:pt x="3" y="74"/>
                  </a:lnTo>
                  <a:lnTo>
                    <a:pt x="4" y="75"/>
                  </a:lnTo>
                  <a:lnTo>
                    <a:pt x="4" y="78"/>
                  </a:lnTo>
                  <a:lnTo>
                    <a:pt x="2" y="79"/>
                  </a:lnTo>
                  <a:lnTo>
                    <a:pt x="1" y="82"/>
                  </a:lnTo>
                  <a:lnTo>
                    <a:pt x="0" y="83"/>
                  </a:lnTo>
                  <a:lnTo>
                    <a:pt x="4" y="87"/>
                  </a:lnTo>
                  <a:lnTo>
                    <a:pt x="6" y="92"/>
                  </a:lnTo>
                  <a:lnTo>
                    <a:pt x="11" y="92"/>
                  </a:lnTo>
                  <a:lnTo>
                    <a:pt x="14" y="97"/>
                  </a:lnTo>
                  <a:lnTo>
                    <a:pt x="26" y="101"/>
                  </a:lnTo>
                  <a:lnTo>
                    <a:pt x="34" y="101"/>
                  </a:lnTo>
                  <a:lnTo>
                    <a:pt x="39" y="101"/>
                  </a:lnTo>
                  <a:lnTo>
                    <a:pt x="49" y="104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4824058" y="1377643"/>
              <a:ext cx="1232902" cy="913861"/>
            </a:xfrm>
            <a:custGeom>
              <a:avLst/>
              <a:gdLst>
                <a:gd name="T0" fmla="*/ 256 w 684"/>
                <a:gd name="T1" fmla="*/ 46 h 507"/>
                <a:gd name="T2" fmla="*/ 275 w 684"/>
                <a:gd name="T3" fmla="*/ 68 h 507"/>
                <a:gd name="T4" fmla="*/ 286 w 684"/>
                <a:gd name="T5" fmla="*/ 96 h 507"/>
                <a:gd name="T6" fmla="*/ 304 w 684"/>
                <a:gd name="T7" fmla="*/ 111 h 507"/>
                <a:gd name="T8" fmla="*/ 325 w 684"/>
                <a:gd name="T9" fmla="*/ 110 h 507"/>
                <a:gd name="T10" fmla="*/ 355 w 684"/>
                <a:gd name="T11" fmla="*/ 95 h 507"/>
                <a:gd name="T12" fmla="*/ 378 w 684"/>
                <a:gd name="T13" fmla="*/ 128 h 507"/>
                <a:gd name="T14" fmla="*/ 398 w 684"/>
                <a:gd name="T15" fmla="*/ 169 h 507"/>
                <a:gd name="T16" fmla="*/ 427 w 684"/>
                <a:gd name="T17" fmla="*/ 204 h 507"/>
                <a:gd name="T18" fmla="*/ 444 w 684"/>
                <a:gd name="T19" fmla="*/ 212 h 507"/>
                <a:gd name="T20" fmla="*/ 432 w 684"/>
                <a:gd name="T21" fmla="*/ 236 h 507"/>
                <a:gd name="T22" fmla="*/ 422 w 684"/>
                <a:gd name="T23" fmla="*/ 299 h 507"/>
                <a:gd name="T24" fmla="*/ 429 w 684"/>
                <a:gd name="T25" fmla="*/ 337 h 507"/>
                <a:gd name="T26" fmla="*/ 467 w 684"/>
                <a:gd name="T27" fmla="*/ 398 h 507"/>
                <a:gd name="T28" fmla="*/ 520 w 684"/>
                <a:gd name="T29" fmla="*/ 406 h 507"/>
                <a:gd name="T30" fmla="*/ 560 w 684"/>
                <a:gd name="T31" fmla="*/ 414 h 507"/>
                <a:gd name="T32" fmla="*/ 583 w 684"/>
                <a:gd name="T33" fmla="*/ 376 h 507"/>
                <a:gd name="T34" fmla="*/ 645 w 684"/>
                <a:gd name="T35" fmla="*/ 329 h 507"/>
                <a:gd name="T36" fmla="*/ 676 w 684"/>
                <a:gd name="T37" fmla="*/ 351 h 507"/>
                <a:gd name="T38" fmla="*/ 659 w 684"/>
                <a:gd name="T39" fmla="*/ 390 h 507"/>
                <a:gd name="T40" fmla="*/ 647 w 684"/>
                <a:gd name="T41" fmla="*/ 399 h 507"/>
                <a:gd name="T42" fmla="*/ 624 w 684"/>
                <a:gd name="T43" fmla="*/ 421 h 507"/>
                <a:gd name="T44" fmla="*/ 568 w 684"/>
                <a:gd name="T45" fmla="*/ 443 h 507"/>
                <a:gd name="T46" fmla="*/ 555 w 684"/>
                <a:gd name="T47" fmla="*/ 467 h 507"/>
                <a:gd name="T48" fmla="*/ 535 w 684"/>
                <a:gd name="T49" fmla="*/ 502 h 507"/>
                <a:gd name="T50" fmla="*/ 488 w 684"/>
                <a:gd name="T51" fmla="*/ 463 h 507"/>
                <a:gd name="T52" fmla="*/ 485 w 684"/>
                <a:gd name="T53" fmla="*/ 464 h 507"/>
                <a:gd name="T54" fmla="*/ 479 w 684"/>
                <a:gd name="T55" fmla="*/ 468 h 507"/>
                <a:gd name="T56" fmla="*/ 399 w 684"/>
                <a:gd name="T57" fmla="*/ 464 h 507"/>
                <a:gd name="T58" fmla="*/ 345 w 684"/>
                <a:gd name="T59" fmla="*/ 444 h 507"/>
                <a:gd name="T60" fmla="*/ 287 w 684"/>
                <a:gd name="T61" fmla="*/ 415 h 507"/>
                <a:gd name="T62" fmla="*/ 246 w 684"/>
                <a:gd name="T63" fmla="*/ 387 h 507"/>
                <a:gd name="T64" fmla="*/ 236 w 684"/>
                <a:gd name="T65" fmla="*/ 352 h 507"/>
                <a:gd name="T66" fmla="*/ 233 w 684"/>
                <a:gd name="T67" fmla="*/ 301 h 507"/>
                <a:gd name="T68" fmla="*/ 183 w 684"/>
                <a:gd name="T69" fmla="*/ 239 h 507"/>
                <a:gd name="T70" fmla="*/ 157 w 684"/>
                <a:gd name="T71" fmla="*/ 210 h 507"/>
                <a:gd name="T72" fmla="*/ 160 w 684"/>
                <a:gd name="T73" fmla="*/ 186 h 507"/>
                <a:gd name="T74" fmla="*/ 133 w 684"/>
                <a:gd name="T75" fmla="*/ 150 h 507"/>
                <a:gd name="T76" fmla="*/ 110 w 684"/>
                <a:gd name="T77" fmla="*/ 126 h 507"/>
                <a:gd name="T78" fmla="*/ 91 w 684"/>
                <a:gd name="T79" fmla="*/ 83 h 507"/>
                <a:gd name="T80" fmla="*/ 77 w 684"/>
                <a:gd name="T81" fmla="*/ 41 h 507"/>
                <a:gd name="T82" fmla="*/ 48 w 684"/>
                <a:gd name="T83" fmla="*/ 46 h 507"/>
                <a:gd name="T84" fmla="*/ 66 w 684"/>
                <a:gd name="T85" fmla="*/ 109 h 507"/>
                <a:gd name="T86" fmla="*/ 90 w 684"/>
                <a:gd name="T87" fmla="*/ 148 h 507"/>
                <a:gd name="T88" fmla="*/ 106 w 684"/>
                <a:gd name="T89" fmla="*/ 173 h 507"/>
                <a:gd name="T90" fmla="*/ 117 w 684"/>
                <a:gd name="T91" fmla="*/ 219 h 507"/>
                <a:gd name="T92" fmla="*/ 130 w 684"/>
                <a:gd name="T93" fmla="*/ 245 h 507"/>
                <a:gd name="T94" fmla="*/ 135 w 684"/>
                <a:gd name="T95" fmla="*/ 284 h 507"/>
                <a:gd name="T96" fmla="*/ 100 w 684"/>
                <a:gd name="T97" fmla="*/ 242 h 507"/>
                <a:gd name="T98" fmla="*/ 84 w 684"/>
                <a:gd name="T99" fmla="*/ 189 h 507"/>
                <a:gd name="T100" fmla="*/ 57 w 684"/>
                <a:gd name="T101" fmla="*/ 169 h 507"/>
                <a:gd name="T102" fmla="*/ 37 w 684"/>
                <a:gd name="T103" fmla="*/ 143 h 507"/>
                <a:gd name="T104" fmla="*/ 53 w 684"/>
                <a:gd name="T105" fmla="*/ 132 h 507"/>
                <a:gd name="T106" fmla="*/ 24 w 684"/>
                <a:gd name="T107" fmla="*/ 87 h 507"/>
                <a:gd name="T108" fmla="*/ 13 w 684"/>
                <a:gd name="T109" fmla="*/ 44 h 507"/>
                <a:gd name="T110" fmla="*/ 126 w 684"/>
                <a:gd name="T111" fmla="*/ 228 h 507"/>
                <a:gd name="T112" fmla="*/ 128 w 684"/>
                <a:gd name="T113" fmla="*/ 241 h 507"/>
                <a:gd name="T114" fmla="*/ 433 w 684"/>
                <a:gd name="T115" fmla="*/ 23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4" h="507">
                  <a:moveTo>
                    <a:pt x="0" y="1"/>
                  </a:moveTo>
                  <a:lnTo>
                    <a:pt x="57" y="0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138" y="41"/>
                  </a:lnTo>
                  <a:lnTo>
                    <a:pt x="206" y="43"/>
                  </a:lnTo>
                  <a:lnTo>
                    <a:pt x="207" y="33"/>
                  </a:lnTo>
                  <a:lnTo>
                    <a:pt x="245" y="36"/>
                  </a:lnTo>
                  <a:lnTo>
                    <a:pt x="251" y="38"/>
                  </a:lnTo>
                  <a:lnTo>
                    <a:pt x="254" y="43"/>
                  </a:lnTo>
                  <a:lnTo>
                    <a:pt x="256" y="46"/>
                  </a:lnTo>
                  <a:lnTo>
                    <a:pt x="257" y="48"/>
                  </a:lnTo>
                  <a:lnTo>
                    <a:pt x="259" y="48"/>
                  </a:lnTo>
                  <a:lnTo>
                    <a:pt x="261" y="51"/>
                  </a:lnTo>
                  <a:lnTo>
                    <a:pt x="260" y="54"/>
                  </a:lnTo>
                  <a:lnTo>
                    <a:pt x="264" y="55"/>
                  </a:lnTo>
                  <a:lnTo>
                    <a:pt x="268" y="58"/>
                  </a:lnTo>
                  <a:lnTo>
                    <a:pt x="268" y="60"/>
                  </a:lnTo>
                  <a:lnTo>
                    <a:pt x="267" y="62"/>
                  </a:lnTo>
                  <a:lnTo>
                    <a:pt x="270" y="63"/>
                  </a:lnTo>
                  <a:lnTo>
                    <a:pt x="273" y="65"/>
                  </a:lnTo>
                  <a:lnTo>
                    <a:pt x="275" y="68"/>
                  </a:lnTo>
                  <a:lnTo>
                    <a:pt x="275" y="74"/>
                  </a:lnTo>
                  <a:lnTo>
                    <a:pt x="277" y="76"/>
                  </a:lnTo>
                  <a:lnTo>
                    <a:pt x="278" y="76"/>
                  </a:lnTo>
                  <a:lnTo>
                    <a:pt x="279" y="78"/>
                  </a:lnTo>
                  <a:lnTo>
                    <a:pt x="281" y="80"/>
                  </a:lnTo>
                  <a:lnTo>
                    <a:pt x="282" y="84"/>
                  </a:lnTo>
                  <a:lnTo>
                    <a:pt x="280" y="85"/>
                  </a:lnTo>
                  <a:lnTo>
                    <a:pt x="278" y="85"/>
                  </a:lnTo>
                  <a:lnTo>
                    <a:pt x="278" y="87"/>
                  </a:lnTo>
                  <a:lnTo>
                    <a:pt x="282" y="93"/>
                  </a:lnTo>
                  <a:lnTo>
                    <a:pt x="286" y="96"/>
                  </a:lnTo>
                  <a:lnTo>
                    <a:pt x="287" y="100"/>
                  </a:lnTo>
                  <a:lnTo>
                    <a:pt x="287" y="101"/>
                  </a:lnTo>
                  <a:lnTo>
                    <a:pt x="288" y="101"/>
                  </a:lnTo>
                  <a:lnTo>
                    <a:pt x="290" y="103"/>
                  </a:lnTo>
                  <a:lnTo>
                    <a:pt x="291" y="103"/>
                  </a:lnTo>
                  <a:lnTo>
                    <a:pt x="293" y="103"/>
                  </a:lnTo>
                  <a:lnTo>
                    <a:pt x="294" y="105"/>
                  </a:lnTo>
                  <a:lnTo>
                    <a:pt x="295" y="107"/>
                  </a:lnTo>
                  <a:lnTo>
                    <a:pt x="296" y="109"/>
                  </a:lnTo>
                  <a:lnTo>
                    <a:pt x="299" y="109"/>
                  </a:lnTo>
                  <a:lnTo>
                    <a:pt x="304" y="111"/>
                  </a:lnTo>
                  <a:lnTo>
                    <a:pt x="305" y="113"/>
                  </a:lnTo>
                  <a:lnTo>
                    <a:pt x="309" y="114"/>
                  </a:lnTo>
                  <a:lnTo>
                    <a:pt x="313" y="116"/>
                  </a:lnTo>
                  <a:lnTo>
                    <a:pt x="315" y="118"/>
                  </a:lnTo>
                  <a:lnTo>
                    <a:pt x="316" y="118"/>
                  </a:lnTo>
                  <a:lnTo>
                    <a:pt x="320" y="118"/>
                  </a:lnTo>
                  <a:lnTo>
                    <a:pt x="320" y="116"/>
                  </a:lnTo>
                  <a:lnTo>
                    <a:pt x="323" y="113"/>
                  </a:lnTo>
                  <a:lnTo>
                    <a:pt x="325" y="113"/>
                  </a:lnTo>
                  <a:lnTo>
                    <a:pt x="326" y="111"/>
                  </a:lnTo>
                  <a:lnTo>
                    <a:pt x="325" y="110"/>
                  </a:lnTo>
                  <a:lnTo>
                    <a:pt x="327" y="107"/>
                  </a:lnTo>
                  <a:lnTo>
                    <a:pt x="331" y="100"/>
                  </a:lnTo>
                  <a:lnTo>
                    <a:pt x="333" y="98"/>
                  </a:lnTo>
                  <a:lnTo>
                    <a:pt x="337" y="97"/>
                  </a:lnTo>
                  <a:lnTo>
                    <a:pt x="338" y="97"/>
                  </a:lnTo>
                  <a:lnTo>
                    <a:pt x="339" y="98"/>
                  </a:lnTo>
                  <a:lnTo>
                    <a:pt x="341" y="98"/>
                  </a:lnTo>
                  <a:lnTo>
                    <a:pt x="342" y="95"/>
                  </a:lnTo>
                  <a:lnTo>
                    <a:pt x="346" y="95"/>
                  </a:lnTo>
                  <a:lnTo>
                    <a:pt x="350" y="96"/>
                  </a:lnTo>
                  <a:lnTo>
                    <a:pt x="355" y="95"/>
                  </a:lnTo>
                  <a:lnTo>
                    <a:pt x="357" y="96"/>
                  </a:lnTo>
                  <a:lnTo>
                    <a:pt x="358" y="97"/>
                  </a:lnTo>
                  <a:lnTo>
                    <a:pt x="361" y="97"/>
                  </a:lnTo>
                  <a:lnTo>
                    <a:pt x="364" y="98"/>
                  </a:lnTo>
                  <a:lnTo>
                    <a:pt x="366" y="102"/>
                  </a:lnTo>
                  <a:lnTo>
                    <a:pt x="370" y="105"/>
                  </a:lnTo>
                  <a:lnTo>
                    <a:pt x="375" y="112"/>
                  </a:lnTo>
                  <a:lnTo>
                    <a:pt x="376" y="117"/>
                  </a:lnTo>
                  <a:lnTo>
                    <a:pt x="377" y="119"/>
                  </a:lnTo>
                  <a:lnTo>
                    <a:pt x="378" y="122"/>
                  </a:lnTo>
                  <a:lnTo>
                    <a:pt x="378" y="128"/>
                  </a:lnTo>
                  <a:lnTo>
                    <a:pt x="381" y="129"/>
                  </a:lnTo>
                  <a:lnTo>
                    <a:pt x="382" y="133"/>
                  </a:lnTo>
                  <a:lnTo>
                    <a:pt x="385" y="141"/>
                  </a:lnTo>
                  <a:lnTo>
                    <a:pt x="387" y="143"/>
                  </a:lnTo>
                  <a:lnTo>
                    <a:pt x="388" y="146"/>
                  </a:lnTo>
                  <a:lnTo>
                    <a:pt x="392" y="148"/>
                  </a:lnTo>
                  <a:lnTo>
                    <a:pt x="393" y="152"/>
                  </a:lnTo>
                  <a:lnTo>
                    <a:pt x="395" y="156"/>
                  </a:lnTo>
                  <a:lnTo>
                    <a:pt x="399" y="161"/>
                  </a:lnTo>
                  <a:lnTo>
                    <a:pt x="399" y="165"/>
                  </a:lnTo>
                  <a:lnTo>
                    <a:pt x="398" y="169"/>
                  </a:lnTo>
                  <a:lnTo>
                    <a:pt x="398" y="170"/>
                  </a:lnTo>
                  <a:lnTo>
                    <a:pt x="399" y="172"/>
                  </a:lnTo>
                  <a:lnTo>
                    <a:pt x="403" y="186"/>
                  </a:lnTo>
                  <a:lnTo>
                    <a:pt x="403" y="192"/>
                  </a:lnTo>
                  <a:lnTo>
                    <a:pt x="405" y="194"/>
                  </a:lnTo>
                  <a:lnTo>
                    <a:pt x="406" y="195"/>
                  </a:lnTo>
                  <a:lnTo>
                    <a:pt x="409" y="197"/>
                  </a:lnTo>
                  <a:lnTo>
                    <a:pt x="412" y="195"/>
                  </a:lnTo>
                  <a:lnTo>
                    <a:pt x="415" y="198"/>
                  </a:lnTo>
                  <a:lnTo>
                    <a:pt x="419" y="201"/>
                  </a:lnTo>
                  <a:lnTo>
                    <a:pt x="427" y="204"/>
                  </a:lnTo>
                  <a:lnTo>
                    <a:pt x="431" y="206"/>
                  </a:lnTo>
                  <a:lnTo>
                    <a:pt x="435" y="207"/>
                  </a:lnTo>
                  <a:lnTo>
                    <a:pt x="437" y="210"/>
                  </a:lnTo>
                  <a:lnTo>
                    <a:pt x="439" y="211"/>
                  </a:lnTo>
                  <a:lnTo>
                    <a:pt x="438" y="215"/>
                  </a:lnTo>
                  <a:lnTo>
                    <a:pt x="441" y="211"/>
                  </a:lnTo>
                  <a:lnTo>
                    <a:pt x="444" y="205"/>
                  </a:lnTo>
                  <a:lnTo>
                    <a:pt x="447" y="202"/>
                  </a:lnTo>
                  <a:lnTo>
                    <a:pt x="446" y="205"/>
                  </a:lnTo>
                  <a:lnTo>
                    <a:pt x="446" y="210"/>
                  </a:lnTo>
                  <a:lnTo>
                    <a:pt x="444" y="212"/>
                  </a:lnTo>
                  <a:lnTo>
                    <a:pt x="441" y="218"/>
                  </a:lnTo>
                  <a:lnTo>
                    <a:pt x="438" y="223"/>
                  </a:lnTo>
                  <a:lnTo>
                    <a:pt x="437" y="227"/>
                  </a:lnTo>
                  <a:lnTo>
                    <a:pt x="435" y="228"/>
                  </a:lnTo>
                  <a:lnTo>
                    <a:pt x="436" y="225"/>
                  </a:lnTo>
                  <a:lnTo>
                    <a:pt x="436" y="221"/>
                  </a:lnTo>
                  <a:lnTo>
                    <a:pt x="432" y="221"/>
                  </a:lnTo>
                  <a:lnTo>
                    <a:pt x="432" y="227"/>
                  </a:lnTo>
                  <a:lnTo>
                    <a:pt x="430" y="231"/>
                  </a:lnTo>
                  <a:lnTo>
                    <a:pt x="433" y="234"/>
                  </a:lnTo>
                  <a:lnTo>
                    <a:pt x="432" y="236"/>
                  </a:lnTo>
                  <a:lnTo>
                    <a:pt x="430" y="242"/>
                  </a:lnTo>
                  <a:lnTo>
                    <a:pt x="428" y="245"/>
                  </a:lnTo>
                  <a:lnTo>
                    <a:pt x="428" y="251"/>
                  </a:lnTo>
                  <a:lnTo>
                    <a:pt x="429" y="253"/>
                  </a:lnTo>
                  <a:lnTo>
                    <a:pt x="428" y="256"/>
                  </a:lnTo>
                  <a:lnTo>
                    <a:pt x="428" y="259"/>
                  </a:lnTo>
                  <a:lnTo>
                    <a:pt x="426" y="272"/>
                  </a:lnTo>
                  <a:lnTo>
                    <a:pt x="427" y="279"/>
                  </a:lnTo>
                  <a:lnTo>
                    <a:pt x="426" y="290"/>
                  </a:lnTo>
                  <a:lnTo>
                    <a:pt x="421" y="295"/>
                  </a:lnTo>
                  <a:lnTo>
                    <a:pt x="422" y="299"/>
                  </a:lnTo>
                  <a:lnTo>
                    <a:pt x="424" y="308"/>
                  </a:lnTo>
                  <a:lnTo>
                    <a:pt x="423" y="313"/>
                  </a:lnTo>
                  <a:lnTo>
                    <a:pt x="430" y="323"/>
                  </a:lnTo>
                  <a:lnTo>
                    <a:pt x="430" y="330"/>
                  </a:lnTo>
                  <a:lnTo>
                    <a:pt x="428" y="331"/>
                  </a:lnTo>
                  <a:lnTo>
                    <a:pt x="428" y="323"/>
                  </a:lnTo>
                  <a:lnTo>
                    <a:pt x="422" y="316"/>
                  </a:lnTo>
                  <a:lnTo>
                    <a:pt x="421" y="322"/>
                  </a:lnTo>
                  <a:lnTo>
                    <a:pt x="426" y="325"/>
                  </a:lnTo>
                  <a:lnTo>
                    <a:pt x="428" y="334"/>
                  </a:lnTo>
                  <a:lnTo>
                    <a:pt x="429" y="337"/>
                  </a:lnTo>
                  <a:lnTo>
                    <a:pt x="428" y="341"/>
                  </a:lnTo>
                  <a:lnTo>
                    <a:pt x="430" y="345"/>
                  </a:lnTo>
                  <a:lnTo>
                    <a:pt x="431" y="350"/>
                  </a:lnTo>
                  <a:lnTo>
                    <a:pt x="445" y="364"/>
                  </a:lnTo>
                  <a:lnTo>
                    <a:pt x="447" y="369"/>
                  </a:lnTo>
                  <a:lnTo>
                    <a:pt x="451" y="376"/>
                  </a:lnTo>
                  <a:lnTo>
                    <a:pt x="450" y="380"/>
                  </a:lnTo>
                  <a:lnTo>
                    <a:pt x="452" y="383"/>
                  </a:lnTo>
                  <a:lnTo>
                    <a:pt x="462" y="395"/>
                  </a:lnTo>
                  <a:lnTo>
                    <a:pt x="465" y="399"/>
                  </a:lnTo>
                  <a:lnTo>
                    <a:pt x="467" y="398"/>
                  </a:lnTo>
                  <a:lnTo>
                    <a:pt x="473" y="398"/>
                  </a:lnTo>
                  <a:lnTo>
                    <a:pt x="475" y="400"/>
                  </a:lnTo>
                  <a:lnTo>
                    <a:pt x="483" y="403"/>
                  </a:lnTo>
                  <a:lnTo>
                    <a:pt x="488" y="410"/>
                  </a:lnTo>
                  <a:lnTo>
                    <a:pt x="489" y="417"/>
                  </a:lnTo>
                  <a:lnTo>
                    <a:pt x="495" y="414"/>
                  </a:lnTo>
                  <a:lnTo>
                    <a:pt x="503" y="412"/>
                  </a:lnTo>
                  <a:lnTo>
                    <a:pt x="505" y="415"/>
                  </a:lnTo>
                  <a:lnTo>
                    <a:pt x="508" y="415"/>
                  </a:lnTo>
                  <a:lnTo>
                    <a:pt x="518" y="408"/>
                  </a:lnTo>
                  <a:lnTo>
                    <a:pt x="520" y="406"/>
                  </a:lnTo>
                  <a:lnTo>
                    <a:pt x="528" y="406"/>
                  </a:lnTo>
                  <a:lnTo>
                    <a:pt x="534" y="406"/>
                  </a:lnTo>
                  <a:lnTo>
                    <a:pt x="538" y="402"/>
                  </a:lnTo>
                  <a:lnTo>
                    <a:pt x="544" y="402"/>
                  </a:lnTo>
                  <a:lnTo>
                    <a:pt x="550" y="403"/>
                  </a:lnTo>
                  <a:lnTo>
                    <a:pt x="552" y="401"/>
                  </a:lnTo>
                  <a:lnTo>
                    <a:pt x="558" y="403"/>
                  </a:lnTo>
                  <a:lnTo>
                    <a:pt x="554" y="405"/>
                  </a:lnTo>
                  <a:lnTo>
                    <a:pt x="553" y="408"/>
                  </a:lnTo>
                  <a:lnTo>
                    <a:pt x="558" y="410"/>
                  </a:lnTo>
                  <a:lnTo>
                    <a:pt x="560" y="414"/>
                  </a:lnTo>
                  <a:lnTo>
                    <a:pt x="561" y="410"/>
                  </a:lnTo>
                  <a:lnTo>
                    <a:pt x="564" y="410"/>
                  </a:lnTo>
                  <a:lnTo>
                    <a:pt x="569" y="405"/>
                  </a:lnTo>
                  <a:lnTo>
                    <a:pt x="570" y="398"/>
                  </a:lnTo>
                  <a:lnTo>
                    <a:pt x="571" y="394"/>
                  </a:lnTo>
                  <a:lnTo>
                    <a:pt x="565" y="397"/>
                  </a:lnTo>
                  <a:lnTo>
                    <a:pt x="565" y="396"/>
                  </a:lnTo>
                  <a:lnTo>
                    <a:pt x="576" y="390"/>
                  </a:lnTo>
                  <a:lnTo>
                    <a:pt x="579" y="389"/>
                  </a:lnTo>
                  <a:lnTo>
                    <a:pt x="583" y="384"/>
                  </a:lnTo>
                  <a:lnTo>
                    <a:pt x="583" y="376"/>
                  </a:lnTo>
                  <a:lnTo>
                    <a:pt x="593" y="366"/>
                  </a:lnTo>
                  <a:lnTo>
                    <a:pt x="592" y="365"/>
                  </a:lnTo>
                  <a:lnTo>
                    <a:pt x="593" y="350"/>
                  </a:lnTo>
                  <a:lnTo>
                    <a:pt x="601" y="340"/>
                  </a:lnTo>
                  <a:lnTo>
                    <a:pt x="597" y="340"/>
                  </a:lnTo>
                  <a:lnTo>
                    <a:pt x="597" y="336"/>
                  </a:lnTo>
                  <a:lnTo>
                    <a:pt x="613" y="332"/>
                  </a:lnTo>
                  <a:lnTo>
                    <a:pt x="633" y="332"/>
                  </a:lnTo>
                  <a:lnTo>
                    <a:pt x="637" y="328"/>
                  </a:lnTo>
                  <a:lnTo>
                    <a:pt x="643" y="327"/>
                  </a:lnTo>
                  <a:lnTo>
                    <a:pt x="645" y="329"/>
                  </a:lnTo>
                  <a:lnTo>
                    <a:pt x="651" y="327"/>
                  </a:lnTo>
                  <a:lnTo>
                    <a:pt x="650" y="324"/>
                  </a:lnTo>
                  <a:lnTo>
                    <a:pt x="660" y="324"/>
                  </a:lnTo>
                  <a:lnTo>
                    <a:pt x="671" y="327"/>
                  </a:lnTo>
                  <a:lnTo>
                    <a:pt x="674" y="326"/>
                  </a:lnTo>
                  <a:lnTo>
                    <a:pt x="672" y="323"/>
                  </a:lnTo>
                  <a:lnTo>
                    <a:pt x="677" y="323"/>
                  </a:lnTo>
                  <a:lnTo>
                    <a:pt x="684" y="331"/>
                  </a:lnTo>
                  <a:lnTo>
                    <a:pt x="684" y="336"/>
                  </a:lnTo>
                  <a:lnTo>
                    <a:pt x="681" y="343"/>
                  </a:lnTo>
                  <a:lnTo>
                    <a:pt x="676" y="351"/>
                  </a:lnTo>
                  <a:lnTo>
                    <a:pt x="665" y="361"/>
                  </a:lnTo>
                  <a:lnTo>
                    <a:pt x="663" y="364"/>
                  </a:lnTo>
                  <a:lnTo>
                    <a:pt x="662" y="370"/>
                  </a:lnTo>
                  <a:lnTo>
                    <a:pt x="658" y="373"/>
                  </a:lnTo>
                  <a:lnTo>
                    <a:pt x="656" y="376"/>
                  </a:lnTo>
                  <a:lnTo>
                    <a:pt x="659" y="378"/>
                  </a:lnTo>
                  <a:lnTo>
                    <a:pt x="663" y="378"/>
                  </a:lnTo>
                  <a:lnTo>
                    <a:pt x="662" y="381"/>
                  </a:lnTo>
                  <a:lnTo>
                    <a:pt x="657" y="387"/>
                  </a:lnTo>
                  <a:lnTo>
                    <a:pt x="657" y="389"/>
                  </a:lnTo>
                  <a:lnTo>
                    <a:pt x="659" y="390"/>
                  </a:lnTo>
                  <a:lnTo>
                    <a:pt x="662" y="387"/>
                  </a:lnTo>
                  <a:lnTo>
                    <a:pt x="664" y="387"/>
                  </a:lnTo>
                  <a:lnTo>
                    <a:pt x="661" y="391"/>
                  </a:lnTo>
                  <a:lnTo>
                    <a:pt x="658" y="406"/>
                  </a:lnTo>
                  <a:lnTo>
                    <a:pt x="653" y="414"/>
                  </a:lnTo>
                  <a:lnTo>
                    <a:pt x="652" y="415"/>
                  </a:lnTo>
                  <a:lnTo>
                    <a:pt x="650" y="410"/>
                  </a:lnTo>
                  <a:lnTo>
                    <a:pt x="645" y="407"/>
                  </a:lnTo>
                  <a:lnTo>
                    <a:pt x="645" y="406"/>
                  </a:lnTo>
                  <a:lnTo>
                    <a:pt x="647" y="403"/>
                  </a:lnTo>
                  <a:lnTo>
                    <a:pt x="647" y="399"/>
                  </a:lnTo>
                  <a:lnTo>
                    <a:pt x="645" y="400"/>
                  </a:lnTo>
                  <a:lnTo>
                    <a:pt x="640" y="405"/>
                  </a:lnTo>
                  <a:lnTo>
                    <a:pt x="635" y="409"/>
                  </a:lnTo>
                  <a:lnTo>
                    <a:pt x="635" y="409"/>
                  </a:lnTo>
                  <a:lnTo>
                    <a:pt x="633" y="409"/>
                  </a:lnTo>
                  <a:lnTo>
                    <a:pt x="630" y="410"/>
                  </a:lnTo>
                  <a:lnTo>
                    <a:pt x="630" y="413"/>
                  </a:lnTo>
                  <a:lnTo>
                    <a:pt x="629" y="416"/>
                  </a:lnTo>
                  <a:lnTo>
                    <a:pt x="626" y="420"/>
                  </a:lnTo>
                  <a:lnTo>
                    <a:pt x="626" y="421"/>
                  </a:lnTo>
                  <a:lnTo>
                    <a:pt x="624" y="421"/>
                  </a:lnTo>
                  <a:lnTo>
                    <a:pt x="623" y="422"/>
                  </a:lnTo>
                  <a:lnTo>
                    <a:pt x="622" y="422"/>
                  </a:lnTo>
                  <a:lnTo>
                    <a:pt x="622" y="420"/>
                  </a:lnTo>
                  <a:lnTo>
                    <a:pt x="617" y="420"/>
                  </a:lnTo>
                  <a:lnTo>
                    <a:pt x="615" y="421"/>
                  </a:lnTo>
                  <a:lnTo>
                    <a:pt x="615" y="425"/>
                  </a:lnTo>
                  <a:lnTo>
                    <a:pt x="573" y="424"/>
                  </a:lnTo>
                  <a:lnTo>
                    <a:pt x="573" y="437"/>
                  </a:lnTo>
                  <a:lnTo>
                    <a:pt x="562" y="438"/>
                  </a:lnTo>
                  <a:lnTo>
                    <a:pt x="565" y="441"/>
                  </a:lnTo>
                  <a:lnTo>
                    <a:pt x="568" y="443"/>
                  </a:lnTo>
                  <a:lnTo>
                    <a:pt x="571" y="448"/>
                  </a:lnTo>
                  <a:lnTo>
                    <a:pt x="575" y="451"/>
                  </a:lnTo>
                  <a:lnTo>
                    <a:pt x="577" y="451"/>
                  </a:lnTo>
                  <a:lnTo>
                    <a:pt x="579" y="454"/>
                  </a:lnTo>
                  <a:lnTo>
                    <a:pt x="580" y="457"/>
                  </a:lnTo>
                  <a:lnTo>
                    <a:pt x="581" y="459"/>
                  </a:lnTo>
                  <a:lnTo>
                    <a:pt x="586" y="459"/>
                  </a:lnTo>
                  <a:lnTo>
                    <a:pt x="588" y="460"/>
                  </a:lnTo>
                  <a:lnTo>
                    <a:pt x="589" y="463"/>
                  </a:lnTo>
                  <a:lnTo>
                    <a:pt x="586" y="467"/>
                  </a:lnTo>
                  <a:lnTo>
                    <a:pt x="555" y="467"/>
                  </a:lnTo>
                  <a:lnTo>
                    <a:pt x="541" y="489"/>
                  </a:lnTo>
                  <a:lnTo>
                    <a:pt x="541" y="493"/>
                  </a:lnTo>
                  <a:lnTo>
                    <a:pt x="542" y="494"/>
                  </a:lnTo>
                  <a:lnTo>
                    <a:pt x="541" y="497"/>
                  </a:lnTo>
                  <a:lnTo>
                    <a:pt x="542" y="498"/>
                  </a:lnTo>
                  <a:lnTo>
                    <a:pt x="543" y="499"/>
                  </a:lnTo>
                  <a:lnTo>
                    <a:pt x="543" y="502"/>
                  </a:lnTo>
                  <a:lnTo>
                    <a:pt x="541" y="503"/>
                  </a:lnTo>
                  <a:lnTo>
                    <a:pt x="540" y="506"/>
                  </a:lnTo>
                  <a:lnTo>
                    <a:pt x="539" y="507"/>
                  </a:lnTo>
                  <a:lnTo>
                    <a:pt x="535" y="502"/>
                  </a:lnTo>
                  <a:lnTo>
                    <a:pt x="528" y="496"/>
                  </a:lnTo>
                  <a:lnTo>
                    <a:pt x="527" y="494"/>
                  </a:lnTo>
                  <a:lnTo>
                    <a:pt x="522" y="492"/>
                  </a:lnTo>
                  <a:lnTo>
                    <a:pt x="506" y="478"/>
                  </a:lnTo>
                  <a:lnTo>
                    <a:pt x="504" y="476"/>
                  </a:lnTo>
                  <a:lnTo>
                    <a:pt x="504" y="474"/>
                  </a:lnTo>
                  <a:lnTo>
                    <a:pt x="500" y="469"/>
                  </a:lnTo>
                  <a:lnTo>
                    <a:pt x="495" y="464"/>
                  </a:lnTo>
                  <a:lnTo>
                    <a:pt x="491" y="464"/>
                  </a:lnTo>
                  <a:lnTo>
                    <a:pt x="490" y="463"/>
                  </a:lnTo>
                  <a:lnTo>
                    <a:pt x="488" y="463"/>
                  </a:lnTo>
                  <a:lnTo>
                    <a:pt x="489" y="464"/>
                  </a:lnTo>
                  <a:lnTo>
                    <a:pt x="497" y="468"/>
                  </a:lnTo>
                  <a:lnTo>
                    <a:pt x="502" y="474"/>
                  </a:lnTo>
                  <a:lnTo>
                    <a:pt x="502" y="475"/>
                  </a:lnTo>
                  <a:lnTo>
                    <a:pt x="499" y="472"/>
                  </a:lnTo>
                  <a:lnTo>
                    <a:pt x="491" y="468"/>
                  </a:lnTo>
                  <a:lnTo>
                    <a:pt x="487" y="466"/>
                  </a:lnTo>
                  <a:lnTo>
                    <a:pt x="484" y="467"/>
                  </a:lnTo>
                  <a:lnTo>
                    <a:pt x="482" y="466"/>
                  </a:lnTo>
                  <a:lnTo>
                    <a:pt x="483" y="464"/>
                  </a:lnTo>
                  <a:lnTo>
                    <a:pt x="485" y="464"/>
                  </a:lnTo>
                  <a:lnTo>
                    <a:pt x="485" y="462"/>
                  </a:lnTo>
                  <a:lnTo>
                    <a:pt x="483" y="462"/>
                  </a:lnTo>
                  <a:lnTo>
                    <a:pt x="480" y="463"/>
                  </a:lnTo>
                  <a:lnTo>
                    <a:pt x="480" y="461"/>
                  </a:lnTo>
                  <a:lnTo>
                    <a:pt x="477" y="460"/>
                  </a:lnTo>
                  <a:lnTo>
                    <a:pt x="472" y="463"/>
                  </a:lnTo>
                  <a:lnTo>
                    <a:pt x="472" y="466"/>
                  </a:lnTo>
                  <a:lnTo>
                    <a:pt x="476" y="466"/>
                  </a:lnTo>
                  <a:lnTo>
                    <a:pt x="481" y="467"/>
                  </a:lnTo>
                  <a:lnTo>
                    <a:pt x="481" y="468"/>
                  </a:lnTo>
                  <a:lnTo>
                    <a:pt x="479" y="468"/>
                  </a:lnTo>
                  <a:lnTo>
                    <a:pt x="472" y="468"/>
                  </a:lnTo>
                  <a:lnTo>
                    <a:pt x="468" y="469"/>
                  </a:lnTo>
                  <a:lnTo>
                    <a:pt x="461" y="473"/>
                  </a:lnTo>
                  <a:lnTo>
                    <a:pt x="455" y="473"/>
                  </a:lnTo>
                  <a:lnTo>
                    <a:pt x="444" y="478"/>
                  </a:lnTo>
                  <a:lnTo>
                    <a:pt x="438" y="478"/>
                  </a:lnTo>
                  <a:lnTo>
                    <a:pt x="427" y="474"/>
                  </a:lnTo>
                  <a:lnTo>
                    <a:pt x="420" y="471"/>
                  </a:lnTo>
                  <a:lnTo>
                    <a:pt x="412" y="471"/>
                  </a:lnTo>
                  <a:lnTo>
                    <a:pt x="403" y="468"/>
                  </a:lnTo>
                  <a:lnTo>
                    <a:pt x="399" y="464"/>
                  </a:lnTo>
                  <a:lnTo>
                    <a:pt x="397" y="466"/>
                  </a:lnTo>
                  <a:lnTo>
                    <a:pt x="393" y="464"/>
                  </a:lnTo>
                  <a:lnTo>
                    <a:pt x="387" y="462"/>
                  </a:lnTo>
                  <a:lnTo>
                    <a:pt x="383" y="457"/>
                  </a:lnTo>
                  <a:lnTo>
                    <a:pt x="382" y="456"/>
                  </a:lnTo>
                  <a:lnTo>
                    <a:pt x="379" y="457"/>
                  </a:lnTo>
                  <a:lnTo>
                    <a:pt x="373" y="454"/>
                  </a:lnTo>
                  <a:lnTo>
                    <a:pt x="366" y="454"/>
                  </a:lnTo>
                  <a:lnTo>
                    <a:pt x="363" y="449"/>
                  </a:lnTo>
                  <a:lnTo>
                    <a:pt x="358" y="445"/>
                  </a:lnTo>
                  <a:lnTo>
                    <a:pt x="345" y="444"/>
                  </a:lnTo>
                  <a:lnTo>
                    <a:pt x="335" y="440"/>
                  </a:lnTo>
                  <a:lnTo>
                    <a:pt x="328" y="433"/>
                  </a:lnTo>
                  <a:lnTo>
                    <a:pt x="325" y="433"/>
                  </a:lnTo>
                  <a:lnTo>
                    <a:pt x="313" y="421"/>
                  </a:lnTo>
                  <a:lnTo>
                    <a:pt x="311" y="418"/>
                  </a:lnTo>
                  <a:lnTo>
                    <a:pt x="308" y="419"/>
                  </a:lnTo>
                  <a:lnTo>
                    <a:pt x="307" y="420"/>
                  </a:lnTo>
                  <a:lnTo>
                    <a:pt x="304" y="420"/>
                  </a:lnTo>
                  <a:lnTo>
                    <a:pt x="294" y="417"/>
                  </a:lnTo>
                  <a:lnTo>
                    <a:pt x="291" y="416"/>
                  </a:lnTo>
                  <a:lnTo>
                    <a:pt x="287" y="415"/>
                  </a:lnTo>
                  <a:lnTo>
                    <a:pt x="285" y="415"/>
                  </a:lnTo>
                  <a:lnTo>
                    <a:pt x="279" y="414"/>
                  </a:lnTo>
                  <a:lnTo>
                    <a:pt x="276" y="408"/>
                  </a:lnTo>
                  <a:lnTo>
                    <a:pt x="272" y="401"/>
                  </a:lnTo>
                  <a:lnTo>
                    <a:pt x="267" y="396"/>
                  </a:lnTo>
                  <a:lnTo>
                    <a:pt x="260" y="394"/>
                  </a:lnTo>
                  <a:lnTo>
                    <a:pt x="260" y="391"/>
                  </a:lnTo>
                  <a:lnTo>
                    <a:pt x="262" y="388"/>
                  </a:lnTo>
                  <a:lnTo>
                    <a:pt x="259" y="388"/>
                  </a:lnTo>
                  <a:lnTo>
                    <a:pt x="255" y="389"/>
                  </a:lnTo>
                  <a:lnTo>
                    <a:pt x="246" y="387"/>
                  </a:lnTo>
                  <a:lnTo>
                    <a:pt x="245" y="384"/>
                  </a:lnTo>
                  <a:lnTo>
                    <a:pt x="242" y="384"/>
                  </a:lnTo>
                  <a:lnTo>
                    <a:pt x="239" y="383"/>
                  </a:lnTo>
                  <a:lnTo>
                    <a:pt x="238" y="377"/>
                  </a:lnTo>
                  <a:lnTo>
                    <a:pt x="234" y="371"/>
                  </a:lnTo>
                  <a:lnTo>
                    <a:pt x="234" y="367"/>
                  </a:lnTo>
                  <a:lnTo>
                    <a:pt x="231" y="364"/>
                  </a:lnTo>
                  <a:lnTo>
                    <a:pt x="227" y="355"/>
                  </a:lnTo>
                  <a:lnTo>
                    <a:pt x="227" y="353"/>
                  </a:lnTo>
                  <a:lnTo>
                    <a:pt x="230" y="352"/>
                  </a:lnTo>
                  <a:lnTo>
                    <a:pt x="236" y="352"/>
                  </a:lnTo>
                  <a:lnTo>
                    <a:pt x="238" y="349"/>
                  </a:lnTo>
                  <a:lnTo>
                    <a:pt x="235" y="347"/>
                  </a:lnTo>
                  <a:lnTo>
                    <a:pt x="233" y="347"/>
                  </a:lnTo>
                  <a:lnTo>
                    <a:pt x="233" y="344"/>
                  </a:lnTo>
                  <a:lnTo>
                    <a:pt x="239" y="340"/>
                  </a:lnTo>
                  <a:lnTo>
                    <a:pt x="241" y="334"/>
                  </a:lnTo>
                  <a:lnTo>
                    <a:pt x="241" y="329"/>
                  </a:lnTo>
                  <a:lnTo>
                    <a:pt x="236" y="316"/>
                  </a:lnTo>
                  <a:lnTo>
                    <a:pt x="233" y="310"/>
                  </a:lnTo>
                  <a:lnTo>
                    <a:pt x="232" y="306"/>
                  </a:lnTo>
                  <a:lnTo>
                    <a:pt x="233" y="301"/>
                  </a:lnTo>
                  <a:lnTo>
                    <a:pt x="232" y="297"/>
                  </a:lnTo>
                  <a:lnTo>
                    <a:pt x="223" y="285"/>
                  </a:lnTo>
                  <a:lnTo>
                    <a:pt x="223" y="281"/>
                  </a:lnTo>
                  <a:lnTo>
                    <a:pt x="216" y="273"/>
                  </a:lnTo>
                  <a:lnTo>
                    <a:pt x="210" y="263"/>
                  </a:lnTo>
                  <a:lnTo>
                    <a:pt x="203" y="254"/>
                  </a:lnTo>
                  <a:lnTo>
                    <a:pt x="197" y="248"/>
                  </a:lnTo>
                  <a:lnTo>
                    <a:pt x="195" y="246"/>
                  </a:lnTo>
                  <a:lnTo>
                    <a:pt x="193" y="244"/>
                  </a:lnTo>
                  <a:lnTo>
                    <a:pt x="187" y="241"/>
                  </a:lnTo>
                  <a:lnTo>
                    <a:pt x="183" y="239"/>
                  </a:lnTo>
                  <a:lnTo>
                    <a:pt x="183" y="237"/>
                  </a:lnTo>
                  <a:lnTo>
                    <a:pt x="185" y="236"/>
                  </a:lnTo>
                  <a:lnTo>
                    <a:pt x="187" y="231"/>
                  </a:lnTo>
                  <a:lnTo>
                    <a:pt x="185" y="228"/>
                  </a:lnTo>
                  <a:lnTo>
                    <a:pt x="184" y="224"/>
                  </a:lnTo>
                  <a:lnTo>
                    <a:pt x="183" y="222"/>
                  </a:lnTo>
                  <a:lnTo>
                    <a:pt x="180" y="222"/>
                  </a:lnTo>
                  <a:lnTo>
                    <a:pt x="174" y="220"/>
                  </a:lnTo>
                  <a:lnTo>
                    <a:pt x="165" y="212"/>
                  </a:lnTo>
                  <a:lnTo>
                    <a:pt x="162" y="210"/>
                  </a:lnTo>
                  <a:lnTo>
                    <a:pt x="157" y="210"/>
                  </a:lnTo>
                  <a:lnTo>
                    <a:pt x="153" y="207"/>
                  </a:lnTo>
                  <a:lnTo>
                    <a:pt x="153" y="202"/>
                  </a:lnTo>
                  <a:lnTo>
                    <a:pt x="155" y="195"/>
                  </a:lnTo>
                  <a:lnTo>
                    <a:pt x="160" y="191"/>
                  </a:lnTo>
                  <a:lnTo>
                    <a:pt x="163" y="190"/>
                  </a:lnTo>
                  <a:lnTo>
                    <a:pt x="165" y="192"/>
                  </a:lnTo>
                  <a:lnTo>
                    <a:pt x="167" y="190"/>
                  </a:lnTo>
                  <a:lnTo>
                    <a:pt x="166" y="187"/>
                  </a:lnTo>
                  <a:lnTo>
                    <a:pt x="165" y="186"/>
                  </a:lnTo>
                  <a:lnTo>
                    <a:pt x="164" y="187"/>
                  </a:lnTo>
                  <a:lnTo>
                    <a:pt x="160" y="186"/>
                  </a:lnTo>
                  <a:lnTo>
                    <a:pt x="160" y="182"/>
                  </a:lnTo>
                  <a:lnTo>
                    <a:pt x="155" y="176"/>
                  </a:lnTo>
                  <a:lnTo>
                    <a:pt x="151" y="177"/>
                  </a:lnTo>
                  <a:lnTo>
                    <a:pt x="147" y="176"/>
                  </a:lnTo>
                  <a:lnTo>
                    <a:pt x="145" y="172"/>
                  </a:lnTo>
                  <a:lnTo>
                    <a:pt x="146" y="168"/>
                  </a:lnTo>
                  <a:lnTo>
                    <a:pt x="144" y="167"/>
                  </a:lnTo>
                  <a:lnTo>
                    <a:pt x="140" y="167"/>
                  </a:lnTo>
                  <a:lnTo>
                    <a:pt x="132" y="159"/>
                  </a:lnTo>
                  <a:lnTo>
                    <a:pt x="131" y="153"/>
                  </a:lnTo>
                  <a:lnTo>
                    <a:pt x="133" y="150"/>
                  </a:lnTo>
                  <a:lnTo>
                    <a:pt x="133" y="145"/>
                  </a:lnTo>
                  <a:lnTo>
                    <a:pt x="131" y="143"/>
                  </a:lnTo>
                  <a:lnTo>
                    <a:pt x="128" y="145"/>
                  </a:lnTo>
                  <a:lnTo>
                    <a:pt x="126" y="143"/>
                  </a:lnTo>
                  <a:lnTo>
                    <a:pt x="122" y="143"/>
                  </a:lnTo>
                  <a:lnTo>
                    <a:pt x="121" y="140"/>
                  </a:lnTo>
                  <a:lnTo>
                    <a:pt x="118" y="138"/>
                  </a:lnTo>
                  <a:lnTo>
                    <a:pt x="117" y="134"/>
                  </a:lnTo>
                  <a:lnTo>
                    <a:pt x="114" y="128"/>
                  </a:lnTo>
                  <a:lnTo>
                    <a:pt x="112" y="128"/>
                  </a:lnTo>
                  <a:lnTo>
                    <a:pt x="110" y="126"/>
                  </a:lnTo>
                  <a:lnTo>
                    <a:pt x="109" y="119"/>
                  </a:lnTo>
                  <a:lnTo>
                    <a:pt x="108" y="116"/>
                  </a:lnTo>
                  <a:lnTo>
                    <a:pt x="104" y="114"/>
                  </a:lnTo>
                  <a:lnTo>
                    <a:pt x="101" y="107"/>
                  </a:lnTo>
                  <a:lnTo>
                    <a:pt x="100" y="104"/>
                  </a:lnTo>
                  <a:lnTo>
                    <a:pt x="98" y="104"/>
                  </a:lnTo>
                  <a:lnTo>
                    <a:pt x="97" y="101"/>
                  </a:lnTo>
                  <a:lnTo>
                    <a:pt x="98" y="98"/>
                  </a:lnTo>
                  <a:lnTo>
                    <a:pt x="98" y="96"/>
                  </a:lnTo>
                  <a:lnTo>
                    <a:pt x="93" y="87"/>
                  </a:lnTo>
                  <a:lnTo>
                    <a:pt x="91" y="83"/>
                  </a:lnTo>
                  <a:lnTo>
                    <a:pt x="92" y="81"/>
                  </a:lnTo>
                  <a:lnTo>
                    <a:pt x="91" y="75"/>
                  </a:lnTo>
                  <a:lnTo>
                    <a:pt x="89" y="72"/>
                  </a:lnTo>
                  <a:lnTo>
                    <a:pt x="87" y="63"/>
                  </a:lnTo>
                  <a:lnTo>
                    <a:pt x="85" y="57"/>
                  </a:lnTo>
                  <a:lnTo>
                    <a:pt x="85" y="53"/>
                  </a:lnTo>
                  <a:lnTo>
                    <a:pt x="89" y="49"/>
                  </a:lnTo>
                  <a:lnTo>
                    <a:pt x="89" y="47"/>
                  </a:lnTo>
                  <a:lnTo>
                    <a:pt x="83" y="44"/>
                  </a:lnTo>
                  <a:lnTo>
                    <a:pt x="79" y="44"/>
                  </a:lnTo>
                  <a:lnTo>
                    <a:pt x="77" y="41"/>
                  </a:lnTo>
                  <a:lnTo>
                    <a:pt x="74" y="38"/>
                  </a:lnTo>
                  <a:lnTo>
                    <a:pt x="71" y="39"/>
                  </a:lnTo>
                  <a:lnTo>
                    <a:pt x="67" y="40"/>
                  </a:lnTo>
                  <a:lnTo>
                    <a:pt x="64" y="38"/>
                  </a:lnTo>
                  <a:lnTo>
                    <a:pt x="60" y="30"/>
                  </a:lnTo>
                  <a:lnTo>
                    <a:pt x="54" y="28"/>
                  </a:lnTo>
                  <a:lnTo>
                    <a:pt x="50" y="22"/>
                  </a:lnTo>
                  <a:lnTo>
                    <a:pt x="53" y="28"/>
                  </a:lnTo>
                  <a:lnTo>
                    <a:pt x="54" y="32"/>
                  </a:lnTo>
                  <a:lnTo>
                    <a:pt x="50" y="41"/>
                  </a:lnTo>
                  <a:lnTo>
                    <a:pt x="48" y="46"/>
                  </a:lnTo>
                  <a:lnTo>
                    <a:pt x="50" y="56"/>
                  </a:lnTo>
                  <a:lnTo>
                    <a:pt x="50" y="73"/>
                  </a:lnTo>
                  <a:lnTo>
                    <a:pt x="48" y="77"/>
                  </a:lnTo>
                  <a:lnTo>
                    <a:pt x="51" y="79"/>
                  </a:lnTo>
                  <a:lnTo>
                    <a:pt x="55" y="86"/>
                  </a:lnTo>
                  <a:lnTo>
                    <a:pt x="55" y="91"/>
                  </a:lnTo>
                  <a:lnTo>
                    <a:pt x="57" y="91"/>
                  </a:lnTo>
                  <a:lnTo>
                    <a:pt x="59" y="95"/>
                  </a:lnTo>
                  <a:lnTo>
                    <a:pt x="65" y="99"/>
                  </a:lnTo>
                  <a:lnTo>
                    <a:pt x="67" y="105"/>
                  </a:lnTo>
                  <a:lnTo>
                    <a:pt x="66" y="109"/>
                  </a:lnTo>
                  <a:lnTo>
                    <a:pt x="67" y="113"/>
                  </a:lnTo>
                  <a:lnTo>
                    <a:pt x="72" y="115"/>
                  </a:lnTo>
                  <a:lnTo>
                    <a:pt x="75" y="118"/>
                  </a:lnTo>
                  <a:lnTo>
                    <a:pt x="75" y="123"/>
                  </a:lnTo>
                  <a:lnTo>
                    <a:pt x="77" y="126"/>
                  </a:lnTo>
                  <a:lnTo>
                    <a:pt x="80" y="126"/>
                  </a:lnTo>
                  <a:lnTo>
                    <a:pt x="84" y="132"/>
                  </a:lnTo>
                  <a:lnTo>
                    <a:pt x="83" y="137"/>
                  </a:lnTo>
                  <a:lnTo>
                    <a:pt x="83" y="143"/>
                  </a:lnTo>
                  <a:lnTo>
                    <a:pt x="89" y="147"/>
                  </a:lnTo>
                  <a:lnTo>
                    <a:pt x="90" y="148"/>
                  </a:lnTo>
                  <a:lnTo>
                    <a:pt x="94" y="154"/>
                  </a:lnTo>
                  <a:lnTo>
                    <a:pt x="95" y="164"/>
                  </a:lnTo>
                  <a:lnTo>
                    <a:pt x="97" y="164"/>
                  </a:lnTo>
                  <a:lnTo>
                    <a:pt x="99" y="166"/>
                  </a:lnTo>
                  <a:lnTo>
                    <a:pt x="97" y="170"/>
                  </a:lnTo>
                  <a:lnTo>
                    <a:pt x="98" y="173"/>
                  </a:lnTo>
                  <a:lnTo>
                    <a:pt x="102" y="180"/>
                  </a:lnTo>
                  <a:lnTo>
                    <a:pt x="103" y="177"/>
                  </a:lnTo>
                  <a:lnTo>
                    <a:pt x="103" y="175"/>
                  </a:lnTo>
                  <a:lnTo>
                    <a:pt x="103" y="173"/>
                  </a:lnTo>
                  <a:lnTo>
                    <a:pt x="106" y="173"/>
                  </a:lnTo>
                  <a:lnTo>
                    <a:pt x="107" y="176"/>
                  </a:lnTo>
                  <a:lnTo>
                    <a:pt x="110" y="182"/>
                  </a:lnTo>
                  <a:lnTo>
                    <a:pt x="111" y="190"/>
                  </a:lnTo>
                  <a:lnTo>
                    <a:pt x="110" y="194"/>
                  </a:lnTo>
                  <a:lnTo>
                    <a:pt x="111" y="200"/>
                  </a:lnTo>
                  <a:lnTo>
                    <a:pt x="112" y="202"/>
                  </a:lnTo>
                  <a:lnTo>
                    <a:pt x="112" y="207"/>
                  </a:lnTo>
                  <a:lnTo>
                    <a:pt x="115" y="210"/>
                  </a:lnTo>
                  <a:lnTo>
                    <a:pt x="114" y="213"/>
                  </a:lnTo>
                  <a:lnTo>
                    <a:pt x="117" y="217"/>
                  </a:lnTo>
                  <a:lnTo>
                    <a:pt x="117" y="219"/>
                  </a:lnTo>
                  <a:lnTo>
                    <a:pt x="116" y="222"/>
                  </a:lnTo>
                  <a:lnTo>
                    <a:pt x="119" y="227"/>
                  </a:lnTo>
                  <a:lnTo>
                    <a:pt x="119" y="233"/>
                  </a:lnTo>
                  <a:lnTo>
                    <a:pt x="117" y="238"/>
                  </a:lnTo>
                  <a:lnTo>
                    <a:pt x="118" y="240"/>
                  </a:lnTo>
                  <a:lnTo>
                    <a:pt x="121" y="245"/>
                  </a:lnTo>
                  <a:lnTo>
                    <a:pt x="126" y="248"/>
                  </a:lnTo>
                  <a:lnTo>
                    <a:pt x="127" y="251"/>
                  </a:lnTo>
                  <a:lnTo>
                    <a:pt x="128" y="251"/>
                  </a:lnTo>
                  <a:lnTo>
                    <a:pt x="128" y="246"/>
                  </a:lnTo>
                  <a:lnTo>
                    <a:pt x="130" y="245"/>
                  </a:lnTo>
                  <a:lnTo>
                    <a:pt x="132" y="247"/>
                  </a:lnTo>
                  <a:lnTo>
                    <a:pt x="134" y="251"/>
                  </a:lnTo>
                  <a:lnTo>
                    <a:pt x="136" y="253"/>
                  </a:lnTo>
                  <a:lnTo>
                    <a:pt x="139" y="255"/>
                  </a:lnTo>
                  <a:lnTo>
                    <a:pt x="140" y="260"/>
                  </a:lnTo>
                  <a:lnTo>
                    <a:pt x="143" y="262"/>
                  </a:lnTo>
                  <a:lnTo>
                    <a:pt x="145" y="266"/>
                  </a:lnTo>
                  <a:lnTo>
                    <a:pt x="147" y="269"/>
                  </a:lnTo>
                  <a:lnTo>
                    <a:pt x="147" y="274"/>
                  </a:lnTo>
                  <a:lnTo>
                    <a:pt x="143" y="281"/>
                  </a:lnTo>
                  <a:lnTo>
                    <a:pt x="135" y="284"/>
                  </a:lnTo>
                  <a:lnTo>
                    <a:pt x="132" y="283"/>
                  </a:lnTo>
                  <a:lnTo>
                    <a:pt x="130" y="278"/>
                  </a:lnTo>
                  <a:lnTo>
                    <a:pt x="130" y="275"/>
                  </a:lnTo>
                  <a:lnTo>
                    <a:pt x="128" y="273"/>
                  </a:lnTo>
                  <a:lnTo>
                    <a:pt x="127" y="266"/>
                  </a:lnTo>
                  <a:lnTo>
                    <a:pt x="125" y="263"/>
                  </a:lnTo>
                  <a:lnTo>
                    <a:pt x="119" y="262"/>
                  </a:lnTo>
                  <a:lnTo>
                    <a:pt x="116" y="258"/>
                  </a:lnTo>
                  <a:lnTo>
                    <a:pt x="114" y="255"/>
                  </a:lnTo>
                  <a:lnTo>
                    <a:pt x="111" y="253"/>
                  </a:lnTo>
                  <a:lnTo>
                    <a:pt x="100" y="242"/>
                  </a:lnTo>
                  <a:lnTo>
                    <a:pt x="98" y="238"/>
                  </a:lnTo>
                  <a:lnTo>
                    <a:pt x="94" y="237"/>
                  </a:lnTo>
                  <a:lnTo>
                    <a:pt x="92" y="234"/>
                  </a:lnTo>
                  <a:lnTo>
                    <a:pt x="91" y="234"/>
                  </a:lnTo>
                  <a:lnTo>
                    <a:pt x="85" y="230"/>
                  </a:lnTo>
                  <a:lnTo>
                    <a:pt x="84" y="226"/>
                  </a:lnTo>
                  <a:lnTo>
                    <a:pt x="89" y="220"/>
                  </a:lnTo>
                  <a:lnTo>
                    <a:pt x="91" y="211"/>
                  </a:lnTo>
                  <a:lnTo>
                    <a:pt x="90" y="202"/>
                  </a:lnTo>
                  <a:lnTo>
                    <a:pt x="86" y="192"/>
                  </a:lnTo>
                  <a:lnTo>
                    <a:pt x="84" y="189"/>
                  </a:lnTo>
                  <a:lnTo>
                    <a:pt x="82" y="190"/>
                  </a:lnTo>
                  <a:lnTo>
                    <a:pt x="78" y="188"/>
                  </a:lnTo>
                  <a:lnTo>
                    <a:pt x="71" y="181"/>
                  </a:lnTo>
                  <a:lnTo>
                    <a:pt x="68" y="172"/>
                  </a:lnTo>
                  <a:lnTo>
                    <a:pt x="71" y="169"/>
                  </a:lnTo>
                  <a:lnTo>
                    <a:pt x="68" y="168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58" y="174"/>
                  </a:lnTo>
                  <a:lnTo>
                    <a:pt x="57" y="171"/>
                  </a:lnTo>
                  <a:lnTo>
                    <a:pt x="57" y="169"/>
                  </a:lnTo>
                  <a:lnTo>
                    <a:pt x="54" y="168"/>
                  </a:lnTo>
                  <a:lnTo>
                    <a:pt x="51" y="168"/>
                  </a:lnTo>
                  <a:lnTo>
                    <a:pt x="51" y="166"/>
                  </a:lnTo>
                  <a:lnTo>
                    <a:pt x="45" y="164"/>
                  </a:lnTo>
                  <a:lnTo>
                    <a:pt x="41" y="162"/>
                  </a:lnTo>
                  <a:lnTo>
                    <a:pt x="39" y="157"/>
                  </a:lnTo>
                  <a:lnTo>
                    <a:pt x="39" y="153"/>
                  </a:lnTo>
                  <a:lnTo>
                    <a:pt x="35" y="151"/>
                  </a:lnTo>
                  <a:lnTo>
                    <a:pt x="29" y="145"/>
                  </a:lnTo>
                  <a:lnTo>
                    <a:pt x="30" y="144"/>
                  </a:lnTo>
                  <a:lnTo>
                    <a:pt x="37" y="143"/>
                  </a:lnTo>
                  <a:lnTo>
                    <a:pt x="41" y="145"/>
                  </a:lnTo>
                  <a:lnTo>
                    <a:pt x="46" y="146"/>
                  </a:lnTo>
                  <a:lnTo>
                    <a:pt x="49" y="148"/>
                  </a:lnTo>
                  <a:lnTo>
                    <a:pt x="51" y="145"/>
                  </a:lnTo>
                  <a:lnTo>
                    <a:pt x="53" y="141"/>
                  </a:lnTo>
                  <a:lnTo>
                    <a:pt x="48" y="141"/>
                  </a:lnTo>
                  <a:lnTo>
                    <a:pt x="47" y="140"/>
                  </a:lnTo>
                  <a:lnTo>
                    <a:pt x="50" y="137"/>
                  </a:lnTo>
                  <a:lnTo>
                    <a:pt x="53" y="138"/>
                  </a:lnTo>
                  <a:lnTo>
                    <a:pt x="54" y="135"/>
                  </a:lnTo>
                  <a:lnTo>
                    <a:pt x="53" y="132"/>
                  </a:lnTo>
                  <a:lnTo>
                    <a:pt x="53" y="130"/>
                  </a:lnTo>
                  <a:lnTo>
                    <a:pt x="55" y="126"/>
                  </a:lnTo>
                  <a:lnTo>
                    <a:pt x="53" y="120"/>
                  </a:lnTo>
                  <a:lnTo>
                    <a:pt x="50" y="120"/>
                  </a:lnTo>
                  <a:lnTo>
                    <a:pt x="47" y="113"/>
                  </a:lnTo>
                  <a:lnTo>
                    <a:pt x="42" y="107"/>
                  </a:lnTo>
                  <a:lnTo>
                    <a:pt x="41" y="103"/>
                  </a:lnTo>
                  <a:lnTo>
                    <a:pt x="38" y="98"/>
                  </a:lnTo>
                  <a:lnTo>
                    <a:pt x="30" y="92"/>
                  </a:lnTo>
                  <a:lnTo>
                    <a:pt x="28" y="92"/>
                  </a:lnTo>
                  <a:lnTo>
                    <a:pt x="24" y="87"/>
                  </a:lnTo>
                  <a:lnTo>
                    <a:pt x="22" y="81"/>
                  </a:lnTo>
                  <a:lnTo>
                    <a:pt x="21" y="73"/>
                  </a:lnTo>
                  <a:lnTo>
                    <a:pt x="20" y="71"/>
                  </a:lnTo>
                  <a:lnTo>
                    <a:pt x="16" y="67"/>
                  </a:lnTo>
                  <a:lnTo>
                    <a:pt x="18" y="63"/>
                  </a:lnTo>
                  <a:lnTo>
                    <a:pt x="19" y="61"/>
                  </a:lnTo>
                  <a:lnTo>
                    <a:pt x="18" y="56"/>
                  </a:lnTo>
                  <a:lnTo>
                    <a:pt x="13" y="51"/>
                  </a:lnTo>
                  <a:lnTo>
                    <a:pt x="12" y="48"/>
                  </a:lnTo>
                  <a:lnTo>
                    <a:pt x="13" y="47"/>
                  </a:lnTo>
                  <a:lnTo>
                    <a:pt x="13" y="44"/>
                  </a:lnTo>
                  <a:lnTo>
                    <a:pt x="7" y="37"/>
                  </a:lnTo>
                  <a:lnTo>
                    <a:pt x="6" y="32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6" y="24"/>
                  </a:lnTo>
                  <a:lnTo>
                    <a:pt x="3" y="19"/>
                  </a:lnTo>
                  <a:lnTo>
                    <a:pt x="0" y="6"/>
                  </a:ln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122" y="230"/>
                  </a:moveTo>
                  <a:lnTo>
                    <a:pt x="126" y="228"/>
                  </a:lnTo>
                  <a:lnTo>
                    <a:pt x="125" y="225"/>
                  </a:lnTo>
                  <a:lnTo>
                    <a:pt x="122" y="221"/>
                  </a:lnTo>
                  <a:lnTo>
                    <a:pt x="120" y="223"/>
                  </a:lnTo>
                  <a:lnTo>
                    <a:pt x="122" y="225"/>
                  </a:lnTo>
                  <a:lnTo>
                    <a:pt x="122" y="230"/>
                  </a:lnTo>
                  <a:lnTo>
                    <a:pt x="122" y="230"/>
                  </a:lnTo>
                  <a:close/>
                  <a:moveTo>
                    <a:pt x="128" y="241"/>
                  </a:moveTo>
                  <a:lnTo>
                    <a:pt x="127" y="244"/>
                  </a:lnTo>
                  <a:lnTo>
                    <a:pt x="129" y="244"/>
                  </a:lnTo>
                  <a:lnTo>
                    <a:pt x="130" y="241"/>
                  </a:lnTo>
                  <a:lnTo>
                    <a:pt x="128" y="241"/>
                  </a:lnTo>
                  <a:lnTo>
                    <a:pt x="128" y="241"/>
                  </a:lnTo>
                  <a:close/>
                  <a:moveTo>
                    <a:pt x="434" y="234"/>
                  </a:moveTo>
                  <a:lnTo>
                    <a:pt x="435" y="233"/>
                  </a:lnTo>
                  <a:lnTo>
                    <a:pt x="436" y="230"/>
                  </a:lnTo>
                  <a:lnTo>
                    <a:pt x="434" y="230"/>
                  </a:lnTo>
                  <a:lnTo>
                    <a:pt x="434" y="234"/>
                  </a:lnTo>
                  <a:lnTo>
                    <a:pt x="434" y="234"/>
                  </a:lnTo>
                  <a:close/>
                  <a:moveTo>
                    <a:pt x="433" y="239"/>
                  </a:moveTo>
                  <a:lnTo>
                    <a:pt x="433" y="240"/>
                  </a:lnTo>
                  <a:lnTo>
                    <a:pt x="435" y="236"/>
                  </a:lnTo>
                  <a:lnTo>
                    <a:pt x="433" y="236"/>
                  </a:lnTo>
                  <a:lnTo>
                    <a:pt x="433" y="239"/>
                  </a:lnTo>
                  <a:lnTo>
                    <a:pt x="433" y="239"/>
                  </a:lnTo>
                  <a:close/>
                  <a:moveTo>
                    <a:pt x="430" y="249"/>
                  </a:moveTo>
                  <a:lnTo>
                    <a:pt x="432" y="245"/>
                  </a:lnTo>
                  <a:lnTo>
                    <a:pt x="432" y="242"/>
                  </a:lnTo>
                  <a:lnTo>
                    <a:pt x="430" y="249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7417838" y="2682644"/>
              <a:ext cx="120767" cy="174841"/>
            </a:xfrm>
            <a:custGeom>
              <a:avLst/>
              <a:gdLst>
                <a:gd name="T0" fmla="*/ 1 w 67"/>
                <a:gd name="T1" fmla="*/ 77 h 97"/>
                <a:gd name="T2" fmla="*/ 2 w 67"/>
                <a:gd name="T3" fmla="*/ 79 h 97"/>
                <a:gd name="T4" fmla="*/ 3 w 67"/>
                <a:gd name="T5" fmla="*/ 84 h 97"/>
                <a:gd name="T6" fmla="*/ 5 w 67"/>
                <a:gd name="T7" fmla="*/ 85 h 97"/>
                <a:gd name="T8" fmla="*/ 5 w 67"/>
                <a:gd name="T9" fmla="*/ 87 h 97"/>
                <a:gd name="T10" fmla="*/ 8 w 67"/>
                <a:gd name="T11" fmla="*/ 91 h 97"/>
                <a:gd name="T12" fmla="*/ 12 w 67"/>
                <a:gd name="T13" fmla="*/ 91 h 97"/>
                <a:gd name="T14" fmla="*/ 14 w 67"/>
                <a:gd name="T15" fmla="*/ 89 h 97"/>
                <a:gd name="T16" fmla="*/ 18 w 67"/>
                <a:gd name="T17" fmla="*/ 87 h 97"/>
                <a:gd name="T18" fmla="*/ 21 w 67"/>
                <a:gd name="T19" fmla="*/ 88 h 97"/>
                <a:gd name="T20" fmla="*/ 21 w 67"/>
                <a:gd name="T21" fmla="*/ 90 h 97"/>
                <a:gd name="T22" fmla="*/ 23 w 67"/>
                <a:gd name="T23" fmla="*/ 90 h 97"/>
                <a:gd name="T24" fmla="*/ 23 w 67"/>
                <a:gd name="T25" fmla="*/ 96 h 97"/>
                <a:gd name="T26" fmla="*/ 26 w 67"/>
                <a:gd name="T27" fmla="*/ 97 h 97"/>
                <a:gd name="T28" fmla="*/ 30 w 67"/>
                <a:gd name="T29" fmla="*/ 94 h 97"/>
                <a:gd name="T30" fmla="*/ 31 w 67"/>
                <a:gd name="T31" fmla="*/ 90 h 97"/>
                <a:gd name="T32" fmla="*/ 34 w 67"/>
                <a:gd name="T33" fmla="*/ 89 h 97"/>
                <a:gd name="T34" fmla="*/ 38 w 67"/>
                <a:gd name="T35" fmla="*/ 88 h 97"/>
                <a:gd name="T36" fmla="*/ 41 w 67"/>
                <a:gd name="T37" fmla="*/ 83 h 97"/>
                <a:gd name="T38" fmla="*/ 44 w 67"/>
                <a:gd name="T39" fmla="*/ 76 h 97"/>
                <a:gd name="T40" fmla="*/ 49 w 67"/>
                <a:gd name="T41" fmla="*/ 66 h 97"/>
                <a:gd name="T42" fmla="*/ 49 w 67"/>
                <a:gd name="T43" fmla="*/ 61 h 97"/>
                <a:gd name="T44" fmla="*/ 56 w 67"/>
                <a:gd name="T45" fmla="*/ 54 h 97"/>
                <a:gd name="T46" fmla="*/ 61 w 67"/>
                <a:gd name="T47" fmla="*/ 47 h 97"/>
                <a:gd name="T48" fmla="*/ 63 w 67"/>
                <a:gd name="T49" fmla="*/ 43 h 97"/>
                <a:gd name="T50" fmla="*/ 63 w 67"/>
                <a:gd name="T51" fmla="*/ 43 h 97"/>
                <a:gd name="T52" fmla="*/ 67 w 67"/>
                <a:gd name="T53" fmla="*/ 38 h 97"/>
                <a:gd name="T54" fmla="*/ 67 w 67"/>
                <a:gd name="T55" fmla="*/ 32 h 97"/>
                <a:gd name="T56" fmla="*/ 63 w 67"/>
                <a:gd name="T57" fmla="*/ 26 h 97"/>
                <a:gd name="T58" fmla="*/ 61 w 67"/>
                <a:gd name="T59" fmla="*/ 30 h 97"/>
                <a:gd name="T60" fmla="*/ 58 w 67"/>
                <a:gd name="T61" fmla="*/ 26 h 97"/>
                <a:gd name="T62" fmla="*/ 57 w 67"/>
                <a:gd name="T63" fmla="*/ 23 h 97"/>
                <a:gd name="T64" fmla="*/ 49 w 67"/>
                <a:gd name="T65" fmla="*/ 14 h 97"/>
                <a:gd name="T66" fmla="*/ 46 w 67"/>
                <a:gd name="T67" fmla="*/ 13 h 97"/>
                <a:gd name="T68" fmla="*/ 41 w 67"/>
                <a:gd name="T69" fmla="*/ 7 h 97"/>
                <a:gd name="T70" fmla="*/ 27 w 67"/>
                <a:gd name="T71" fmla="*/ 4 h 97"/>
                <a:gd name="T72" fmla="*/ 22 w 67"/>
                <a:gd name="T73" fmla="*/ 1 h 97"/>
                <a:gd name="T74" fmla="*/ 14 w 67"/>
                <a:gd name="T75" fmla="*/ 0 h 97"/>
                <a:gd name="T76" fmla="*/ 10 w 67"/>
                <a:gd name="T77" fmla="*/ 3 h 97"/>
                <a:gd name="T78" fmla="*/ 6 w 67"/>
                <a:gd name="T79" fmla="*/ 5 h 97"/>
                <a:gd name="T80" fmla="*/ 6 w 67"/>
                <a:gd name="T81" fmla="*/ 5 h 97"/>
                <a:gd name="T82" fmla="*/ 6 w 67"/>
                <a:gd name="T83" fmla="*/ 5 h 97"/>
                <a:gd name="T84" fmla="*/ 4 w 67"/>
                <a:gd name="T85" fmla="*/ 7 h 97"/>
                <a:gd name="T86" fmla="*/ 0 w 67"/>
                <a:gd name="T87" fmla="*/ 13 h 97"/>
                <a:gd name="T88" fmla="*/ 1 w 67"/>
                <a:gd name="T89" fmla="*/ 19 h 97"/>
                <a:gd name="T90" fmla="*/ 3 w 67"/>
                <a:gd name="T91" fmla="*/ 24 h 97"/>
                <a:gd name="T92" fmla="*/ 2 w 67"/>
                <a:gd name="T93" fmla="*/ 30 h 97"/>
                <a:gd name="T94" fmla="*/ 2 w 67"/>
                <a:gd name="T95" fmla="*/ 34 h 97"/>
                <a:gd name="T96" fmla="*/ 6 w 67"/>
                <a:gd name="T97" fmla="*/ 36 h 97"/>
                <a:gd name="T98" fmla="*/ 8 w 67"/>
                <a:gd name="T99" fmla="*/ 40 h 97"/>
                <a:gd name="T100" fmla="*/ 10 w 67"/>
                <a:gd name="T101" fmla="*/ 44 h 97"/>
                <a:gd name="T102" fmla="*/ 11 w 67"/>
                <a:gd name="T103" fmla="*/ 50 h 97"/>
                <a:gd name="T104" fmla="*/ 12 w 67"/>
                <a:gd name="T105" fmla="*/ 52 h 97"/>
                <a:gd name="T106" fmla="*/ 11 w 67"/>
                <a:gd name="T107" fmla="*/ 55 h 97"/>
                <a:gd name="T108" fmla="*/ 8 w 67"/>
                <a:gd name="T109" fmla="*/ 59 h 97"/>
                <a:gd name="T110" fmla="*/ 8 w 67"/>
                <a:gd name="T111" fmla="*/ 66 h 97"/>
                <a:gd name="T112" fmla="*/ 10 w 67"/>
                <a:gd name="T113" fmla="*/ 69 h 97"/>
                <a:gd name="T114" fmla="*/ 8 w 67"/>
                <a:gd name="T115" fmla="*/ 74 h 97"/>
                <a:gd name="T116" fmla="*/ 2 w 67"/>
                <a:gd name="T117" fmla="*/ 77 h 97"/>
                <a:gd name="T118" fmla="*/ 1 w 67"/>
                <a:gd name="T119" fmla="*/ 7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7" h="97">
                  <a:moveTo>
                    <a:pt x="1" y="77"/>
                  </a:moveTo>
                  <a:lnTo>
                    <a:pt x="2" y="79"/>
                  </a:lnTo>
                  <a:lnTo>
                    <a:pt x="3" y="84"/>
                  </a:lnTo>
                  <a:lnTo>
                    <a:pt x="5" y="85"/>
                  </a:lnTo>
                  <a:lnTo>
                    <a:pt x="5" y="87"/>
                  </a:lnTo>
                  <a:lnTo>
                    <a:pt x="8" y="91"/>
                  </a:lnTo>
                  <a:lnTo>
                    <a:pt x="12" y="91"/>
                  </a:lnTo>
                  <a:lnTo>
                    <a:pt x="14" y="89"/>
                  </a:lnTo>
                  <a:lnTo>
                    <a:pt x="18" y="87"/>
                  </a:lnTo>
                  <a:lnTo>
                    <a:pt x="21" y="88"/>
                  </a:lnTo>
                  <a:lnTo>
                    <a:pt x="21" y="90"/>
                  </a:lnTo>
                  <a:lnTo>
                    <a:pt x="23" y="90"/>
                  </a:lnTo>
                  <a:lnTo>
                    <a:pt x="23" y="96"/>
                  </a:lnTo>
                  <a:lnTo>
                    <a:pt x="26" y="97"/>
                  </a:lnTo>
                  <a:lnTo>
                    <a:pt x="30" y="94"/>
                  </a:lnTo>
                  <a:lnTo>
                    <a:pt x="31" y="90"/>
                  </a:lnTo>
                  <a:lnTo>
                    <a:pt x="34" y="89"/>
                  </a:lnTo>
                  <a:lnTo>
                    <a:pt x="38" y="88"/>
                  </a:lnTo>
                  <a:lnTo>
                    <a:pt x="41" y="83"/>
                  </a:lnTo>
                  <a:lnTo>
                    <a:pt x="44" y="76"/>
                  </a:lnTo>
                  <a:lnTo>
                    <a:pt x="49" y="66"/>
                  </a:lnTo>
                  <a:lnTo>
                    <a:pt x="49" y="61"/>
                  </a:lnTo>
                  <a:lnTo>
                    <a:pt x="56" y="54"/>
                  </a:lnTo>
                  <a:lnTo>
                    <a:pt x="61" y="47"/>
                  </a:lnTo>
                  <a:lnTo>
                    <a:pt x="63" y="43"/>
                  </a:lnTo>
                  <a:lnTo>
                    <a:pt x="63" y="43"/>
                  </a:lnTo>
                  <a:lnTo>
                    <a:pt x="67" y="38"/>
                  </a:lnTo>
                  <a:lnTo>
                    <a:pt x="67" y="32"/>
                  </a:lnTo>
                  <a:lnTo>
                    <a:pt x="63" y="26"/>
                  </a:lnTo>
                  <a:lnTo>
                    <a:pt x="61" y="30"/>
                  </a:lnTo>
                  <a:lnTo>
                    <a:pt x="58" y="26"/>
                  </a:lnTo>
                  <a:lnTo>
                    <a:pt x="57" y="23"/>
                  </a:lnTo>
                  <a:lnTo>
                    <a:pt x="49" y="14"/>
                  </a:lnTo>
                  <a:lnTo>
                    <a:pt x="46" y="13"/>
                  </a:lnTo>
                  <a:lnTo>
                    <a:pt x="41" y="7"/>
                  </a:lnTo>
                  <a:lnTo>
                    <a:pt x="27" y="4"/>
                  </a:lnTo>
                  <a:lnTo>
                    <a:pt x="22" y="1"/>
                  </a:lnTo>
                  <a:lnTo>
                    <a:pt x="14" y="0"/>
                  </a:lnTo>
                  <a:lnTo>
                    <a:pt x="10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4" y="7"/>
                  </a:lnTo>
                  <a:lnTo>
                    <a:pt x="0" y="13"/>
                  </a:lnTo>
                  <a:lnTo>
                    <a:pt x="1" y="19"/>
                  </a:lnTo>
                  <a:lnTo>
                    <a:pt x="3" y="24"/>
                  </a:lnTo>
                  <a:lnTo>
                    <a:pt x="2" y="30"/>
                  </a:lnTo>
                  <a:lnTo>
                    <a:pt x="2" y="34"/>
                  </a:lnTo>
                  <a:lnTo>
                    <a:pt x="6" y="36"/>
                  </a:lnTo>
                  <a:lnTo>
                    <a:pt x="8" y="40"/>
                  </a:lnTo>
                  <a:lnTo>
                    <a:pt x="10" y="44"/>
                  </a:lnTo>
                  <a:lnTo>
                    <a:pt x="11" y="50"/>
                  </a:lnTo>
                  <a:lnTo>
                    <a:pt x="12" y="52"/>
                  </a:lnTo>
                  <a:lnTo>
                    <a:pt x="11" y="55"/>
                  </a:lnTo>
                  <a:lnTo>
                    <a:pt x="8" y="59"/>
                  </a:lnTo>
                  <a:lnTo>
                    <a:pt x="8" y="66"/>
                  </a:lnTo>
                  <a:lnTo>
                    <a:pt x="10" y="69"/>
                  </a:lnTo>
                  <a:lnTo>
                    <a:pt x="8" y="74"/>
                  </a:lnTo>
                  <a:lnTo>
                    <a:pt x="2" y="77"/>
                  </a:lnTo>
                  <a:lnTo>
                    <a:pt x="1" y="77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7116823" y="2556470"/>
              <a:ext cx="218101" cy="326250"/>
            </a:xfrm>
            <a:custGeom>
              <a:avLst/>
              <a:gdLst>
                <a:gd name="T0" fmla="*/ 20 w 121"/>
                <a:gd name="T1" fmla="*/ 81 h 181"/>
                <a:gd name="T2" fmla="*/ 25 w 121"/>
                <a:gd name="T3" fmla="*/ 81 h 181"/>
                <a:gd name="T4" fmla="*/ 34 w 121"/>
                <a:gd name="T5" fmla="*/ 86 h 181"/>
                <a:gd name="T6" fmla="*/ 31 w 121"/>
                <a:gd name="T7" fmla="*/ 97 h 181"/>
                <a:gd name="T8" fmla="*/ 33 w 121"/>
                <a:gd name="T9" fmla="*/ 103 h 181"/>
                <a:gd name="T10" fmla="*/ 41 w 121"/>
                <a:gd name="T11" fmla="*/ 105 h 181"/>
                <a:gd name="T12" fmla="*/ 47 w 121"/>
                <a:gd name="T13" fmla="*/ 108 h 181"/>
                <a:gd name="T14" fmla="*/ 43 w 121"/>
                <a:gd name="T15" fmla="*/ 117 h 181"/>
                <a:gd name="T16" fmla="*/ 36 w 121"/>
                <a:gd name="T17" fmla="*/ 131 h 181"/>
                <a:gd name="T18" fmla="*/ 35 w 121"/>
                <a:gd name="T19" fmla="*/ 140 h 181"/>
                <a:gd name="T20" fmla="*/ 35 w 121"/>
                <a:gd name="T21" fmla="*/ 146 h 181"/>
                <a:gd name="T22" fmla="*/ 35 w 121"/>
                <a:gd name="T23" fmla="*/ 155 h 181"/>
                <a:gd name="T24" fmla="*/ 45 w 121"/>
                <a:gd name="T25" fmla="*/ 164 h 181"/>
                <a:gd name="T26" fmla="*/ 48 w 121"/>
                <a:gd name="T27" fmla="*/ 172 h 181"/>
                <a:gd name="T28" fmla="*/ 62 w 121"/>
                <a:gd name="T29" fmla="*/ 181 h 181"/>
                <a:gd name="T30" fmla="*/ 68 w 121"/>
                <a:gd name="T31" fmla="*/ 177 h 181"/>
                <a:gd name="T32" fmla="*/ 73 w 121"/>
                <a:gd name="T33" fmla="*/ 178 h 181"/>
                <a:gd name="T34" fmla="*/ 78 w 121"/>
                <a:gd name="T35" fmla="*/ 172 h 181"/>
                <a:gd name="T36" fmla="*/ 92 w 121"/>
                <a:gd name="T37" fmla="*/ 171 h 181"/>
                <a:gd name="T38" fmla="*/ 101 w 121"/>
                <a:gd name="T39" fmla="*/ 161 h 181"/>
                <a:gd name="T40" fmla="*/ 109 w 121"/>
                <a:gd name="T41" fmla="*/ 162 h 181"/>
                <a:gd name="T42" fmla="*/ 121 w 121"/>
                <a:gd name="T43" fmla="*/ 162 h 181"/>
                <a:gd name="T44" fmla="*/ 117 w 121"/>
                <a:gd name="T45" fmla="*/ 157 h 181"/>
                <a:gd name="T46" fmla="*/ 112 w 121"/>
                <a:gd name="T47" fmla="*/ 153 h 181"/>
                <a:gd name="T48" fmla="*/ 107 w 121"/>
                <a:gd name="T49" fmla="*/ 144 h 181"/>
                <a:gd name="T50" fmla="*/ 105 w 121"/>
                <a:gd name="T51" fmla="*/ 137 h 181"/>
                <a:gd name="T52" fmla="*/ 102 w 121"/>
                <a:gd name="T53" fmla="*/ 126 h 181"/>
                <a:gd name="T54" fmla="*/ 97 w 121"/>
                <a:gd name="T55" fmla="*/ 125 h 181"/>
                <a:gd name="T56" fmla="*/ 95 w 121"/>
                <a:gd name="T57" fmla="*/ 120 h 181"/>
                <a:gd name="T58" fmla="*/ 90 w 121"/>
                <a:gd name="T59" fmla="*/ 113 h 181"/>
                <a:gd name="T60" fmla="*/ 84 w 121"/>
                <a:gd name="T61" fmla="*/ 108 h 181"/>
                <a:gd name="T62" fmla="*/ 87 w 121"/>
                <a:gd name="T63" fmla="*/ 94 h 181"/>
                <a:gd name="T64" fmla="*/ 90 w 121"/>
                <a:gd name="T65" fmla="*/ 84 h 181"/>
                <a:gd name="T66" fmla="*/ 101 w 121"/>
                <a:gd name="T67" fmla="*/ 81 h 181"/>
                <a:gd name="T68" fmla="*/ 104 w 121"/>
                <a:gd name="T69" fmla="*/ 74 h 181"/>
                <a:gd name="T70" fmla="*/ 105 w 121"/>
                <a:gd name="T71" fmla="*/ 69 h 181"/>
                <a:gd name="T72" fmla="*/ 104 w 121"/>
                <a:gd name="T73" fmla="*/ 64 h 181"/>
                <a:gd name="T74" fmla="*/ 102 w 121"/>
                <a:gd name="T75" fmla="*/ 54 h 181"/>
                <a:gd name="T76" fmla="*/ 85 w 121"/>
                <a:gd name="T77" fmla="*/ 43 h 181"/>
                <a:gd name="T78" fmla="*/ 78 w 121"/>
                <a:gd name="T79" fmla="*/ 41 h 181"/>
                <a:gd name="T80" fmla="*/ 70 w 121"/>
                <a:gd name="T81" fmla="*/ 47 h 181"/>
                <a:gd name="T82" fmla="*/ 68 w 121"/>
                <a:gd name="T83" fmla="*/ 46 h 181"/>
                <a:gd name="T84" fmla="*/ 70 w 121"/>
                <a:gd name="T85" fmla="*/ 34 h 181"/>
                <a:gd name="T86" fmla="*/ 65 w 121"/>
                <a:gd name="T87" fmla="*/ 23 h 181"/>
                <a:gd name="T88" fmla="*/ 49 w 121"/>
                <a:gd name="T89" fmla="*/ 11 h 181"/>
                <a:gd name="T90" fmla="*/ 44 w 121"/>
                <a:gd name="T91" fmla="*/ 2 h 181"/>
                <a:gd name="T92" fmla="*/ 37 w 121"/>
                <a:gd name="T93" fmla="*/ 0 h 181"/>
                <a:gd name="T94" fmla="*/ 30 w 121"/>
                <a:gd name="T95" fmla="*/ 12 h 181"/>
                <a:gd name="T96" fmla="*/ 21 w 121"/>
                <a:gd name="T97" fmla="*/ 15 h 181"/>
                <a:gd name="T98" fmla="*/ 17 w 121"/>
                <a:gd name="T99" fmla="*/ 25 h 181"/>
                <a:gd name="T100" fmla="*/ 25 w 121"/>
                <a:gd name="T101" fmla="*/ 31 h 181"/>
                <a:gd name="T102" fmla="*/ 29 w 121"/>
                <a:gd name="T103" fmla="*/ 40 h 181"/>
                <a:gd name="T104" fmla="*/ 17 w 121"/>
                <a:gd name="T105" fmla="*/ 42 h 181"/>
                <a:gd name="T106" fmla="*/ 10 w 121"/>
                <a:gd name="T107" fmla="*/ 42 h 181"/>
                <a:gd name="T108" fmla="*/ 6 w 121"/>
                <a:gd name="T109" fmla="*/ 53 h 181"/>
                <a:gd name="T110" fmla="*/ 3 w 121"/>
                <a:gd name="T111" fmla="*/ 64 h 181"/>
                <a:gd name="T112" fmla="*/ 18 w 121"/>
                <a:gd name="T113" fmla="*/ 7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" h="181">
                  <a:moveTo>
                    <a:pt x="18" y="81"/>
                  </a:moveTo>
                  <a:lnTo>
                    <a:pt x="20" y="81"/>
                  </a:lnTo>
                  <a:lnTo>
                    <a:pt x="23" y="83"/>
                  </a:lnTo>
                  <a:lnTo>
                    <a:pt x="25" y="81"/>
                  </a:lnTo>
                  <a:lnTo>
                    <a:pt x="30" y="82"/>
                  </a:lnTo>
                  <a:lnTo>
                    <a:pt x="34" y="86"/>
                  </a:lnTo>
                  <a:lnTo>
                    <a:pt x="34" y="92"/>
                  </a:lnTo>
                  <a:lnTo>
                    <a:pt x="31" y="97"/>
                  </a:lnTo>
                  <a:lnTo>
                    <a:pt x="29" y="101"/>
                  </a:lnTo>
                  <a:lnTo>
                    <a:pt x="33" y="103"/>
                  </a:lnTo>
                  <a:lnTo>
                    <a:pt x="38" y="102"/>
                  </a:lnTo>
                  <a:lnTo>
                    <a:pt x="41" y="105"/>
                  </a:lnTo>
                  <a:lnTo>
                    <a:pt x="43" y="109"/>
                  </a:lnTo>
                  <a:lnTo>
                    <a:pt x="47" y="108"/>
                  </a:lnTo>
                  <a:lnTo>
                    <a:pt x="47" y="111"/>
                  </a:lnTo>
                  <a:lnTo>
                    <a:pt x="43" y="117"/>
                  </a:lnTo>
                  <a:lnTo>
                    <a:pt x="42" y="123"/>
                  </a:lnTo>
                  <a:lnTo>
                    <a:pt x="36" y="131"/>
                  </a:lnTo>
                  <a:lnTo>
                    <a:pt x="36" y="137"/>
                  </a:lnTo>
                  <a:lnTo>
                    <a:pt x="35" y="140"/>
                  </a:lnTo>
                  <a:lnTo>
                    <a:pt x="34" y="144"/>
                  </a:lnTo>
                  <a:lnTo>
                    <a:pt x="35" y="146"/>
                  </a:lnTo>
                  <a:lnTo>
                    <a:pt x="34" y="149"/>
                  </a:lnTo>
                  <a:lnTo>
                    <a:pt x="35" y="155"/>
                  </a:lnTo>
                  <a:lnTo>
                    <a:pt x="39" y="159"/>
                  </a:lnTo>
                  <a:lnTo>
                    <a:pt x="45" y="164"/>
                  </a:lnTo>
                  <a:lnTo>
                    <a:pt x="45" y="167"/>
                  </a:lnTo>
                  <a:lnTo>
                    <a:pt x="48" y="172"/>
                  </a:lnTo>
                  <a:lnTo>
                    <a:pt x="58" y="180"/>
                  </a:lnTo>
                  <a:lnTo>
                    <a:pt x="62" y="181"/>
                  </a:lnTo>
                  <a:lnTo>
                    <a:pt x="65" y="178"/>
                  </a:lnTo>
                  <a:lnTo>
                    <a:pt x="68" y="177"/>
                  </a:lnTo>
                  <a:lnTo>
                    <a:pt x="68" y="178"/>
                  </a:lnTo>
                  <a:lnTo>
                    <a:pt x="73" y="178"/>
                  </a:lnTo>
                  <a:lnTo>
                    <a:pt x="78" y="174"/>
                  </a:lnTo>
                  <a:lnTo>
                    <a:pt x="78" y="172"/>
                  </a:lnTo>
                  <a:lnTo>
                    <a:pt x="83" y="171"/>
                  </a:lnTo>
                  <a:lnTo>
                    <a:pt x="92" y="171"/>
                  </a:lnTo>
                  <a:lnTo>
                    <a:pt x="96" y="163"/>
                  </a:lnTo>
                  <a:lnTo>
                    <a:pt x="101" y="161"/>
                  </a:lnTo>
                  <a:lnTo>
                    <a:pt x="107" y="161"/>
                  </a:lnTo>
                  <a:lnTo>
                    <a:pt x="109" y="162"/>
                  </a:lnTo>
                  <a:lnTo>
                    <a:pt x="114" y="162"/>
                  </a:lnTo>
                  <a:lnTo>
                    <a:pt x="121" y="162"/>
                  </a:lnTo>
                  <a:lnTo>
                    <a:pt x="118" y="160"/>
                  </a:lnTo>
                  <a:lnTo>
                    <a:pt x="117" y="157"/>
                  </a:lnTo>
                  <a:lnTo>
                    <a:pt x="117" y="155"/>
                  </a:lnTo>
                  <a:lnTo>
                    <a:pt x="112" y="153"/>
                  </a:lnTo>
                  <a:lnTo>
                    <a:pt x="112" y="148"/>
                  </a:lnTo>
                  <a:lnTo>
                    <a:pt x="107" y="144"/>
                  </a:lnTo>
                  <a:lnTo>
                    <a:pt x="105" y="142"/>
                  </a:lnTo>
                  <a:lnTo>
                    <a:pt x="105" y="137"/>
                  </a:lnTo>
                  <a:lnTo>
                    <a:pt x="103" y="130"/>
                  </a:lnTo>
                  <a:lnTo>
                    <a:pt x="102" y="126"/>
                  </a:lnTo>
                  <a:lnTo>
                    <a:pt x="100" y="125"/>
                  </a:lnTo>
                  <a:lnTo>
                    <a:pt x="97" y="125"/>
                  </a:lnTo>
                  <a:lnTo>
                    <a:pt x="95" y="122"/>
                  </a:lnTo>
                  <a:lnTo>
                    <a:pt x="95" y="120"/>
                  </a:lnTo>
                  <a:lnTo>
                    <a:pt x="91" y="115"/>
                  </a:lnTo>
                  <a:lnTo>
                    <a:pt x="90" y="113"/>
                  </a:lnTo>
                  <a:lnTo>
                    <a:pt x="88" y="110"/>
                  </a:lnTo>
                  <a:lnTo>
                    <a:pt x="84" y="108"/>
                  </a:lnTo>
                  <a:lnTo>
                    <a:pt x="83" y="105"/>
                  </a:lnTo>
                  <a:lnTo>
                    <a:pt x="87" y="94"/>
                  </a:lnTo>
                  <a:lnTo>
                    <a:pt x="87" y="89"/>
                  </a:lnTo>
                  <a:lnTo>
                    <a:pt x="90" y="84"/>
                  </a:lnTo>
                  <a:lnTo>
                    <a:pt x="97" y="84"/>
                  </a:lnTo>
                  <a:lnTo>
                    <a:pt x="101" y="81"/>
                  </a:lnTo>
                  <a:lnTo>
                    <a:pt x="104" y="77"/>
                  </a:lnTo>
                  <a:lnTo>
                    <a:pt x="104" y="74"/>
                  </a:lnTo>
                  <a:lnTo>
                    <a:pt x="105" y="69"/>
                  </a:lnTo>
                  <a:lnTo>
                    <a:pt x="105" y="69"/>
                  </a:lnTo>
                  <a:lnTo>
                    <a:pt x="105" y="69"/>
                  </a:lnTo>
                  <a:lnTo>
                    <a:pt x="104" y="64"/>
                  </a:lnTo>
                  <a:lnTo>
                    <a:pt x="104" y="58"/>
                  </a:lnTo>
                  <a:lnTo>
                    <a:pt x="102" y="54"/>
                  </a:lnTo>
                  <a:lnTo>
                    <a:pt x="94" y="52"/>
                  </a:lnTo>
                  <a:lnTo>
                    <a:pt x="85" y="43"/>
                  </a:lnTo>
                  <a:lnTo>
                    <a:pt x="81" y="40"/>
                  </a:lnTo>
                  <a:lnTo>
                    <a:pt x="78" y="41"/>
                  </a:lnTo>
                  <a:lnTo>
                    <a:pt x="73" y="43"/>
                  </a:lnTo>
                  <a:lnTo>
                    <a:pt x="70" y="47"/>
                  </a:lnTo>
                  <a:lnTo>
                    <a:pt x="69" y="52"/>
                  </a:lnTo>
                  <a:lnTo>
                    <a:pt x="68" y="46"/>
                  </a:lnTo>
                  <a:lnTo>
                    <a:pt x="69" y="38"/>
                  </a:lnTo>
                  <a:lnTo>
                    <a:pt x="70" y="34"/>
                  </a:lnTo>
                  <a:lnTo>
                    <a:pt x="68" y="26"/>
                  </a:lnTo>
                  <a:lnTo>
                    <a:pt x="65" y="23"/>
                  </a:lnTo>
                  <a:lnTo>
                    <a:pt x="55" y="18"/>
                  </a:lnTo>
                  <a:lnTo>
                    <a:pt x="49" y="11"/>
                  </a:lnTo>
                  <a:lnTo>
                    <a:pt x="48" y="6"/>
                  </a:lnTo>
                  <a:lnTo>
                    <a:pt x="44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7" y="3"/>
                  </a:lnTo>
                  <a:lnTo>
                    <a:pt x="30" y="12"/>
                  </a:lnTo>
                  <a:lnTo>
                    <a:pt x="25" y="15"/>
                  </a:lnTo>
                  <a:lnTo>
                    <a:pt x="21" y="15"/>
                  </a:lnTo>
                  <a:lnTo>
                    <a:pt x="15" y="22"/>
                  </a:lnTo>
                  <a:lnTo>
                    <a:pt x="17" y="25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29" y="34"/>
                  </a:lnTo>
                  <a:lnTo>
                    <a:pt x="29" y="40"/>
                  </a:lnTo>
                  <a:lnTo>
                    <a:pt x="21" y="43"/>
                  </a:lnTo>
                  <a:lnTo>
                    <a:pt x="17" y="42"/>
                  </a:lnTo>
                  <a:lnTo>
                    <a:pt x="14" y="43"/>
                  </a:lnTo>
                  <a:lnTo>
                    <a:pt x="10" y="42"/>
                  </a:lnTo>
                  <a:lnTo>
                    <a:pt x="7" y="46"/>
                  </a:lnTo>
                  <a:lnTo>
                    <a:pt x="6" y="53"/>
                  </a:lnTo>
                  <a:lnTo>
                    <a:pt x="0" y="57"/>
                  </a:lnTo>
                  <a:lnTo>
                    <a:pt x="3" y="64"/>
                  </a:lnTo>
                  <a:lnTo>
                    <a:pt x="9" y="72"/>
                  </a:lnTo>
                  <a:lnTo>
                    <a:pt x="18" y="79"/>
                  </a:lnTo>
                  <a:lnTo>
                    <a:pt x="18" y="81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6354370" y="2381629"/>
              <a:ext cx="520919" cy="737218"/>
            </a:xfrm>
            <a:custGeom>
              <a:avLst/>
              <a:gdLst>
                <a:gd name="T0" fmla="*/ 235 w 289"/>
                <a:gd name="T1" fmla="*/ 335 h 409"/>
                <a:gd name="T2" fmla="*/ 230 w 289"/>
                <a:gd name="T3" fmla="*/ 294 h 409"/>
                <a:gd name="T4" fmla="*/ 234 w 289"/>
                <a:gd name="T5" fmla="*/ 281 h 409"/>
                <a:gd name="T6" fmla="*/ 254 w 289"/>
                <a:gd name="T7" fmla="*/ 262 h 409"/>
                <a:gd name="T8" fmla="*/ 276 w 289"/>
                <a:gd name="T9" fmla="*/ 257 h 409"/>
                <a:gd name="T10" fmla="*/ 289 w 289"/>
                <a:gd name="T11" fmla="*/ 277 h 409"/>
                <a:gd name="T12" fmla="*/ 279 w 289"/>
                <a:gd name="T13" fmla="*/ 246 h 409"/>
                <a:gd name="T14" fmla="*/ 270 w 289"/>
                <a:gd name="T15" fmla="*/ 241 h 409"/>
                <a:gd name="T16" fmla="*/ 269 w 289"/>
                <a:gd name="T17" fmla="*/ 204 h 409"/>
                <a:gd name="T18" fmla="*/ 272 w 289"/>
                <a:gd name="T19" fmla="*/ 175 h 409"/>
                <a:gd name="T20" fmla="*/ 279 w 289"/>
                <a:gd name="T21" fmla="*/ 153 h 409"/>
                <a:gd name="T22" fmla="*/ 259 w 289"/>
                <a:gd name="T23" fmla="*/ 152 h 409"/>
                <a:gd name="T24" fmla="*/ 242 w 289"/>
                <a:gd name="T25" fmla="*/ 151 h 409"/>
                <a:gd name="T26" fmla="*/ 199 w 289"/>
                <a:gd name="T27" fmla="*/ 133 h 409"/>
                <a:gd name="T28" fmla="*/ 176 w 289"/>
                <a:gd name="T29" fmla="*/ 132 h 409"/>
                <a:gd name="T30" fmla="*/ 162 w 289"/>
                <a:gd name="T31" fmla="*/ 117 h 409"/>
                <a:gd name="T32" fmla="*/ 149 w 289"/>
                <a:gd name="T33" fmla="*/ 81 h 409"/>
                <a:gd name="T34" fmla="*/ 146 w 289"/>
                <a:gd name="T35" fmla="*/ 63 h 409"/>
                <a:gd name="T36" fmla="*/ 162 w 289"/>
                <a:gd name="T37" fmla="*/ 35 h 409"/>
                <a:gd name="T38" fmla="*/ 188 w 289"/>
                <a:gd name="T39" fmla="*/ 13 h 409"/>
                <a:gd name="T40" fmla="*/ 192 w 289"/>
                <a:gd name="T41" fmla="*/ 5 h 409"/>
                <a:gd name="T42" fmla="*/ 175 w 289"/>
                <a:gd name="T43" fmla="*/ 5 h 409"/>
                <a:gd name="T44" fmla="*/ 166 w 289"/>
                <a:gd name="T45" fmla="*/ 11 h 409"/>
                <a:gd name="T46" fmla="*/ 138 w 289"/>
                <a:gd name="T47" fmla="*/ 27 h 409"/>
                <a:gd name="T48" fmla="*/ 120 w 289"/>
                <a:gd name="T49" fmla="*/ 37 h 409"/>
                <a:gd name="T50" fmla="*/ 114 w 289"/>
                <a:gd name="T51" fmla="*/ 38 h 409"/>
                <a:gd name="T52" fmla="*/ 96 w 289"/>
                <a:gd name="T53" fmla="*/ 38 h 409"/>
                <a:gd name="T54" fmla="*/ 83 w 289"/>
                <a:gd name="T55" fmla="*/ 62 h 409"/>
                <a:gd name="T56" fmla="*/ 76 w 289"/>
                <a:gd name="T57" fmla="*/ 75 h 409"/>
                <a:gd name="T58" fmla="*/ 57 w 289"/>
                <a:gd name="T59" fmla="*/ 91 h 409"/>
                <a:gd name="T60" fmla="*/ 56 w 289"/>
                <a:gd name="T61" fmla="*/ 111 h 409"/>
                <a:gd name="T62" fmla="*/ 47 w 289"/>
                <a:gd name="T63" fmla="*/ 101 h 409"/>
                <a:gd name="T64" fmla="*/ 42 w 289"/>
                <a:gd name="T65" fmla="*/ 105 h 409"/>
                <a:gd name="T66" fmla="*/ 29 w 289"/>
                <a:gd name="T67" fmla="*/ 128 h 409"/>
                <a:gd name="T68" fmla="*/ 38 w 289"/>
                <a:gd name="T69" fmla="*/ 145 h 409"/>
                <a:gd name="T70" fmla="*/ 39 w 289"/>
                <a:gd name="T71" fmla="*/ 156 h 409"/>
                <a:gd name="T72" fmla="*/ 39 w 289"/>
                <a:gd name="T73" fmla="*/ 173 h 409"/>
                <a:gd name="T74" fmla="*/ 36 w 289"/>
                <a:gd name="T75" fmla="*/ 204 h 409"/>
                <a:gd name="T76" fmla="*/ 48 w 289"/>
                <a:gd name="T77" fmla="*/ 211 h 409"/>
                <a:gd name="T78" fmla="*/ 32 w 289"/>
                <a:gd name="T79" fmla="*/ 237 h 409"/>
                <a:gd name="T80" fmla="*/ 2 w 289"/>
                <a:gd name="T81" fmla="*/ 268 h 409"/>
                <a:gd name="T82" fmla="*/ 31 w 289"/>
                <a:gd name="T83" fmla="*/ 288 h 409"/>
                <a:gd name="T84" fmla="*/ 52 w 289"/>
                <a:gd name="T85" fmla="*/ 305 h 409"/>
                <a:gd name="T86" fmla="*/ 69 w 289"/>
                <a:gd name="T87" fmla="*/ 298 h 409"/>
                <a:gd name="T88" fmla="*/ 86 w 289"/>
                <a:gd name="T89" fmla="*/ 308 h 409"/>
                <a:gd name="T90" fmla="*/ 104 w 289"/>
                <a:gd name="T91" fmla="*/ 314 h 409"/>
                <a:gd name="T92" fmla="*/ 119 w 289"/>
                <a:gd name="T93" fmla="*/ 335 h 409"/>
                <a:gd name="T94" fmla="*/ 141 w 289"/>
                <a:gd name="T95" fmla="*/ 354 h 409"/>
                <a:gd name="T96" fmla="*/ 153 w 289"/>
                <a:gd name="T97" fmla="*/ 367 h 409"/>
                <a:gd name="T98" fmla="*/ 180 w 289"/>
                <a:gd name="T99" fmla="*/ 363 h 409"/>
                <a:gd name="T100" fmla="*/ 202 w 289"/>
                <a:gd name="T101" fmla="*/ 365 h 409"/>
                <a:gd name="T102" fmla="*/ 200 w 289"/>
                <a:gd name="T103" fmla="*/ 399 h 409"/>
                <a:gd name="T104" fmla="*/ 217 w 289"/>
                <a:gd name="T10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9" h="409">
                  <a:moveTo>
                    <a:pt x="217" y="409"/>
                  </a:moveTo>
                  <a:lnTo>
                    <a:pt x="220" y="397"/>
                  </a:lnTo>
                  <a:lnTo>
                    <a:pt x="234" y="347"/>
                  </a:lnTo>
                  <a:lnTo>
                    <a:pt x="234" y="343"/>
                  </a:lnTo>
                  <a:lnTo>
                    <a:pt x="235" y="335"/>
                  </a:lnTo>
                  <a:lnTo>
                    <a:pt x="228" y="325"/>
                  </a:lnTo>
                  <a:lnTo>
                    <a:pt x="220" y="317"/>
                  </a:lnTo>
                  <a:lnTo>
                    <a:pt x="216" y="312"/>
                  </a:lnTo>
                  <a:lnTo>
                    <a:pt x="215" y="299"/>
                  </a:lnTo>
                  <a:lnTo>
                    <a:pt x="230" y="294"/>
                  </a:lnTo>
                  <a:lnTo>
                    <a:pt x="237" y="297"/>
                  </a:lnTo>
                  <a:lnTo>
                    <a:pt x="238" y="294"/>
                  </a:lnTo>
                  <a:lnTo>
                    <a:pt x="235" y="291"/>
                  </a:lnTo>
                  <a:lnTo>
                    <a:pt x="238" y="288"/>
                  </a:lnTo>
                  <a:lnTo>
                    <a:pt x="234" y="281"/>
                  </a:lnTo>
                  <a:lnTo>
                    <a:pt x="225" y="279"/>
                  </a:lnTo>
                  <a:lnTo>
                    <a:pt x="223" y="273"/>
                  </a:lnTo>
                  <a:lnTo>
                    <a:pt x="224" y="265"/>
                  </a:lnTo>
                  <a:lnTo>
                    <a:pt x="252" y="265"/>
                  </a:lnTo>
                  <a:lnTo>
                    <a:pt x="254" y="262"/>
                  </a:lnTo>
                  <a:lnTo>
                    <a:pt x="259" y="262"/>
                  </a:lnTo>
                  <a:lnTo>
                    <a:pt x="261" y="264"/>
                  </a:lnTo>
                  <a:lnTo>
                    <a:pt x="264" y="264"/>
                  </a:lnTo>
                  <a:lnTo>
                    <a:pt x="270" y="259"/>
                  </a:lnTo>
                  <a:lnTo>
                    <a:pt x="276" y="257"/>
                  </a:lnTo>
                  <a:lnTo>
                    <a:pt x="277" y="261"/>
                  </a:lnTo>
                  <a:lnTo>
                    <a:pt x="281" y="265"/>
                  </a:lnTo>
                  <a:lnTo>
                    <a:pt x="282" y="271"/>
                  </a:lnTo>
                  <a:lnTo>
                    <a:pt x="281" y="277"/>
                  </a:lnTo>
                  <a:lnTo>
                    <a:pt x="289" y="277"/>
                  </a:lnTo>
                  <a:lnTo>
                    <a:pt x="288" y="272"/>
                  </a:lnTo>
                  <a:lnTo>
                    <a:pt x="283" y="260"/>
                  </a:lnTo>
                  <a:lnTo>
                    <a:pt x="280" y="254"/>
                  </a:lnTo>
                  <a:lnTo>
                    <a:pt x="281" y="252"/>
                  </a:lnTo>
                  <a:lnTo>
                    <a:pt x="279" y="246"/>
                  </a:lnTo>
                  <a:lnTo>
                    <a:pt x="277" y="245"/>
                  </a:lnTo>
                  <a:lnTo>
                    <a:pt x="276" y="241"/>
                  </a:lnTo>
                  <a:lnTo>
                    <a:pt x="275" y="240"/>
                  </a:lnTo>
                  <a:lnTo>
                    <a:pt x="273" y="242"/>
                  </a:lnTo>
                  <a:lnTo>
                    <a:pt x="270" y="241"/>
                  </a:lnTo>
                  <a:lnTo>
                    <a:pt x="270" y="238"/>
                  </a:lnTo>
                  <a:lnTo>
                    <a:pt x="277" y="223"/>
                  </a:lnTo>
                  <a:lnTo>
                    <a:pt x="272" y="210"/>
                  </a:lnTo>
                  <a:lnTo>
                    <a:pt x="272" y="208"/>
                  </a:lnTo>
                  <a:lnTo>
                    <a:pt x="269" y="204"/>
                  </a:lnTo>
                  <a:lnTo>
                    <a:pt x="269" y="197"/>
                  </a:lnTo>
                  <a:lnTo>
                    <a:pt x="271" y="190"/>
                  </a:lnTo>
                  <a:lnTo>
                    <a:pt x="270" y="187"/>
                  </a:lnTo>
                  <a:lnTo>
                    <a:pt x="269" y="179"/>
                  </a:lnTo>
                  <a:lnTo>
                    <a:pt x="272" y="175"/>
                  </a:lnTo>
                  <a:lnTo>
                    <a:pt x="277" y="173"/>
                  </a:lnTo>
                  <a:lnTo>
                    <a:pt x="279" y="171"/>
                  </a:lnTo>
                  <a:lnTo>
                    <a:pt x="279" y="167"/>
                  </a:lnTo>
                  <a:lnTo>
                    <a:pt x="280" y="163"/>
                  </a:lnTo>
                  <a:lnTo>
                    <a:pt x="279" y="153"/>
                  </a:lnTo>
                  <a:lnTo>
                    <a:pt x="275" y="152"/>
                  </a:lnTo>
                  <a:lnTo>
                    <a:pt x="271" y="152"/>
                  </a:lnTo>
                  <a:lnTo>
                    <a:pt x="270" y="153"/>
                  </a:lnTo>
                  <a:lnTo>
                    <a:pt x="263" y="152"/>
                  </a:lnTo>
                  <a:lnTo>
                    <a:pt x="259" y="152"/>
                  </a:lnTo>
                  <a:lnTo>
                    <a:pt x="254" y="155"/>
                  </a:lnTo>
                  <a:lnTo>
                    <a:pt x="251" y="153"/>
                  </a:lnTo>
                  <a:lnTo>
                    <a:pt x="246" y="152"/>
                  </a:lnTo>
                  <a:lnTo>
                    <a:pt x="244" y="152"/>
                  </a:lnTo>
                  <a:lnTo>
                    <a:pt x="242" y="151"/>
                  </a:lnTo>
                  <a:lnTo>
                    <a:pt x="236" y="152"/>
                  </a:lnTo>
                  <a:lnTo>
                    <a:pt x="218" y="134"/>
                  </a:lnTo>
                  <a:lnTo>
                    <a:pt x="213" y="133"/>
                  </a:lnTo>
                  <a:lnTo>
                    <a:pt x="206" y="131"/>
                  </a:lnTo>
                  <a:lnTo>
                    <a:pt x="199" y="133"/>
                  </a:lnTo>
                  <a:lnTo>
                    <a:pt x="198" y="134"/>
                  </a:lnTo>
                  <a:lnTo>
                    <a:pt x="191" y="132"/>
                  </a:lnTo>
                  <a:lnTo>
                    <a:pt x="185" y="132"/>
                  </a:lnTo>
                  <a:lnTo>
                    <a:pt x="182" y="134"/>
                  </a:lnTo>
                  <a:lnTo>
                    <a:pt x="176" y="132"/>
                  </a:lnTo>
                  <a:lnTo>
                    <a:pt x="172" y="131"/>
                  </a:lnTo>
                  <a:lnTo>
                    <a:pt x="166" y="128"/>
                  </a:lnTo>
                  <a:lnTo>
                    <a:pt x="160" y="123"/>
                  </a:lnTo>
                  <a:lnTo>
                    <a:pt x="159" y="120"/>
                  </a:lnTo>
                  <a:lnTo>
                    <a:pt x="162" y="117"/>
                  </a:lnTo>
                  <a:lnTo>
                    <a:pt x="162" y="114"/>
                  </a:lnTo>
                  <a:lnTo>
                    <a:pt x="164" y="109"/>
                  </a:lnTo>
                  <a:lnTo>
                    <a:pt x="163" y="104"/>
                  </a:lnTo>
                  <a:lnTo>
                    <a:pt x="158" y="98"/>
                  </a:lnTo>
                  <a:lnTo>
                    <a:pt x="149" y="81"/>
                  </a:lnTo>
                  <a:lnTo>
                    <a:pt x="145" y="81"/>
                  </a:lnTo>
                  <a:lnTo>
                    <a:pt x="141" y="81"/>
                  </a:lnTo>
                  <a:lnTo>
                    <a:pt x="141" y="79"/>
                  </a:lnTo>
                  <a:lnTo>
                    <a:pt x="146" y="71"/>
                  </a:lnTo>
                  <a:lnTo>
                    <a:pt x="146" y="63"/>
                  </a:lnTo>
                  <a:lnTo>
                    <a:pt x="145" y="59"/>
                  </a:lnTo>
                  <a:lnTo>
                    <a:pt x="146" y="54"/>
                  </a:lnTo>
                  <a:lnTo>
                    <a:pt x="153" y="43"/>
                  </a:lnTo>
                  <a:lnTo>
                    <a:pt x="157" y="40"/>
                  </a:lnTo>
                  <a:lnTo>
                    <a:pt x="162" y="35"/>
                  </a:lnTo>
                  <a:lnTo>
                    <a:pt x="166" y="33"/>
                  </a:lnTo>
                  <a:lnTo>
                    <a:pt x="168" y="30"/>
                  </a:lnTo>
                  <a:lnTo>
                    <a:pt x="174" y="20"/>
                  </a:lnTo>
                  <a:lnTo>
                    <a:pt x="187" y="14"/>
                  </a:lnTo>
                  <a:lnTo>
                    <a:pt x="188" y="13"/>
                  </a:lnTo>
                  <a:lnTo>
                    <a:pt x="191" y="13"/>
                  </a:lnTo>
                  <a:lnTo>
                    <a:pt x="191" y="13"/>
                  </a:lnTo>
                  <a:lnTo>
                    <a:pt x="194" y="11"/>
                  </a:lnTo>
                  <a:lnTo>
                    <a:pt x="195" y="8"/>
                  </a:lnTo>
                  <a:lnTo>
                    <a:pt x="192" y="5"/>
                  </a:lnTo>
                  <a:lnTo>
                    <a:pt x="184" y="0"/>
                  </a:lnTo>
                  <a:lnTo>
                    <a:pt x="181" y="0"/>
                  </a:lnTo>
                  <a:lnTo>
                    <a:pt x="180" y="2"/>
                  </a:lnTo>
                  <a:lnTo>
                    <a:pt x="178" y="4"/>
                  </a:lnTo>
                  <a:lnTo>
                    <a:pt x="175" y="5"/>
                  </a:lnTo>
                  <a:lnTo>
                    <a:pt x="173" y="6"/>
                  </a:lnTo>
                  <a:lnTo>
                    <a:pt x="169" y="6"/>
                  </a:lnTo>
                  <a:lnTo>
                    <a:pt x="166" y="7"/>
                  </a:lnTo>
                  <a:lnTo>
                    <a:pt x="164" y="9"/>
                  </a:lnTo>
                  <a:lnTo>
                    <a:pt x="166" y="11"/>
                  </a:lnTo>
                  <a:lnTo>
                    <a:pt x="165" y="14"/>
                  </a:lnTo>
                  <a:lnTo>
                    <a:pt x="158" y="17"/>
                  </a:lnTo>
                  <a:lnTo>
                    <a:pt x="150" y="22"/>
                  </a:lnTo>
                  <a:lnTo>
                    <a:pt x="145" y="26"/>
                  </a:lnTo>
                  <a:lnTo>
                    <a:pt x="138" y="27"/>
                  </a:lnTo>
                  <a:lnTo>
                    <a:pt x="131" y="28"/>
                  </a:lnTo>
                  <a:lnTo>
                    <a:pt x="123" y="27"/>
                  </a:lnTo>
                  <a:lnTo>
                    <a:pt x="118" y="29"/>
                  </a:lnTo>
                  <a:lnTo>
                    <a:pt x="119" y="32"/>
                  </a:lnTo>
                  <a:lnTo>
                    <a:pt x="120" y="37"/>
                  </a:lnTo>
                  <a:lnTo>
                    <a:pt x="120" y="40"/>
                  </a:lnTo>
                  <a:lnTo>
                    <a:pt x="116" y="43"/>
                  </a:lnTo>
                  <a:lnTo>
                    <a:pt x="114" y="42"/>
                  </a:lnTo>
                  <a:lnTo>
                    <a:pt x="115" y="39"/>
                  </a:lnTo>
                  <a:lnTo>
                    <a:pt x="114" y="38"/>
                  </a:lnTo>
                  <a:lnTo>
                    <a:pt x="118" y="37"/>
                  </a:lnTo>
                  <a:lnTo>
                    <a:pt x="113" y="36"/>
                  </a:lnTo>
                  <a:lnTo>
                    <a:pt x="106" y="33"/>
                  </a:lnTo>
                  <a:lnTo>
                    <a:pt x="103" y="33"/>
                  </a:lnTo>
                  <a:lnTo>
                    <a:pt x="96" y="38"/>
                  </a:lnTo>
                  <a:lnTo>
                    <a:pt x="94" y="41"/>
                  </a:lnTo>
                  <a:lnTo>
                    <a:pt x="88" y="47"/>
                  </a:lnTo>
                  <a:lnTo>
                    <a:pt x="82" y="60"/>
                  </a:lnTo>
                  <a:lnTo>
                    <a:pt x="81" y="63"/>
                  </a:lnTo>
                  <a:lnTo>
                    <a:pt x="83" y="62"/>
                  </a:lnTo>
                  <a:lnTo>
                    <a:pt x="84" y="64"/>
                  </a:lnTo>
                  <a:lnTo>
                    <a:pt x="85" y="68"/>
                  </a:lnTo>
                  <a:lnTo>
                    <a:pt x="84" y="73"/>
                  </a:lnTo>
                  <a:lnTo>
                    <a:pt x="81" y="74"/>
                  </a:lnTo>
                  <a:lnTo>
                    <a:pt x="76" y="75"/>
                  </a:lnTo>
                  <a:lnTo>
                    <a:pt x="73" y="76"/>
                  </a:lnTo>
                  <a:lnTo>
                    <a:pt x="66" y="82"/>
                  </a:lnTo>
                  <a:lnTo>
                    <a:pt x="64" y="83"/>
                  </a:lnTo>
                  <a:lnTo>
                    <a:pt x="59" y="91"/>
                  </a:lnTo>
                  <a:lnTo>
                    <a:pt x="57" y="91"/>
                  </a:lnTo>
                  <a:lnTo>
                    <a:pt x="52" y="91"/>
                  </a:lnTo>
                  <a:lnTo>
                    <a:pt x="53" y="96"/>
                  </a:lnTo>
                  <a:lnTo>
                    <a:pt x="58" y="100"/>
                  </a:lnTo>
                  <a:lnTo>
                    <a:pt x="58" y="107"/>
                  </a:lnTo>
                  <a:lnTo>
                    <a:pt x="56" y="111"/>
                  </a:lnTo>
                  <a:lnTo>
                    <a:pt x="52" y="111"/>
                  </a:lnTo>
                  <a:lnTo>
                    <a:pt x="48" y="108"/>
                  </a:lnTo>
                  <a:lnTo>
                    <a:pt x="49" y="105"/>
                  </a:lnTo>
                  <a:lnTo>
                    <a:pt x="50" y="103"/>
                  </a:lnTo>
                  <a:lnTo>
                    <a:pt x="47" y="101"/>
                  </a:lnTo>
                  <a:lnTo>
                    <a:pt x="45" y="97"/>
                  </a:lnTo>
                  <a:lnTo>
                    <a:pt x="40" y="93"/>
                  </a:lnTo>
                  <a:lnTo>
                    <a:pt x="40" y="97"/>
                  </a:lnTo>
                  <a:lnTo>
                    <a:pt x="40" y="99"/>
                  </a:lnTo>
                  <a:lnTo>
                    <a:pt x="42" y="105"/>
                  </a:lnTo>
                  <a:lnTo>
                    <a:pt x="39" y="112"/>
                  </a:lnTo>
                  <a:lnTo>
                    <a:pt x="38" y="117"/>
                  </a:lnTo>
                  <a:lnTo>
                    <a:pt x="34" y="120"/>
                  </a:lnTo>
                  <a:lnTo>
                    <a:pt x="32" y="120"/>
                  </a:lnTo>
                  <a:lnTo>
                    <a:pt x="29" y="128"/>
                  </a:lnTo>
                  <a:lnTo>
                    <a:pt x="30" y="128"/>
                  </a:lnTo>
                  <a:lnTo>
                    <a:pt x="31" y="134"/>
                  </a:lnTo>
                  <a:lnTo>
                    <a:pt x="31" y="139"/>
                  </a:lnTo>
                  <a:lnTo>
                    <a:pt x="35" y="145"/>
                  </a:lnTo>
                  <a:lnTo>
                    <a:pt x="38" y="145"/>
                  </a:lnTo>
                  <a:lnTo>
                    <a:pt x="40" y="144"/>
                  </a:lnTo>
                  <a:lnTo>
                    <a:pt x="42" y="146"/>
                  </a:lnTo>
                  <a:lnTo>
                    <a:pt x="42" y="151"/>
                  </a:lnTo>
                  <a:lnTo>
                    <a:pt x="39" y="154"/>
                  </a:lnTo>
                  <a:lnTo>
                    <a:pt x="39" y="156"/>
                  </a:lnTo>
                  <a:lnTo>
                    <a:pt x="42" y="160"/>
                  </a:lnTo>
                  <a:lnTo>
                    <a:pt x="42" y="166"/>
                  </a:lnTo>
                  <a:lnTo>
                    <a:pt x="39" y="169"/>
                  </a:lnTo>
                  <a:lnTo>
                    <a:pt x="36" y="172"/>
                  </a:lnTo>
                  <a:lnTo>
                    <a:pt x="39" y="173"/>
                  </a:lnTo>
                  <a:lnTo>
                    <a:pt x="41" y="178"/>
                  </a:lnTo>
                  <a:lnTo>
                    <a:pt x="40" y="185"/>
                  </a:lnTo>
                  <a:lnTo>
                    <a:pt x="41" y="197"/>
                  </a:lnTo>
                  <a:lnTo>
                    <a:pt x="38" y="200"/>
                  </a:lnTo>
                  <a:lnTo>
                    <a:pt x="36" y="204"/>
                  </a:lnTo>
                  <a:lnTo>
                    <a:pt x="40" y="207"/>
                  </a:lnTo>
                  <a:lnTo>
                    <a:pt x="44" y="206"/>
                  </a:lnTo>
                  <a:lnTo>
                    <a:pt x="43" y="208"/>
                  </a:lnTo>
                  <a:lnTo>
                    <a:pt x="45" y="212"/>
                  </a:lnTo>
                  <a:lnTo>
                    <a:pt x="48" y="211"/>
                  </a:lnTo>
                  <a:lnTo>
                    <a:pt x="48" y="214"/>
                  </a:lnTo>
                  <a:lnTo>
                    <a:pt x="46" y="217"/>
                  </a:lnTo>
                  <a:lnTo>
                    <a:pt x="44" y="222"/>
                  </a:lnTo>
                  <a:lnTo>
                    <a:pt x="34" y="232"/>
                  </a:lnTo>
                  <a:lnTo>
                    <a:pt x="32" y="237"/>
                  </a:lnTo>
                  <a:lnTo>
                    <a:pt x="26" y="243"/>
                  </a:lnTo>
                  <a:lnTo>
                    <a:pt x="16" y="245"/>
                  </a:lnTo>
                  <a:lnTo>
                    <a:pt x="10" y="250"/>
                  </a:lnTo>
                  <a:lnTo>
                    <a:pt x="3" y="260"/>
                  </a:lnTo>
                  <a:lnTo>
                    <a:pt x="2" y="268"/>
                  </a:lnTo>
                  <a:lnTo>
                    <a:pt x="0" y="273"/>
                  </a:lnTo>
                  <a:lnTo>
                    <a:pt x="8" y="275"/>
                  </a:lnTo>
                  <a:lnTo>
                    <a:pt x="15" y="280"/>
                  </a:lnTo>
                  <a:lnTo>
                    <a:pt x="27" y="288"/>
                  </a:lnTo>
                  <a:lnTo>
                    <a:pt x="31" y="288"/>
                  </a:lnTo>
                  <a:lnTo>
                    <a:pt x="36" y="293"/>
                  </a:lnTo>
                  <a:lnTo>
                    <a:pt x="35" y="297"/>
                  </a:lnTo>
                  <a:lnTo>
                    <a:pt x="36" y="300"/>
                  </a:lnTo>
                  <a:lnTo>
                    <a:pt x="44" y="300"/>
                  </a:lnTo>
                  <a:lnTo>
                    <a:pt x="52" y="305"/>
                  </a:lnTo>
                  <a:lnTo>
                    <a:pt x="54" y="307"/>
                  </a:lnTo>
                  <a:lnTo>
                    <a:pt x="63" y="309"/>
                  </a:lnTo>
                  <a:lnTo>
                    <a:pt x="65" y="306"/>
                  </a:lnTo>
                  <a:lnTo>
                    <a:pt x="65" y="300"/>
                  </a:lnTo>
                  <a:lnTo>
                    <a:pt x="69" y="298"/>
                  </a:lnTo>
                  <a:lnTo>
                    <a:pt x="70" y="298"/>
                  </a:lnTo>
                  <a:lnTo>
                    <a:pt x="78" y="300"/>
                  </a:lnTo>
                  <a:lnTo>
                    <a:pt x="81" y="302"/>
                  </a:lnTo>
                  <a:lnTo>
                    <a:pt x="82" y="306"/>
                  </a:lnTo>
                  <a:lnTo>
                    <a:pt x="86" y="308"/>
                  </a:lnTo>
                  <a:lnTo>
                    <a:pt x="86" y="308"/>
                  </a:lnTo>
                  <a:lnTo>
                    <a:pt x="88" y="308"/>
                  </a:lnTo>
                  <a:lnTo>
                    <a:pt x="91" y="311"/>
                  </a:lnTo>
                  <a:lnTo>
                    <a:pt x="99" y="313"/>
                  </a:lnTo>
                  <a:lnTo>
                    <a:pt x="104" y="314"/>
                  </a:lnTo>
                  <a:lnTo>
                    <a:pt x="106" y="316"/>
                  </a:lnTo>
                  <a:lnTo>
                    <a:pt x="112" y="324"/>
                  </a:lnTo>
                  <a:lnTo>
                    <a:pt x="113" y="328"/>
                  </a:lnTo>
                  <a:lnTo>
                    <a:pt x="116" y="335"/>
                  </a:lnTo>
                  <a:lnTo>
                    <a:pt x="119" y="335"/>
                  </a:lnTo>
                  <a:lnTo>
                    <a:pt x="131" y="338"/>
                  </a:lnTo>
                  <a:lnTo>
                    <a:pt x="136" y="346"/>
                  </a:lnTo>
                  <a:lnTo>
                    <a:pt x="135" y="351"/>
                  </a:lnTo>
                  <a:lnTo>
                    <a:pt x="137" y="352"/>
                  </a:lnTo>
                  <a:lnTo>
                    <a:pt x="141" y="354"/>
                  </a:lnTo>
                  <a:lnTo>
                    <a:pt x="144" y="360"/>
                  </a:lnTo>
                  <a:lnTo>
                    <a:pt x="141" y="363"/>
                  </a:lnTo>
                  <a:lnTo>
                    <a:pt x="144" y="366"/>
                  </a:lnTo>
                  <a:lnTo>
                    <a:pt x="148" y="368"/>
                  </a:lnTo>
                  <a:lnTo>
                    <a:pt x="153" y="367"/>
                  </a:lnTo>
                  <a:lnTo>
                    <a:pt x="156" y="368"/>
                  </a:lnTo>
                  <a:lnTo>
                    <a:pt x="163" y="367"/>
                  </a:lnTo>
                  <a:lnTo>
                    <a:pt x="165" y="365"/>
                  </a:lnTo>
                  <a:lnTo>
                    <a:pt x="172" y="362"/>
                  </a:lnTo>
                  <a:lnTo>
                    <a:pt x="180" y="363"/>
                  </a:lnTo>
                  <a:lnTo>
                    <a:pt x="185" y="366"/>
                  </a:lnTo>
                  <a:lnTo>
                    <a:pt x="193" y="363"/>
                  </a:lnTo>
                  <a:lnTo>
                    <a:pt x="198" y="363"/>
                  </a:lnTo>
                  <a:lnTo>
                    <a:pt x="200" y="365"/>
                  </a:lnTo>
                  <a:lnTo>
                    <a:pt x="202" y="365"/>
                  </a:lnTo>
                  <a:lnTo>
                    <a:pt x="207" y="367"/>
                  </a:lnTo>
                  <a:lnTo>
                    <a:pt x="210" y="371"/>
                  </a:lnTo>
                  <a:lnTo>
                    <a:pt x="215" y="369"/>
                  </a:lnTo>
                  <a:lnTo>
                    <a:pt x="215" y="372"/>
                  </a:lnTo>
                  <a:lnTo>
                    <a:pt x="200" y="399"/>
                  </a:lnTo>
                  <a:lnTo>
                    <a:pt x="200" y="402"/>
                  </a:lnTo>
                  <a:lnTo>
                    <a:pt x="205" y="401"/>
                  </a:lnTo>
                  <a:lnTo>
                    <a:pt x="211" y="401"/>
                  </a:lnTo>
                  <a:lnTo>
                    <a:pt x="216" y="404"/>
                  </a:lnTo>
                  <a:lnTo>
                    <a:pt x="217" y="409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6266048" y="2873708"/>
              <a:ext cx="255953" cy="279386"/>
            </a:xfrm>
            <a:custGeom>
              <a:avLst/>
              <a:gdLst>
                <a:gd name="T0" fmla="*/ 135 w 142"/>
                <a:gd name="T1" fmla="*/ 35 h 155"/>
                <a:gd name="T2" fmla="*/ 130 w 142"/>
                <a:gd name="T3" fmla="*/ 29 h 155"/>
                <a:gd name="T4" fmla="*/ 119 w 142"/>
                <a:gd name="T5" fmla="*/ 25 h 155"/>
                <a:gd name="T6" fmla="*/ 114 w 142"/>
                <a:gd name="T7" fmla="*/ 27 h 155"/>
                <a:gd name="T8" fmla="*/ 112 w 142"/>
                <a:gd name="T9" fmla="*/ 36 h 155"/>
                <a:gd name="T10" fmla="*/ 101 w 142"/>
                <a:gd name="T11" fmla="*/ 32 h 155"/>
                <a:gd name="T12" fmla="*/ 85 w 142"/>
                <a:gd name="T13" fmla="*/ 27 h 155"/>
                <a:gd name="T14" fmla="*/ 85 w 142"/>
                <a:gd name="T15" fmla="*/ 20 h 155"/>
                <a:gd name="T16" fmla="*/ 76 w 142"/>
                <a:gd name="T17" fmla="*/ 15 h 155"/>
                <a:gd name="T18" fmla="*/ 57 w 142"/>
                <a:gd name="T19" fmla="*/ 2 h 155"/>
                <a:gd name="T20" fmla="*/ 48 w 142"/>
                <a:gd name="T21" fmla="*/ 5 h 155"/>
                <a:gd name="T22" fmla="*/ 30 w 142"/>
                <a:gd name="T23" fmla="*/ 14 h 155"/>
                <a:gd name="T24" fmla="*/ 18 w 142"/>
                <a:gd name="T25" fmla="*/ 17 h 155"/>
                <a:gd name="T26" fmla="*/ 22 w 142"/>
                <a:gd name="T27" fmla="*/ 25 h 155"/>
                <a:gd name="T28" fmla="*/ 22 w 142"/>
                <a:gd name="T29" fmla="*/ 36 h 155"/>
                <a:gd name="T30" fmla="*/ 12 w 142"/>
                <a:gd name="T31" fmla="*/ 50 h 155"/>
                <a:gd name="T32" fmla="*/ 10 w 142"/>
                <a:gd name="T33" fmla="*/ 59 h 155"/>
                <a:gd name="T34" fmla="*/ 1 w 142"/>
                <a:gd name="T35" fmla="*/ 65 h 155"/>
                <a:gd name="T36" fmla="*/ 5 w 142"/>
                <a:gd name="T37" fmla="*/ 74 h 155"/>
                <a:gd name="T38" fmla="*/ 5 w 142"/>
                <a:gd name="T39" fmla="*/ 85 h 155"/>
                <a:gd name="T40" fmla="*/ 0 w 142"/>
                <a:gd name="T41" fmla="*/ 92 h 155"/>
                <a:gd name="T42" fmla="*/ 8 w 142"/>
                <a:gd name="T43" fmla="*/ 97 h 155"/>
                <a:gd name="T44" fmla="*/ 17 w 142"/>
                <a:gd name="T45" fmla="*/ 105 h 155"/>
                <a:gd name="T46" fmla="*/ 21 w 142"/>
                <a:gd name="T47" fmla="*/ 98 h 155"/>
                <a:gd name="T48" fmla="*/ 25 w 142"/>
                <a:gd name="T49" fmla="*/ 92 h 155"/>
                <a:gd name="T50" fmla="*/ 26 w 142"/>
                <a:gd name="T51" fmla="*/ 99 h 155"/>
                <a:gd name="T52" fmla="*/ 27 w 142"/>
                <a:gd name="T53" fmla="*/ 93 h 155"/>
                <a:gd name="T54" fmla="*/ 29 w 142"/>
                <a:gd name="T55" fmla="*/ 99 h 155"/>
                <a:gd name="T56" fmla="*/ 29 w 142"/>
                <a:gd name="T57" fmla="*/ 110 h 155"/>
                <a:gd name="T58" fmla="*/ 21 w 142"/>
                <a:gd name="T59" fmla="*/ 122 h 155"/>
                <a:gd name="T60" fmla="*/ 25 w 142"/>
                <a:gd name="T61" fmla="*/ 129 h 155"/>
                <a:gd name="T62" fmla="*/ 16 w 142"/>
                <a:gd name="T63" fmla="*/ 136 h 155"/>
                <a:gd name="T64" fmla="*/ 22 w 142"/>
                <a:gd name="T65" fmla="*/ 141 h 155"/>
                <a:gd name="T66" fmla="*/ 29 w 142"/>
                <a:gd name="T67" fmla="*/ 143 h 155"/>
                <a:gd name="T68" fmla="*/ 41 w 142"/>
                <a:gd name="T69" fmla="*/ 146 h 155"/>
                <a:gd name="T70" fmla="*/ 51 w 142"/>
                <a:gd name="T71" fmla="*/ 155 h 155"/>
                <a:gd name="T72" fmla="*/ 74 w 142"/>
                <a:gd name="T73" fmla="*/ 112 h 155"/>
                <a:gd name="T74" fmla="*/ 101 w 142"/>
                <a:gd name="T75" fmla="*/ 100 h 155"/>
                <a:gd name="T76" fmla="*/ 129 w 142"/>
                <a:gd name="T77" fmla="*/ 78 h 155"/>
                <a:gd name="T78" fmla="*/ 140 w 142"/>
                <a:gd name="T79" fmla="*/ 62 h 155"/>
                <a:gd name="T80" fmla="*/ 142 w 142"/>
                <a:gd name="T81" fmla="*/ 55 h 155"/>
                <a:gd name="T82" fmla="*/ 136 w 142"/>
                <a:gd name="T83" fmla="*/ 41 h 155"/>
                <a:gd name="T84" fmla="*/ 135 w 142"/>
                <a:gd name="T85" fmla="*/ 35 h 155"/>
                <a:gd name="T86" fmla="*/ 135 w 142"/>
                <a:gd name="T87" fmla="*/ 35 h 155"/>
                <a:gd name="T88" fmla="*/ 17 w 142"/>
                <a:gd name="T89" fmla="*/ 111 h 155"/>
                <a:gd name="T90" fmla="*/ 23 w 142"/>
                <a:gd name="T91" fmla="*/ 103 h 155"/>
                <a:gd name="T92" fmla="*/ 22 w 142"/>
                <a:gd name="T93" fmla="*/ 107 h 155"/>
                <a:gd name="T94" fmla="*/ 21 w 142"/>
                <a:gd name="T95" fmla="*/ 113 h 155"/>
                <a:gd name="T96" fmla="*/ 17 w 142"/>
                <a:gd name="T97" fmla="*/ 11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2" h="155">
                  <a:moveTo>
                    <a:pt x="135" y="35"/>
                  </a:moveTo>
                  <a:lnTo>
                    <a:pt x="135" y="35"/>
                  </a:lnTo>
                  <a:lnTo>
                    <a:pt x="131" y="33"/>
                  </a:lnTo>
                  <a:lnTo>
                    <a:pt x="130" y="29"/>
                  </a:lnTo>
                  <a:lnTo>
                    <a:pt x="127" y="27"/>
                  </a:lnTo>
                  <a:lnTo>
                    <a:pt x="119" y="25"/>
                  </a:lnTo>
                  <a:lnTo>
                    <a:pt x="118" y="25"/>
                  </a:lnTo>
                  <a:lnTo>
                    <a:pt x="114" y="27"/>
                  </a:lnTo>
                  <a:lnTo>
                    <a:pt x="114" y="33"/>
                  </a:lnTo>
                  <a:lnTo>
                    <a:pt x="112" y="36"/>
                  </a:lnTo>
                  <a:lnTo>
                    <a:pt x="103" y="34"/>
                  </a:lnTo>
                  <a:lnTo>
                    <a:pt x="101" y="32"/>
                  </a:lnTo>
                  <a:lnTo>
                    <a:pt x="93" y="27"/>
                  </a:lnTo>
                  <a:lnTo>
                    <a:pt x="85" y="27"/>
                  </a:lnTo>
                  <a:lnTo>
                    <a:pt x="84" y="24"/>
                  </a:lnTo>
                  <a:lnTo>
                    <a:pt x="85" y="20"/>
                  </a:lnTo>
                  <a:lnTo>
                    <a:pt x="80" y="15"/>
                  </a:lnTo>
                  <a:lnTo>
                    <a:pt x="76" y="15"/>
                  </a:lnTo>
                  <a:lnTo>
                    <a:pt x="64" y="7"/>
                  </a:lnTo>
                  <a:lnTo>
                    <a:pt x="57" y="2"/>
                  </a:lnTo>
                  <a:lnTo>
                    <a:pt x="49" y="0"/>
                  </a:lnTo>
                  <a:lnTo>
                    <a:pt x="48" y="5"/>
                  </a:lnTo>
                  <a:lnTo>
                    <a:pt x="42" y="5"/>
                  </a:lnTo>
                  <a:lnTo>
                    <a:pt x="30" y="14"/>
                  </a:lnTo>
                  <a:lnTo>
                    <a:pt x="24" y="14"/>
                  </a:lnTo>
                  <a:lnTo>
                    <a:pt x="18" y="17"/>
                  </a:lnTo>
                  <a:lnTo>
                    <a:pt x="21" y="22"/>
                  </a:lnTo>
                  <a:lnTo>
                    <a:pt x="22" y="25"/>
                  </a:lnTo>
                  <a:lnTo>
                    <a:pt x="24" y="29"/>
                  </a:lnTo>
                  <a:lnTo>
                    <a:pt x="22" y="36"/>
                  </a:lnTo>
                  <a:lnTo>
                    <a:pt x="13" y="45"/>
                  </a:lnTo>
                  <a:lnTo>
                    <a:pt x="12" y="50"/>
                  </a:lnTo>
                  <a:lnTo>
                    <a:pt x="14" y="53"/>
                  </a:lnTo>
                  <a:lnTo>
                    <a:pt x="10" y="59"/>
                  </a:lnTo>
                  <a:lnTo>
                    <a:pt x="5" y="59"/>
                  </a:lnTo>
                  <a:lnTo>
                    <a:pt x="1" y="65"/>
                  </a:lnTo>
                  <a:lnTo>
                    <a:pt x="3" y="70"/>
                  </a:lnTo>
                  <a:lnTo>
                    <a:pt x="5" y="74"/>
                  </a:lnTo>
                  <a:lnTo>
                    <a:pt x="4" y="78"/>
                  </a:lnTo>
                  <a:lnTo>
                    <a:pt x="5" y="85"/>
                  </a:lnTo>
                  <a:lnTo>
                    <a:pt x="2" y="90"/>
                  </a:lnTo>
                  <a:lnTo>
                    <a:pt x="0" y="92"/>
                  </a:lnTo>
                  <a:lnTo>
                    <a:pt x="3" y="95"/>
                  </a:lnTo>
                  <a:lnTo>
                    <a:pt x="8" y="97"/>
                  </a:lnTo>
                  <a:lnTo>
                    <a:pt x="12" y="103"/>
                  </a:lnTo>
                  <a:lnTo>
                    <a:pt x="17" y="105"/>
                  </a:lnTo>
                  <a:lnTo>
                    <a:pt x="19" y="104"/>
                  </a:lnTo>
                  <a:lnTo>
                    <a:pt x="21" y="98"/>
                  </a:lnTo>
                  <a:lnTo>
                    <a:pt x="22" y="95"/>
                  </a:lnTo>
                  <a:lnTo>
                    <a:pt x="25" y="92"/>
                  </a:lnTo>
                  <a:lnTo>
                    <a:pt x="26" y="96"/>
                  </a:lnTo>
                  <a:lnTo>
                    <a:pt x="26" y="99"/>
                  </a:lnTo>
                  <a:lnTo>
                    <a:pt x="27" y="97"/>
                  </a:lnTo>
                  <a:lnTo>
                    <a:pt x="27" y="93"/>
                  </a:lnTo>
                  <a:lnTo>
                    <a:pt x="28" y="94"/>
                  </a:lnTo>
                  <a:lnTo>
                    <a:pt x="29" y="99"/>
                  </a:lnTo>
                  <a:lnTo>
                    <a:pt x="28" y="107"/>
                  </a:lnTo>
                  <a:lnTo>
                    <a:pt x="29" y="110"/>
                  </a:lnTo>
                  <a:lnTo>
                    <a:pt x="27" y="116"/>
                  </a:lnTo>
                  <a:lnTo>
                    <a:pt x="21" y="122"/>
                  </a:lnTo>
                  <a:lnTo>
                    <a:pt x="23" y="123"/>
                  </a:lnTo>
                  <a:lnTo>
                    <a:pt x="25" y="129"/>
                  </a:lnTo>
                  <a:lnTo>
                    <a:pt x="20" y="132"/>
                  </a:lnTo>
                  <a:lnTo>
                    <a:pt x="16" y="136"/>
                  </a:lnTo>
                  <a:lnTo>
                    <a:pt x="17" y="141"/>
                  </a:lnTo>
                  <a:lnTo>
                    <a:pt x="22" y="141"/>
                  </a:lnTo>
                  <a:lnTo>
                    <a:pt x="27" y="139"/>
                  </a:lnTo>
                  <a:lnTo>
                    <a:pt x="29" y="143"/>
                  </a:lnTo>
                  <a:lnTo>
                    <a:pt x="37" y="144"/>
                  </a:lnTo>
                  <a:lnTo>
                    <a:pt x="41" y="146"/>
                  </a:lnTo>
                  <a:lnTo>
                    <a:pt x="47" y="155"/>
                  </a:lnTo>
                  <a:lnTo>
                    <a:pt x="51" y="155"/>
                  </a:lnTo>
                  <a:lnTo>
                    <a:pt x="55" y="150"/>
                  </a:lnTo>
                  <a:lnTo>
                    <a:pt x="74" y="112"/>
                  </a:lnTo>
                  <a:lnTo>
                    <a:pt x="77" y="109"/>
                  </a:lnTo>
                  <a:lnTo>
                    <a:pt x="101" y="100"/>
                  </a:lnTo>
                  <a:lnTo>
                    <a:pt x="112" y="94"/>
                  </a:lnTo>
                  <a:lnTo>
                    <a:pt x="129" y="78"/>
                  </a:lnTo>
                  <a:lnTo>
                    <a:pt x="135" y="63"/>
                  </a:lnTo>
                  <a:lnTo>
                    <a:pt x="140" y="62"/>
                  </a:lnTo>
                  <a:lnTo>
                    <a:pt x="141" y="60"/>
                  </a:lnTo>
                  <a:lnTo>
                    <a:pt x="142" y="55"/>
                  </a:lnTo>
                  <a:lnTo>
                    <a:pt x="142" y="51"/>
                  </a:lnTo>
                  <a:lnTo>
                    <a:pt x="136" y="41"/>
                  </a:lnTo>
                  <a:lnTo>
                    <a:pt x="136" y="39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5" y="35"/>
                  </a:lnTo>
                  <a:close/>
                  <a:moveTo>
                    <a:pt x="17" y="112"/>
                  </a:moveTo>
                  <a:lnTo>
                    <a:pt x="17" y="111"/>
                  </a:lnTo>
                  <a:lnTo>
                    <a:pt x="19" y="107"/>
                  </a:lnTo>
                  <a:lnTo>
                    <a:pt x="23" y="103"/>
                  </a:lnTo>
                  <a:lnTo>
                    <a:pt x="24" y="104"/>
                  </a:lnTo>
                  <a:lnTo>
                    <a:pt x="22" y="107"/>
                  </a:lnTo>
                  <a:lnTo>
                    <a:pt x="23" y="110"/>
                  </a:lnTo>
                  <a:lnTo>
                    <a:pt x="21" y="113"/>
                  </a:lnTo>
                  <a:lnTo>
                    <a:pt x="18" y="114"/>
                  </a:lnTo>
                  <a:lnTo>
                    <a:pt x="17" y="112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7095193" y="3789372"/>
              <a:ext cx="369510" cy="389337"/>
            </a:xfrm>
            <a:custGeom>
              <a:avLst/>
              <a:gdLst>
                <a:gd name="T0" fmla="*/ 2 w 205"/>
                <a:gd name="T1" fmla="*/ 67 h 216"/>
                <a:gd name="T2" fmla="*/ 9 w 205"/>
                <a:gd name="T3" fmla="*/ 47 h 216"/>
                <a:gd name="T4" fmla="*/ 5 w 205"/>
                <a:gd name="T5" fmla="*/ 36 h 216"/>
                <a:gd name="T6" fmla="*/ 17 w 205"/>
                <a:gd name="T7" fmla="*/ 16 h 216"/>
                <a:gd name="T8" fmla="*/ 22 w 205"/>
                <a:gd name="T9" fmla="*/ 9 h 216"/>
                <a:gd name="T10" fmla="*/ 81 w 205"/>
                <a:gd name="T11" fmla="*/ 0 h 216"/>
                <a:gd name="T12" fmla="*/ 101 w 205"/>
                <a:gd name="T13" fmla="*/ 13 h 216"/>
                <a:gd name="T14" fmla="*/ 104 w 205"/>
                <a:gd name="T15" fmla="*/ 23 h 216"/>
                <a:gd name="T16" fmla="*/ 111 w 205"/>
                <a:gd name="T17" fmla="*/ 35 h 216"/>
                <a:gd name="T18" fmla="*/ 113 w 205"/>
                <a:gd name="T19" fmla="*/ 56 h 216"/>
                <a:gd name="T20" fmla="*/ 113 w 205"/>
                <a:gd name="T21" fmla="*/ 68 h 216"/>
                <a:gd name="T22" fmla="*/ 124 w 205"/>
                <a:gd name="T23" fmla="*/ 72 h 216"/>
                <a:gd name="T24" fmla="*/ 138 w 205"/>
                <a:gd name="T25" fmla="*/ 73 h 216"/>
                <a:gd name="T26" fmla="*/ 156 w 205"/>
                <a:gd name="T27" fmla="*/ 71 h 216"/>
                <a:gd name="T28" fmla="*/ 167 w 205"/>
                <a:gd name="T29" fmla="*/ 76 h 216"/>
                <a:gd name="T30" fmla="*/ 174 w 205"/>
                <a:gd name="T31" fmla="*/ 108 h 216"/>
                <a:gd name="T32" fmla="*/ 183 w 205"/>
                <a:gd name="T33" fmla="*/ 119 h 216"/>
                <a:gd name="T34" fmla="*/ 198 w 205"/>
                <a:gd name="T35" fmla="*/ 116 h 216"/>
                <a:gd name="T36" fmla="*/ 205 w 205"/>
                <a:gd name="T37" fmla="*/ 120 h 216"/>
                <a:gd name="T38" fmla="*/ 202 w 205"/>
                <a:gd name="T39" fmla="*/ 146 h 216"/>
                <a:gd name="T40" fmla="*/ 201 w 205"/>
                <a:gd name="T41" fmla="*/ 149 h 216"/>
                <a:gd name="T42" fmla="*/ 200 w 205"/>
                <a:gd name="T43" fmla="*/ 155 h 216"/>
                <a:gd name="T44" fmla="*/ 199 w 205"/>
                <a:gd name="T45" fmla="*/ 159 h 216"/>
                <a:gd name="T46" fmla="*/ 199 w 205"/>
                <a:gd name="T47" fmla="*/ 167 h 216"/>
                <a:gd name="T48" fmla="*/ 193 w 205"/>
                <a:gd name="T49" fmla="*/ 180 h 216"/>
                <a:gd name="T50" fmla="*/ 189 w 205"/>
                <a:gd name="T51" fmla="*/ 191 h 216"/>
                <a:gd name="T52" fmla="*/ 177 w 205"/>
                <a:gd name="T53" fmla="*/ 204 h 216"/>
                <a:gd name="T54" fmla="*/ 167 w 205"/>
                <a:gd name="T55" fmla="*/ 209 h 216"/>
                <a:gd name="T56" fmla="*/ 160 w 205"/>
                <a:gd name="T57" fmla="*/ 216 h 216"/>
                <a:gd name="T58" fmla="*/ 154 w 205"/>
                <a:gd name="T59" fmla="*/ 214 h 216"/>
                <a:gd name="T60" fmla="*/ 138 w 205"/>
                <a:gd name="T61" fmla="*/ 210 h 216"/>
                <a:gd name="T62" fmla="*/ 108 w 205"/>
                <a:gd name="T63" fmla="*/ 209 h 216"/>
                <a:gd name="T64" fmla="*/ 104 w 205"/>
                <a:gd name="T65" fmla="*/ 203 h 216"/>
                <a:gd name="T66" fmla="*/ 115 w 205"/>
                <a:gd name="T67" fmla="*/ 186 h 216"/>
                <a:gd name="T68" fmla="*/ 116 w 205"/>
                <a:gd name="T69" fmla="*/ 177 h 216"/>
                <a:gd name="T70" fmla="*/ 125 w 205"/>
                <a:gd name="T71" fmla="*/ 168 h 216"/>
                <a:gd name="T72" fmla="*/ 124 w 205"/>
                <a:gd name="T73" fmla="*/ 157 h 216"/>
                <a:gd name="T74" fmla="*/ 111 w 205"/>
                <a:gd name="T75" fmla="*/ 145 h 216"/>
                <a:gd name="T76" fmla="*/ 85 w 205"/>
                <a:gd name="T77" fmla="*/ 138 h 216"/>
                <a:gd name="T78" fmla="*/ 71 w 205"/>
                <a:gd name="T79" fmla="*/ 128 h 216"/>
                <a:gd name="T80" fmla="*/ 47 w 205"/>
                <a:gd name="T81" fmla="*/ 120 h 216"/>
                <a:gd name="T82" fmla="*/ 37 w 205"/>
                <a:gd name="T83" fmla="*/ 108 h 216"/>
                <a:gd name="T84" fmla="*/ 17 w 205"/>
                <a:gd name="T85" fmla="*/ 92 h 216"/>
                <a:gd name="T86" fmla="*/ 6 w 205"/>
                <a:gd name="T87" fmla="*/ 81 h 216"/>
                <a:gd name="T88" fmla="*/ 0 w 205"/>
                <a:gd name="T89" fmla="*/ 7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5" h="216">
                  <a:moveTo>
                    <a:pt x="0" y="74"/>
                  </a:moveTo>
                  <a:lnTo>
                    <a:pt x="2" y="67"/>
                  </a:lnTo>
                  <a:lnTo>
                    <a:pt x="8" y="53"/>
                  </a:lnTo>
                  <a:lnTo>
                    <a:pt x="9" y="47"/>
                  </a:lnTo>
                  <a:lnTo>
                    <a:pt x="8" y="40"/>
                  </a:lnTo>
                  <a:lnTo>
                    <a:pt x="5" y="36"/>
                  </a:lnTo>
                  <a:lnTo>
                    <a:pt x="13" y="26"/>
                  </a:lnTo>
                  <a:lnTo>
                    <a:pt x="17" y="16"/>
                  </a:lnTo>
                  <a:lnTo>
                    <a:pt x="17" y="13"/>
                  </a:lnTo>
                  <a:lnTo>
                    <a:pt x="22" y="9"/>
                  </a:lnTo>
                  <a:lnTo>
                    <a:pt x="55" y="0"/>
                  </a:lnTo>
                  <a:lnTo>
                    <a:pt x="81" y="0"/>
                  </a:lnTo>
                  <a:lnTo>
                    <a:pt x="97" y="12"/>
                  </a:lnTo>
                  <a:lnTo>
                    <a:pt x="101" y="13"/>
                  </a:lnTo>
                  <a:lnTo>
                    <a:pt x="107" y="18"/>
                  </a:lnTo>
                  <a:lnTo>
                    <a:pt x="104" y="23"/>
                  </a:lnTo>
                  <a:lnTo>
                    <a:pt x="111" y="28"/>
                  </a:lnTo>
                  <a:lnTo>
                    <a:pt x="111" y="35"/>
                  </a:lnTo>
                  <a:lnTo>
                    <a:pt x="116" y="42"/>
                  </a:lnTo>
                  <a:lnTo>
                    <a:pt x="113" y="56"/>
                  </a:lnTo>
                  <a:lnTo>
                    <a:pt x="115" y="63"/>
                  </a:lnTo>
                  <a:lnTo>
                    <a:pt x="113" y="68"/>
                  </a:lnTo>
                  <a:lnTo>
                    <a:pt x="115" y="73"/>
                  </a:lnTo>
                  <a:lnTo>
                    <a:pt x="124" y="72"/>
                  </a:lnTo>
                  <a:lnTo>
                    <a:pt x="128" y="74"/>
                  </a:lnTo>
                  <a:lnTo>
                    <a:pt x="138" y="73"/>
                  </a:lnTo>
                  <a:lnTo>
                    <a:pt x="146" y="75"/>
                  </a:lnTo>
                  <a:lnTo>
                    <a:pt x="156" y="71"/>
                  </a:lnTo>
                  <a:lnTo>
                    <a:pt x="163" y="75"/>
                  </a:lnTo>
                  <a:lnTo>
                    <a:pt x="167" y="76"/>
                  </a:lnTo>
                  <a:lnTo>
                    <a:pt x="169" y="83"/>
                  </a:lnTo>
                  <a:lnTo>
                    <a:pt x="174" y="108"/>
                  </a:lnTo>
                  <a:lnTo>
                    <a:pt x="179" y="118"/>
                  </a:lnTo>
                  <a:lnTo>
                    <a:pt x="183" y="119"/>
                  </a:lnTo>
                  <a:lnTo>
                    <a:pt x="192" y="113"/>
                  </a:lnTo>
                  <a:lnTo>
                    <a:pt x="198" y="116"/>
                  </a:lnTo>
                  <a:lnTo>
                    <a:pt x="202" y="119"/>
                  </a:lnTo>
                  <a:lnTo>
                    <a:pt x="205" y="120"/>
                  </a:lnTo>
                  <a:lnTo>
                    <a:pt x="203" y="123"/>
                  </a:lnTo>
                  <a:lnTo>
                    <a:pt x="202" y="146"/>
                  </a:lnTo>
                  <a:lnTo>
                    <a:pt x="201" y="148"/>
                  </a:lnTo>
                  <a:lnTo>
                    <a:pt x="201" y="149"/>
                  </a:lnTo>
                  <a:lnTo>
                    <a:pt x="201" y="153"/>
                  </a:lnTo>
                  <a:lnTo>
                    <a:pt x="200" y="155"/>
                  </a:lnTo>
                  <a:lnTo>
                    <a:pt x="200" y="158"/>
                  </a:lnTo>
                  <a:lnTo>
                    <a:pt x="199" y="159"/>
                  </a:lnTo>
                  <a:lnTo>
                    <a:pt x="198" y="165"/>
                  </a:lnTo>
                  <a:lnTo>
                    <a:pt x="199" y="167"/>
                  </a:lnTo>
                  <a:lnTo>
                    <a:pt x="198" y="177"/>
                  </a:lnTo>
                  <a:lnTo>
                    <a:pt x="193" y="180"/>
                  </a:lnTo>
                  <a:lnTo>
                    <a:pt x="190" y="185"/>
                  </a:lnTo>
                  <a:lnTo>
                    <a:pt x="189" y="191"/>
                  </a:lnTo>
                  <a:lnTo>
                    <a:pt x="179" y="199"/>
                  </a:lnTo>
                  <a:lnTo>
                    <a:pt x="177" y="204"/>
                  </a:lnTo>
                  <a:lnTo>
                    <a:pt x="172" y="210"/>
                  </a:lnTo>
                  <a:lnTo>
                    <a:pt x="167" y="209"/>
                  </a:lnTo>
                  <a:lnTo>
                    <a:pt x="165" y="210"/>
                  </a:lnTo>
                  <a:lnTo>
                    <a:pt x="160" y="216"/>
                  </a:lnTo>
                  <a:lnTo>
                    <a:pt x="157" y="214"/>
                  </a:lnTo>
                  <a:lnTo>
                    <a:pt x="154" y="214"/>
                  </a:lnTo>
                  <a:lnTo>
                    <a:pt x="149" y="216"/>
                  </a:lnTo>
                  <a:lnTo>
                    <a:pt x="138" y="210"/>
                  </a:lnTo>
                  <a:lnTo>
                    <a:pt x="125" y="206"/>
                  </a:lnTo>
                  <a:lnTo>
                    <a:pt x="108" y="209"/>
                  </a:lnTo>
                  <a:lnTo>
                    <a:pt x="103" y="209"/>
                  </a:lnTo>
                  <a:lnTo>
                    <a:pt x="104" y="203"/>
                  </a:lnTo>
                  <a:lnTo>
                    <a:pt x="112" y="195"/>
                  </a:lnTo>
                  <a:lnTo>
                    <a:pt x="115" y="186"/>
                  </a:lnTo>
                  <a:lnTo>
                    <a:pt x="114" y="181"/>
                  </a:lnTo>
                  <a:lnTo>
                    <a:pt x="116" y="177"/>
                  </a:lnTo>
                  <a:lnTo>
                    <a:pt x="120" y="174"/>
                  </a:lnTo>
                  <a:lnTo>
                    <a:pt x="125" y="168"/>
                  </a:lnTo>
                  <a:lnTo>
                    <a:pt x="126" y="163"/>
                  </a:lnTo>
                  <a:lnTo>
                    <a:pt x="124" y="157"/>
                  </a:lnTo>
                  <a:lnTo>
                    <a:pt x="116" y="152"/>
                  </a:lnTo>
                  <a:lnTo>
                    <a:pt x="111" y="145"/>
                  </a:lnTo>
                  <a:lnTo>
                    <a:pt x="96" y="143"/>
                  </a:lnTo>
                  <a:lnTo>
                    <a:pt x="85" y="138"/>
                  </a:lnTo>
                  <a:lnTo>
                    <a:pt x="75" y="128"/>
                  </a:lnTo>
                  <a:lnTo>
                    <a:pt x="71" y="128"/>
                  </a:lnTo>
                  <a:lnTo>
                    <a:pt x="61" y="123"/>
                  </a:lnTo>
                  <a:lnTo>
                    <a:pt x="47" y="120"/>
                  </a:lnTo>
                  <a:lnTo>
                    <a:pt x="43" y="113"/>
                  </a:lnTo>
                  <a:lnTo>
                    <a:pt x="37" y="108"/>
                  </a:lnTo>
                  <a:lnTo>
                    <a:pt x="31" y="107"/>
                  </a:lnTo>
                  <a:lnTo>
                    <a:pt x="17" y="92"/>
                  </a:lnTo>
                  <a:lnTo>
                    <a:pt x="10" y="82"/>
                  </a:lnTo>
                  <a:lnTo>
                    <a:pt x="6" y="81"/>
                  </a:lnTo>
                  <a:lnTo>
                    <a:pt x="1" y="75"/>
                  </a:lnTo>
                  <a:lnTo>
                    <a:pt x="0" y="74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5993873" y="2266269"/>
              <a:ext cx="198274" cy="194669"/>
            </a:xfrm>
            <a:custGeom>
              <a:avLst/>
              <a:gdLst>
                <a:gd name="T0" fmla="*/ 101 w 104"/>
                <a:gd name="T1" fmla="*/ 14 h 102"/>
                <a:gd name="T2" fmla="*/ 101 w 104"/>
                <a:gd name="T3" fmla="*/ 5 h 102"/>
                <a:gd name="T4" fmla="*/ 104 w 104"/>
                <a:gd name="T5" fmla="*/ 1 h 102"/>
                <a:gd name="T6" fmla="*/ 98 w 104"/>
                <a:gd name="T7" fmla="*/ 2 h 102"/>
                <a:gd name="T8" fmla="*/ 95 w 104"/>
                <a:gd name="T9" fmla="*/ 0 h 102"/>
                <a:gd name="T10" fmla="*/ 92 w 104"/>
                <a:gd name="T11" fmla="*/ 4 h 102"/>
                <a:gd name="T12" fmla="*/ 85 w 104"/>
                <a:gd name="T13" fmla="*/ 8 h 102"/>
                <a:gd name="T14" fmla="*/ 80 w 104"/>
                <a:gd name="T15" fmla="*/ 11 h 102"/>
                <a:gd name="T16" fmla="*/ 73 w 104"/>
                <a:gd name="T17" fmla="*/ 11 h 102"/>
                <a:gd name="T18" fmla="*/ 69 w 104"/>
                <a:gd name="T19" fmla="*/ 7 h 102"/>
                <a:gd name="T20" fmla="*/ 66 w 104"/>
                <a:gd name="T21" fmla="*/ 11 h 102"/>
                <a:gd name="T22" fmla="*/ 59 w 104"/>
                <a:gd name="T23" fmla="*/ 17 h 102"/>
                <a:gd name="T24" fmla="*/ 56 w 104"/>
                <a:gd name="T25" fmla="*/ 20 h 102"/>
                <a:gd name="T26" fmla="*/ 47 w 104"/>
                <a:gd name="T27" fmla="*/ 26 h 102"/>
                <a:gd name="T28" fmla="*/ 42 w 104"/>
                <a:gd name="T29" fmla="*/ 28 h 102"/>
                <a:gd name="T30" fmla="*/ 37 w 104"/>
                <a:gd name="T31" fmla="*/ 26 h 102"/>
                <a:gd name="T32" fmla="*/ 25 w 104"/>
                <a:gd name="T33" fmla="*/ 29 h 102"/>
                <a:gd name="T34" fmla="*/ 18 w 104"/>
                <a:gd name="T35" fmla="*/ 34 h 102"/>
                <a:gd name="T36" fmla="*/ 17 w 104"/>
                <a:gd name="T37" fmla="*/ 43 h 102"/>
                <a:gd name="T38" fmla="*/ 10 w 104"/>
                <a:gd name="T39" fmla="*/ 47 h 102"/>
                <a:gd name="T40" fmla="*/ 6 w 104"/>
                <a:gd name="T41" fmla="*/ 50 h 102"/>
                <a:gd name="T42" fmla="*/ 0 w 104"/>
                <a:gd name="T43" fmla="*/ 49 h 102"/>
                <a:gd name="T44" fmla="*/ 8 w 104"/>
                <a:gd name="T45" fmla="*/ 60 h 102"/>
                <a:gd name="T46" fmla="*/ 12 w 104"/>
                <a:gd name="T47" fmla="*/ 66 h 102"/>
                <a:gd name="T48" fmla="*/ 24 w 104"/>
                <a:gd name="T49" fmla="*/ 79 h 102"/>
                <a:gd name="T50" fmla="*/ 37 w 104"/>
                <a:gd name="T51" fmla="*/ 91 h 102"/>
                <a:gd name="T52" fmla="*/ 40 w 104"/>
                <a:gd name="T53" fmla="*/ 91 h 102"/>
                <a:gd name="T54" fmla="*/ 47 w 104"/>
                <a:gd name="T55" fmla="*/ 89 h 102"/>
                <a:gd name="T56" fmla="*/ 43 w 104"/>
                <a:gd name="T57" fmla="*/ 85 h 102"/>
                <a:gd name="T58" fmla="*/ 39 w 104"/>
                <a:gd name="T59" fmla="*/ 80 h 102"/>
                <a:gd name="T60" fmla="*/ 38 w 104"/>
                <a:gd name="T61" fmla="*/ 73 h 102"/>
                <a:gd name="T62" fmla="*/ 43 w 104"/>
                <a:gd name="T63" fmla="*/ 71 h 102"/>
                <a:gd name="T64" fmla="*/ 56 w 104"/>
                <a:gd name="T65" fmla="*/ 75 h 102"/>
                <a:gd name="T66" fmla="*/ 62 w 104"/>
                <a:gd name="T67" fmla="*/ 90 h 102"/>
                <a:gd name="T68" fmla="*/ 64 w 104"/>
                <a:gd name="T69" fmla="*/ 92 h 102"/>
                <a:gd name="T70" fmla="*/ 73 w 104"/>
                <a:gd name="T71" fmla="*/ 95 h 102"/>
                <a:gd name="T72" fmla="*/ 76 w 104"/>
                <a:gd name="T73" fmla="*/ 98 h 102"/>
                <a:gd name="T74" fmla="*/ 83 w 104"/>
                <a:gd name="T75" fmla="*/ 101 h 102"/>
                <a:gd name="T76" fmla="*/ 85 w 104"/>
                <a:gd name="T77" fmla="*/ 100 h 102"/>
                <a:gd name="T78" fmla="*/ 87 w 104"/>
                <a:gd name="T79" fmla="*/ 95 h 102"/>
                <a:gd name="T80" fmla="*/ 83 w 104"/>
                <a:gd name="T81" fmla="*/ 88 h 102"/>
                <a:gd name="T82" fmla="*/ 88 w 104"/>
                <a:gd name="T83" fmla="*/ 79 h 102"/>
                <a:gd name="T84" fmla="*/ 86 w 104"/>
                <a:gd name="T85" fmla="*/ 77 h 102"/>
                <a:gd name="T86" fmla="*/ 84 w 104"/>
                <a:gd name="T87" fmla="*/ 80 h 102"/>
                <a:gd name="T88" fmla="*/ 85 w 104"/>
                <a:gd name="T89" fmla="*/ 73 h 102"/>
                <a:gd name="T90" fmla="*/ 86 w 104"/>
                <a:gd name="T91" fmla="*/ 66 h 102"/>
                <a:gd name="T92" fmla="*/ 89 w 104"/>
                <a:gd name="T93" fmla="*/ 56 h 102"/>
                <a:gd name="T94" fmla="*/ 90 w 104"/>
                <a:gd name="T95" fmla="*/ 58 h 102"/>
                <a:gd name="T96" fmla="*/ 90 w 104"/>
                <a:gd name="T97" fmla="*/ 66 h 102"/>
                <a:gd name="T98" fmla="*/ 93 w 104"/>
                <a:gd name="T99" fmla="*/ 63 h 102"/>
                <a:gd name="T100" fmla="*/ 94 w 104"/>
                <a:gd name="T101" fmla="*/ 44 h 102"/>
                <a:gd name="T102" fmla="*/ 93 w 104"/>
                <a:gd name="T103" fmla="*/ 39 h 102"/>
                <a:gd name="T104" fmla="*/ 92 w 104"/>
                <a:gd name="T105" fmla="*/ 37 h 102"/>
                <a:gd name="T106" fmla="*/ 95 w 104"/>
                <a:gd name="T107" fmla="*/ 35 h 102"/>
                <a:gd name="T108" fmla="*/ 97 w 104"/>
                <a:gd name="T109" fmla="*/ 31 h 102"/>
                <a:gd name="T110" fmla="*/ 102 w 104"/>
                <a:gd name="T111" fmla="*/ 23 h 102"/>
                <a:gd name="T112" fmla="*/ 100 w 104"/>
                <a:gd name="T113" fmla="*/ 1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102">
                  <a:moveTo>
                    <a:pt x="100" y="17"/>
                  </a:moveTo>
                  <a:cubicBezTo>
                    <a:pt x="101" y="14"/>
                    <a:pt x="101" y="14"/>
                    <a:pt x="101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7" y="89"/>
                    <a:pt x="47" y="89"/>
                    <a:pt x="47" y="89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2" y="91"/>
                    <a:pt x="62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85" y="100"/>
                    <a:pt x="85" y="100"/>
                    <a:pt x="85" y="10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77"/>
                    <a:pt x="84" y="77"/>
                    <a:pt x="84" y="77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7" y="68"/>
                    <a:pt x="87" y="68"/>
                    <a:pt x="87" y="68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1" y="56"/>
                    <a:pt x="91" y="56"/>
                    <a:pt x="91" y="56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8"/>
                    <a:pt x="90" y="61"/>
                    <a:pt x="90" y="62"/>
                  </a:cubicBezTo>
                  <a:cubicBezTo>
                    <a:pt x="90" y="62"/>
                    <a:pt x="90" y="66"/>
                    <a:pt x="90" y="66"/>
                  </a:cubicBezTo>
                  <a:cubicBezTo>
                    <a:pt x="91" y="67"/>
                    <a:pt x="91" y="67"/>
                    <a:pt x="91" y="67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4" y="44"/>
                    <a:pt x="94" y="44"/>
                    <a:pt x="94" y="44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0" y="19"/>
                    <a:pt x="100" y="19"/>
                    <a:pt x="100" y="19"/>
                  </a:cubicBezTo>
                  <a:lnTo>
                    <a:pt x="100" y="17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541448" y="1685868"/>
              <a:ext cx="12617" cy="41457"/>
            </a:xfrm>
            <a:custGeom>
              <a:avLst/>
              <a:gdLst>
                <a:gd name="T0" fmla="*/ 5 w 7"/>
                <a:gd name="T1" fmla="*/ 21 h 22"/>
                <a:gd name="T2" fmla="*/ 4 w 7"/>
                <a:gd name="T3" fmla="*/ 19 h 22"/>
                <a:gd name="T4" fmla="*/ 3 w 7"/>
                <a:gd name="T5" fmla="*/ 13 h 22"/>
                <a:gd name="T6" fmla="*/ 0 w 7"/>
                <a:gd name="T7" fmla="*/ 10 h 22"/>
                <a:gd name="T8" fmla="*/ 1 w 7"/>
                <a:gd name="T9" fmla="*/ 6 h 22"/>
                <a:gd name="T10" fmla="*/ 0 w 7"/>
                <a:gd name="T11" fmla="*/ 0 h 22"/>
                <a:gd name="T12" fmla="*/ 4 w 7"/>
                <a:gd name="T13" fmla="*/ 4 h 22"/>
                <a:gd name="T14" fmla="*/ 4 w 7"/>
                <a:gd name="T15" fmla="*/ 7 h 22"/>
                <a:gd name="T16" fmla="*/ 6 w 7"/>
                <a:gd name="T17" fmla="*/ 11 h 22"/>
                <a:gd name="T18" fmla="*/ 7 w 7"/>
                <a:gd name="T19" fmla="*/ 15 h 22"/>
                <a:gd name="T20" fmla="*/ 6 w 7"/>
                <a:gd name="T21" fmla="*/ 17 h 22"/>
                <a:gd name="T22" fmla="*/ 6 w 7"/>
                <a:gd name="T23" fmla="*/ 20 h 22"/>
                <a:gd name="T24" fmla="*/ 7 w 7"/>
                <a:gd name="T25" fmla="*/ 22 h 22"/>
                <a:gd name="T26" fmla="*/ 5 w 7"/>
                <a:gd name="T2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2">
                  <a:moveTo>
                    <a:pt x="5" y="21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5" y="21"/>
                    <a:pt x="5" y="2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grpSp>
          <p:nvGrpSpPr>
            <p:cNvPr id="38" name="Grupo 277"/>
            <p:cNvGrpSpPr/>
            <p:nvPr/>
          </p:nvGrpSpPr>
          <p:grpSpPr>
            <a:xfrm>
              <a:off x="6801387" y="3913743"/>
              <a:ext cx="692155" cy="1788068"/>
              <a:chOff x="6801387" y="3913743"/>
              <a:chExt cx="692155" cy="1788068"/>
            </a:xfrm>
            <a:grpFill/>
          </p:grpSpPr>
          <p:sp>
            <p:nvSpPr>
              <p:cNvPr id="119" name="Freeform 39"/>
              <p:cNvSpPr>
                <a:spLocks/>
              </p:cNvSpPr>
              <p:nvPr/>
            </p:nvSpPr>
            <p:spPr bwMode="auto">
              <a:xfrm>
                <a:off x="7082576" y="5593662"/>
                <a:ext cx="156816" cy="108149"/>
              </a:xfrm>
              <a:custGeom>
                <a:avLst/>
                <a:gdLst>
                  <a:gd name="T0" fmla="*/ 82 w 87"/>
                  <a:gd name="T1" fmla="*/ 41 h 60"/>
                  <a:gd name="T2" fmla="*/ 73 w 87"/>
                  <a:gd name="T3" fmla="*/ 43 h 60"/>
                  <a:gd name="T4" fmla="*/ 68 w 87"/>
                  <a:gd name="T5" fmla="*/ 43 h 60"/>
                  <a:gd name="T6" fmla="*/ 63 w 87"/>
                  <a:gd name="T7" fmla="*/ 38 h 60"/>
                  <a:gd name="T8" fmla="*/ 55 w 87"/>
                  <a:gd name="T9" fmla="*/ 36 h 60"/>
                  <a:gd name="T10" fmla="*/ 53 w 87"/>
                  <a:gd name="T11" fmla="*/ 33 h 60"/>
                  <a:gd name="T12" fmla="*/ 34 w 87"/>
                  <a:gd name="T13" fmla="*/ 26 h 60"/>
                  <a:gd name="T14" fmla="*/ 29 w 87"/>
                  <a:gd name="T15" fmla="*/ 25 h 60"/>
                  <a:gd name="T16" fmla="*/ 29 w 87"/>
                  <a:gd name="T17" fmla="*/ 20 h 60"/>
                  <a:gd name="T18" fmla="*/ 22 w 87"/>
                  <a:gd name="T19" fmla="*/ 15 h 60"/>
                  <a:gd name="T20" fmla="*/ 17 w 87"/>
                  <a:gd name="T21" fmla="*/ 14 h 60"/>
                  <a:gd name="T22" fmla="*/ 14 w 87"/>
                  <a:gd name="T23" fmla="*/ 6 h 60"/>
                  <a:gd name="T24" fmla="*/ 12 w 87"/>
                  <a:gd name="T25" fmla="*/ 1 h 60"/>
                  <a:gd name="T26" fmla="*/ 6 w 87"/>
                  <a:gd name="T27" fmla="*/ 2 h 60"/>
                  <a:gd name="T28" fmla="*/ 0 w 87"/>
                  <a:gd name="T29" fmla="*/ 0 h 60"/>
                  <a:gd name="T30" fmla="*/ 12 w 87"/>
                  <a:gd name="T31" fmla="*/ 44 h 60"/>
                  <a:gd name="T32" fmla="*/ 13 w 87"/>
                  <a:gd name="T33" fmla="*/ 45 h 60"/>
                  <a:gd name="T34" fmla="*/ 21 w 87"/>
                  <a:gd name="T35" fmla="*/ 43 h 60"/>
                  <a:gd name="T36" fmla="*/ 29 w 87"/>
                  <a:gd name="T37" fmla="*/ 43 h 60"/>
                  <a:gd name="T38" fmla="*/ 35 w 87"/>
                  <a:gd name="T39" fmla="*/ 42 h 60"/>
                  <a:gd name="T40" fmla="*/ 34 w 87"/>
                  <a:gd name="T41" fmla="*/ 44 h 60"/>
                  <a:gd name="T42" fmla="*/ 30 w 87"/>
                  <a:gd name="T43" fmla="*/ 44 h 60"/>
                  <a:gd name="T44" fmla="*/ 24 w 87"/>
                  <a:gd name="T45" fmla="*/ 46 h 60"/>
                  <a:gd name="T46" fmla="*/ 12 w 87"/>
                  <a:gd name="T47" fmla="*/ 47 h 60"/>
                  <a:gd name="T48" fmla="*/ 14 w 87"/>
                  <a:gd name="T49" fmla="*/ 56 h 60"/>
                  <a:gd name="T50" fmla="*/ 17 w 87"/>
                  <a:gd name="T51" fmla="*/ 56 h 60"/>
                  <a:gd name="T52" fmla="*/ 26 w 87"/>
                  <a:gd name="T53" fmla="*/ 54 h 60"/>
                  <a:gd name="T54" fmla="*/ 35 w 87"/>
                  <a:gd name="T55" fmla="*/ 55 h 60"/>
                  <a:gd name="T56" fmla="*/ 43 w 87"/>
                  <a:gd name="T57" fmla="*/ 54 h 60"/>
                  <a:gd name="T58" fmla="*/ 52 w 87"/>
                  <a:gd name="T59" fmla="*/ 55 h 60"/>
                  <a:gd name="T60" fmla="*/ 57 w 87"/>
                  <a:gd name="T61" fmla="*/ 58 h 60"/>
                  <a:gd name="T62" fmla="*/ 63 w 87"/>
                  <a:gd name="T63" fmla="*/ 60 h 60"/>
                  <a:gd name="T64" fmla="*/ 68 w 87"/>
                  <a:gd name="T65" fmla="*/ 58 h 60"/>
                  <a:gd name="T66" fmla="*/ 72 w 87"/>
                  <a:gd name="T67" fmla="*/ 54 h 60"/>
                  <a:gd name="T68" fmla="*/ 73 w 87"/>
                  <a:gd name="T69" fmla="*/ 50 h 60"/>
                  <a:gd name="T70" fmla="*/ 79 w 87"/>
                  <a:gd name="T71" fmla="*/ 49 h 60"/>
                  <a:gd name="T72" fmla="*/ 81 w 87"/>
                  <a:gd name="T73" fmla="*/ 51 h 60"/>
                  <a:gd name="T74" fmla="*/ 87 w 87"/>
                  <a:gd name="T75" fmla="*/ 46 h 60"/>
                  <a:gd name="T76" fmla="*/ 86 w 87"/>
                  <a:gd name="T77" fmla="*/ 43 h 60"/>
                  <a:gd name="T78" fmla="*/ 82 w 87"/>
                  <a:gd name="T79" fmla="*/ 4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7" h="60">
                    <a:moveTo>
                      <a:pt x="82" y="41"/>
                    </a:moveTo>
                    <a:lnTo>
                      <a:pt x="73" y="43"/>
                    </a:lnTo>
                    <a:lnTo>
                      <a:pt x="68" y="43"/>
                    </a:lnTo>
                    <a:lnTo>
                      <a:pt x="63" y="38"/>
                    </a:lnTo>
                    <a:lnTo>
                      <a:pt x="55" y="36"/>
                    </a:lnTo>
                    <a:lnTo>
                      <a:pt x="53" y="33"/>
                    </a:lnTo>
                    <a:lnTo>
                      <a:pt x="34" y="26"/>
                    </a:lnTo>
                    <a:lnTo>
                      <a:pt x="29" y="25"/>
                    </a:lnTo>
                    <a:lnTo>
                      <a:pt x="29" y="20"/>
                    </a:lnTo>
                    <a:lnTo>
                      <a:pt x="22" y="15"/>
                    </a:lnTo>
                    <a:lnTo>
                      <a:pt x="17" y="14"/>
                    </a:lnTo>
                    <a:lnTo>
                      <a:pt x="14" y="6"/>
                    </a:lnTo>
                    <a:lnTo>
                      <a:pt x="12" y="1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12" y="44"/>
                    </a:lnTo>
                    <a:lnTo>
                      <a:pt x="13" y="45"/>
                    </a:lnTo>
                    <a:lnTo>
                      <a:pt x="21" y="43"/>
                    </a:lnTo>
                    <a:lnTo>
                      <a:pt x="29" y="43"/>
                    </a:lnTo>
                    <a:lnTo>
                      <a:pt x="35" y="42"/>
                    </a:lnTo>
                    <a:lnTo>
                      <a:pt x="34" y="44"/>
                    </a:lnTo>
                    <a:lnTo>
                      <a:pt x="30" y="44"/>
                    </a:lnTo>
                    <a:lnTo>
                      <a:pt x="24" y="46"/>
                    </a:lnTo>
                    <a:lnTo>
                      <a:pt x="12" y="47"/>
                    </a:lnTo>
                    <a:lnTo>
                      <a:pt x="14" y="56"/>
                    </a:lnTo>
                    <a:lnTo>
                      <a:pt x="17" y="56"/>
                    </a:lnTo>
                    <a:lnTo>
                      <a:pt x="26" y="54"/>
                    </a:lnTo>
                    <a:lnTo>
                      <a:pt x="35" y="55"/>
                    </a:lnTo>
                    <a:lnTo>
                      <a:pt x="43" y="54"/>
                    </a:lnTo>
                    <a:lnTo>
                      <a:pt x="52" y="55"/>
                    </a:lnTo>
                    <a:lnTo>
                      <a:pt x="57" y="58"/>
                    </a:lnTo>
                    <a:lnTo>
                      <a:pt x="63" y="60"/>
                    </a:lnTo>
                    <a:lnTo>
                      <a:pt x="68" y="58"/>
                    </a:lnTo>
                    <a:lnTo>
                      <a:pt x="72" y="54"/>
                    </a:lnTo>
                    <a:lnTo>
                      <a:pt x="73" y="50"/>
                    </a:lnTo>
                    <a:lnTo>
                      <a:pt x="79" y="49"/>
                    </a:lnTo>
                    <a:lnTo>
                      <a:pt x="81" y="51"/>
                    </a:lnTo>
                    <a:lnTo>
                      <a:pt x="87" y="46"/>
                    </a:lnTo>
                    <a:lnTo>
                      <a:pt x="86" y="43"/>
                    </a:lnTo>
                    <a:lnTo>
                      <a:pt x="82" y="4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20" name="Freeform 40"/>
              <p:cNvSpPr>
                <a:spLocks noEditPoints="1"/>
              </p:cNvSpPr>
              <p:nvPr/>
            </p:nvSpPr>
            <p:spPr bwMode="auto">
              <a:xfrm>
                <a:off x="6801387" y="3913743"/>
                <a:ext cx="692155" cy="1620437"/>
              </a:xfrm>
              <a:custGeom>
                <a:avLst/>
                <a:gdLst>
                  <a:gd name="T0" fmla="*/ 362 w 384"/>
                  <a:gd name="T1" fmla="*/ 98 h 899"/>
                  <a:gd name="T2" fmla="*/ 328 w 384"/>
                  <a:gd name="T3" fmla="*/ 141 h 899"/>
                  <a:gd name="T4" fmla="*/ 267 w 384"/>
                  <a:gd name="T5" fmla="*/ 134 h 899"/>
                  <a:gd name="T6" fmla="*/ 279 w 384"/>
                  <a:gd name="T7" fmla="*/ 83 h 899"/>
                  <a:gd name="T8" fmla="*/ 200 w 384"/>
                  <a:gd name="T9" fmla="*/ 39 h 899"/>
                  <a:gd name="T10" fmla="*/ 129 w 384"/>
                  <a:gd name="T11" fmla="*/ 6 h 899"/>
                  <a:gd name="T12" fmla="*/ 104 w 384"/>
                  <a:gd name="T13" fmla="*/ 4 h 899"/>
                  <a:gd name="T14" fmla="*/ 63 w 384"/>
                  <a:gd name="T15" fmla="*/ 31 h 899"/>
                  <a:gd name="T16" fmla="*/ 36 w 384"/>
                  <a:gd name="T17" fmla="*/ 113 h 899"/>
                  <a:gd name="T18" fmla="*/ 24 w 384"/>
                  <a:gd name="T19" fmla="*/ 149 h 899"/>
                  <a:gd name="T20" fmla="*/ 8 w 384"/>
                  <a:gd name="T21" fmla="*/ 242 h 899"/>
                  <a:gd name="T22" fmla="*/ 24 w 384"/>
                  <a:gd name="T23" fmla="*/ 310 h 899"/>
                  <a:gd name="T24" fmla="*/ 21 w 384"/>
                  <a:gd name="T25" fmla="*/ 389 h 899"/>
                  <a:gd name="T26" fmla="*/ 12 w 384"/>
                  <a:gd name="T27" fmla="*/ 485 h 899"/>
                  <a:gd name="T28" fmla="*/ 15 w 384"/>
                  <a:gd name="T29" fmla="*/ 571 h 899"/>
                  <a:gd name="T30" fmla="*/ 32 w 384"/>
                  <a:gd name="T31" fmla="*/ 639 h 899"/>
                  <a:gd name="T32" fmla="*/ 31 w 384"/>
                  <a:gd name="T33" fmla="*/ 654 h 899"/>
                  <a:gd name="T34" fmla="*/ 47 w 384"/>
                  <a:gd name="T35" fmla="*/ 703 h 899"/>
                  <a:gd name="T36" fmla="*/ 44 w 384"/>
                  <a:gd name="T37" fmla="*/ 732 h 899"/>
                  <a:gd name="T38" fmla="*/ 44 w 384"/>
                  <a:gd name="T39" fmla="*/ 775 h 899"/>
                  <a:gd name="T40" fmla="*/ 53 w 384"/>
                  <a:gd name="T41" fmla="*/ 795 h 899"/>
                  <a:gd name="T42" fmla="*/ 25 w 384"/>
                  <a:gd name="T43" fmla="*/ 824 h 899"/>
                  <a:gd name="T44" fmla="*/ 65 w 384"/>
                  <a:gd name="T45" fmla="*/ 868 h 899"/>
                  <a:gd name="T46" fmla="*/ 149 w 384"/>
                  <a:gd name="T47" fmla="*/ 896 h 899"/>
                  <a:gd name="T48" fmla="*/ 133 w 384"/>
                  <a:gd name="T49" fmla="*/ 875 h 899"/>
                  <a:gd name="T50" fmla="*/ 135 w 384"/>
                  <a:gd name="T51" fmla="*/ 828 h 899"/>
                  <a:gd name="T52" fmla="*/ 149 w 384"/>
                  <a:gd name="T53" fmla="*/ 813 h 899"/>
                  <a:gd name="T54" fmla="*/ 154 w 384"/>
                  <a:gd name="T55" fmla="*/ 780 h 899"/>
                  <a:gd name="T56" fmla="*/ 180 w 384"/>
                  <a:gd name="T57" fmla="*/ 752 h 899"/>
                  <a:gd name="T58" fmla="*/ 180 w 384"/>
                  <a:gd name="T59" fmla="*/ 725 h 899"/>
                  <a:gd name="T60" fmla="*/ 136 w 384"/>
                  <a:gd name="T61" fmla="*/ 703 h 899"/>
                  <a:gd name="T62" fmla="*/ 145 w 384"/>
                  <a:gd name="T63" fmla="*/ 664 h 899"/>
                  <a:gd name="T64" fmla="*/ 167 w 384"/>
                  <a:gd name="T65" fmla="*/ 648 h 899"/>
                  <a:gd name="T66" fmla="*/ 169 w 384"/>
                  <a:gd name="T67" fmla="*/ 618 h 899"/>
                  <a:gd name="T68" fmla="*/ 180 w 384"/>
                  <a:gd name="T69" fmla="*/ 587 h 899"/>
                  <a:gd name="T70" fmla="*/ 191 w 384"/>
                  <a:gd name="T71" fmla="*/ 588 h 899"/>
                  <a:gd name="T72" fmla="*/ 195 w 384"/>
                  <a:gd name="T73" fmla="*/ 559 h 899"/>
                  <a:gd name="T74" fmla="*/ 181 w 384"/>
                  <a:gd name="T75" fmla="*/ 568 h 899"/>
                  <a:gd name="T76" fmla="*/ 160 w 384"/>
                  <a:gd name="T77" fmla="*/ 524 h 899"/>
                  <a:gd name="T78" fmla="*/ 212 w 384"/>
                  <a:gd name="T79" fmla="*/ 534 h 899"/>
                  <a:gd name="T80" fmla="*/ 221 w 384"/>
                  <a:gd name="T81" fmla="*/ 502 h 899"/>
                  <a:gd name="T82" fmla="*/ 223 w 384"/>
                  <a:gd name="T83" fmla="*/ 479 h 899"/>
                  <a:gd name="T84" fmla="*/ 234 w 384"/>
                  <a:gd name="T85" fmla="*/ 461 h 899"/>
                  <a:gd name="T86" fmla="*/ 302 w 384"/>
                  <a:gd name="T87" fmla="*/ 453 h 899"/>
                  <a:gd name="T88" fmla="*/ 335 w 384"/>
                  <a:gd name="T89" fmla="*/ 415 h 899"/>
                  <a:gd name="T90" fmla="*/ 320 w 384"/>
                  <a:gd name="T91" fmla="*/ 380 h 899"/>
                  <a:gd name="T92" fmla="*/ 291 w 384"/>
                  <a:gd name="T93" fmla="*/ 330 h 899"/>
                  <a:gd name="T94" fmla="*/ 293 w 384"/>
                  <a:gd name="T95" fmla="*/ 296 h 899"/>
                  <a:gd name="T96" fmla="*/ 295 w 384"/>
                  <a:gd name="T97" fmla="*/ 240 h 899"/>
                  <a:gd name="T98" fmla="*/ 310 w 384"/>
                  <a:gd name="T99" fmla="*/ 199 h 899"/>
                  <a:gd name="T100" fmla="*/ 338 w 384"/>
                  <a:gd name="T101" fmla="*/ 164 h 899"/>
                  <a:gd name="T102" fmla="*/ 372 w 384"/>
                  <a:gd name="T103" fmla="*/ 134 h 899"/>
                  <a:gd name="T104" fmla="*/ 60 w 384"/>
                  <a:gd name="T105" fmla="*/ 814 h 899"/>
                  <a:gd name="T106" fmla="*/ 60 w 384"/>
                  <a:gd name="T107" fmla="*/ 832 h 899"/>
                  <a:gd name="T108" fmla="*/ 33 w 384"/>
                  <a:gd name="T109" fmla="*/ 835 h 899"/>
                  <a:gd name="T110" fmla="*/ 59 w 384"/>
                  <a:gd name="T111" fmla="*/ 826 h 899"/>
                  <a:gd name="T112" fmla="*/ 74 w 384"/>
                  <a:gd name="T113" fmla="*/ 784 h 899"/>
                  <a:gd name="T114" fmla="*/ 92 w 384"/>
                  <a:gd name="T115" fmla="*/ 671 h 899"/>
                  <a:gd name="T116" fmla="*/ 105 w 384"/>
                  <a:gd name="T117" fmla="*/ 672 h 899"/>
                  <a:gd name="T118" fmla="*/ 147 w 384"/>
                  <a:gd name="T119" fmla="*/ 618 h 899"/>
                  <a:gd name="T120" fmla="*/ 137 w 384"/>
                  <a:gd name="T121" fmla="*/ 610 h 899"/>
                  <a:gd name="T122" fmla="*/ 183 w 384"/>
                  <a:gd name="T123" fmla="*/ 236 h 899"/>
                  <a:gd name="T124" fmla="*/ 184 w 384"/>
                  <a:gd name="T125" fmla="*/ 222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84" h="899">
                    <a:moveTo>
                      <a:pt x="383" y="120"/>
                    </a:moveTo>
                    <a:lnTo>
                      <a:pt x="382" y="110"/>
                    </a:lnTo>
                    <a:lnTo>
                      <a:pt x="383" y="103"/>
                    </a:lnTo>
                    <a:lnTo>
                      <a:pt x="379" y="92"/>
                    </a:lnTo>
                    <a:lnTo>
                      <a:pt x="378" y="88"/>
                    </a:lnTo>
                    <a:lnTo>
                      <a:pt x="367" y="86"/>
                    </a:lnTo>
                    <a:lnTo>
                      <a:pt x="362" y="90"/>
                    </a:lnTo>
                    <a:lnTo>
                      <a:pt x="361" y="96"/>
                    </a:lnTo>
                    <a:lnTo>
                      <a:pt x="362" y="98"/>
                    </a:lnTo>
                    <a:lnTo>
                      <a:pt x="361" y="108"/>
                    </a:lnTo>
                    <a:lnTo>
                      <a:pt x="356" y="111"/>
                    </a:lnTo>
                    <a:lnTo>
                      <a:pt x="353" y="116"/>
                    </a:lnTo>
                    <a:lnTo>
                      <a:pt x="352" y="122"/>
                    </a:lnTo>
                    <a:lnTo>
                      <a:pt x="342" y="130"/>
                    </a:lnTo>
                    <a:lnTo>
                      <a:pt x="340" y="135"/>
                    </a:lnTo>
                    <a:lnTo>
                      <a:pt x="335" y="141"/>
                    </a:lnTo>
                    <a:lnTo>
                      <a:pt x="330" y="140"/>
                    </a:lnTo>
                    <a:lnTo>
                      <a:pt x="328" y="141"/>
                    </a:lnTo>
                    <a:lnTo>
                      <a:pt x="323" y="147"/>
                    </a:lnTo>
                    <a:lnTo>
                      <a:pt x="320" y="145"/>
                    </a:lnTo>
                    <a:lnTo>
                      <a:pt x="317" y="145"/>
                    </a:lnTo>
                    <a:lnTo>
                      <a:pt x="312" y="147"/>
                    </a:lnTo>
                    <a:lnTo>
                      <a:pt x="301" y="141"/>
                    </a:lnTo>
                    <a:lnTo>
                      <a:pt x="288" y="137"/>
                    </a:lnTo>
                    <a:lnTo>
                      <a:pt x="271" y="140"/>
                    </a:lnTo>
                    <a:lnTo>
                      <a:pt x="266" y="140"/>
                    </a:lnTo>
                    <a:lnTo>
                      <a:pt x="267" y="134"/>
                    </a:lnTo>
                    <a:lnTo>
                      <a:pt x="275" y="126"/>
                    </a:lnTo>
                    <a:lnTo>
                      <a:pt x="278" y="117"/>
                    </a:lnTo>
                    <a:lnTo>
                      <a:pt x="277" y="112"/>
                    </a:lnTo>
                    <a:lnTo>
                      <a:pt x="279" y="108"/>
                    </a:lnTo>
                    <a:lnTo>
                      <a:pt x="283" y="105"/>
                    </a:lnTo>
                    <a:lnTo>
                      <a:pt x="288" y="99"/>
                    </a:lnTo>
                    <a:lnTo>
                      <a:pt x="289" y="94"/>
                    </a:lnTo>
                    <a:lnTo>
                      <a:pt x="287" y="88"/>
                    </a:lnTo>
                    <a:lnTo>
                      <a:pt x="279" y="83"/>
                    </a:lnTo>
                    <a:lnTo>
                      <a:pt x="274" y="76"/>
                    </a:lnTo>
                    <a:lnTo>
                      <a:pt x="259" y="74"/>
                    </a:lnTo>
                    <a:lnTo>
                      <a:pt x="248" y="69"/>
                    </a:lnTo>
                    <a:lnTo>
                      <a:pt x="238" y="59"/>
                    </a:lnTo>
                    <a:lnTo>
                      <a:pt x="234" y="59"/>
                    </a:lnTo>
                    <a:lnTo>
                      <a:pt x="224" y="54"/>
                    </a:lnTo>
                    <a:lnTo>
                      <a:pt x="210" y="51"/>
                    </a:lnTo>
                    <a:lnTo>
                      <a:pt x="206" y="44"/>
                    </a:lnTo>
                    <a:lnTo>
                      <a:pt x="200" y="39"/>
                    </a:lnTo>
                    <a:lnTo>
                      <a:pt x="194" y="38"/>
                    </a:lnTo>
                    <a:lnTo>
                      <a:pt x="180" y="23"/>
                    </a:lnTo>
                    <a:lnTo>
                      <a:pt x="173" y="13"/>
                    </a:lnTo>
                    <a:lnTo>
                      <a:pt x="169" y="12"/>
                    </a:lnTo>
                    <a:lnTo>
                      <a:pt x="164" y="6"/>
                    </a:lnTo>
                    <a:lnTo>
                      <a:pt x="158" y="1"/>
                    </a:lnTo>
                    <a:lnTo>
                      <a:pt x="147" y="1"/>
                    </a:lnTo>
                    <a:lnTo>
                      <a:pt x="132" y="1"/>
                    </a:lnTo>
                    <a:lnTo>
                      <a:pt x="129" y="6"/>
                    </a:lnTo>
                    <a:lnTo>
                      <a:pt x="129" y="11"/>
                    </a:lnTo>
                    <a:lnTo>
                      <a:pt x="125" y="15"/>
                    </a:lnTo>
                    <a:lnTo>
                      <a:pt x="127" y="20"/>
                    </a:lnTo>
                    <a:lnTo>
                      <a:pt x="124" y="22"/>
                    </a:lnTo>
                    <a:lnTo>
                      <a:pt x="122" y="20"/>
                    </a:lnTo>
                    <a:lnTo>
                      <a:pt x="119" y="9"/>
                    </a:lnTo>
                    <a:lnTo>
                      <a:pt x="118" y="3"/>
                    </a:lnTo>
                    <a:lnTo>
                      <a:pt x="114" y="3"/>
                    </a:lnTo>
                    <a:lnTo>
                      <a:pt x="104" y="4"/>
                    </a:lnTo>
                    <a:lnTo>
                      <a:pt x="99" y="3"/>
                    </a:lnTo>
                    <a:lnTo>
                      <a:pt x="96" y="4"/>
                    </a:lnTo>
                    <a:lnTo>
                      <a:pt x="88" y="5"/>
                    </a:lnTo>
                    <a:lnTo>
                      <a:pt x="83" y="0"/>
                    </a:lnTo>
                    <a:lnTo>
                      <a:pt x="77" y="2"/>
                    </a:lnTo>
                    <a:lnTo>
                      <a:pt x="67" y="12"/>
                    </a:lnTo>
                    <a:lnTo>
                      <a:pt x="63" y="20"/>
                    </a:lnTo>
                    <a:lnTo>
                      <a:pt x="60" y="24"/>
                    </a:lnTo>
                    <a:lnTo>
                      <a:pt x="63" y="31"/>
                    </a:lnTo>
                    <a:lnTo>
                      <a:pt x="57" y="57"/>
                    </a:lnTo>
                    <a:lnTo>
                      <a:pt x="28" y="73"/>
                    </a:lnTo>
                    <a:lnTo>
                      <a:pt x="26" y="79"/>
                    </a:lnTo>
                    <a:lnTo>
                      <a:pt x="31" y="83"/>
                    </a:lnTo>
                    <a:lnTo>
                      <a:pt x="32" y="87"/>
                    </a:lnTo>
                    <a:lnTo>
                      <a:pt x="29" y="92"/>
                    </a:lnTo>
                    <a:lnTo>
                      <a:pt x="31" y="101"/>
                    </a:lnTo>
                    <a:lnTo>
                      <a:pt x="36" y="107"/>
                    </a:lnTo>
                    <a:lnTo>
                      <a:pt x="36" y="113"/>
                    </a:lnTo>
                    <a:lnTo>
                      <a:pt x="32" y="116"/>
                    </a:lnTo>
                    <a:lnTo>
                      <a:pt x="31" y="121"/>
                    </a:lnTo>
                    <a:lnTo>
                      <a:pt x="33" y="124"/>
                    </a:lnTo>
                    <a:lnTo>
                      <a:pt x="35" y="127"/>
                    </a:lnTo>
                    <a:lnTo>
                      <a:pt x="35" y="133"/>
                    </a:lnTo>
                    <a:lnTo>
                      <a:pt x="38" y="137"/>
                    </a:lnTo>
                    <a:lnTo>
                      <a:pt x="34" y="141"/>
                    </a:lnTo>
                    <a:lnTo>
                      <a:pt x="30" y="143"/>
                    </a:lnTo>
                    <a:lnTo>
                      <a:pt x="24" y="149"/>
                    </a:lnTo>
                    <a:lnTo>
                      <a:pt x="17" y="165"/>
                    </a:lnTo>
                    <a:lnTo>
                      <a:pt x="12" y="172"/>
                    </a:lnTo>
                    <a:lnTo>
                      <a:pt x="11" y="190"/>
                    </a:lnTo>
                    <a:lnTo>
                      <a:pt x="8" y="193"/>
                    </a:lnTo>
                    <a:lnTo>
                      <a:pt x="8" y="208"/>
                    </a:lnTo>
                    <a:lnTo>
                      <a:pt x="12" y="215"/>
                    </a:lnTo>
                    <a:lnTo>
                      <a:pt x="12" y="226"/>
                    </a:lnTo>
                    <a:lnTo>
                      <a:pt x="9" y="231"/>
                    </a:lnTo>
                    <a:lnTo>
                      <a:pt x="8" y="242"/>
                    </a:lnTo>
                    <a:lnTo>
                      <a:pt x="1" y="246"/>
                    </a:lnTo>
                    <a:lnTo>
                      <a:pt x="0" y="255"/>
                    </a:lnTo>
                    <a:lnTo>
                      <a:pt x="3" y="267"/>
                    </a:lnTo>
                    <a:lnTo>
                      <a:pt x="7" y="272"/>
                    </a:lnTo>
                    <a:lnTo>
                      <a:pt x="8" y="276"/>
                    </a:lnTo>
                    <a:lnTo>
                      <a:pt x="13" y="286"/>
                    </a:lnTo>
                    <a:lnTo>
                      <a:pt x="17" y="293"/>
                    </a:lnTo>
                    <a:lnTo>
                      <a:pt x="21" y="307"/>
                    </a:lnTo>
                    <a:lnTo>
                      <a:pt x="24" y="310"/>
                    </a:lnTo>
                    <a:lnTo>
                      <a:pt x="26" y="328"/>
                    </a:lnTo>
                    <a:lnTo>
                      <a:pt x="25" y="340"/>
                    </a:lnTo>
                    <a:lnTo>
                      <a:pt x="20" y="341"/>
                    </a:lnTo>
                    <a:lnTo>
                      <a:pt x="16" y="352"/>
                    </a:lnTo>
                    <a:lnTo>
                      <a:pt x="17" y="361"/>
                    </a:lnTo>
                    <a:lnTo>
                      <a:pt x="12" y="368"/>
                    </a:lnTo>
                    <a:lnTo>
                      <a:pt x="15" y="372"/>
                    </a:lnTo>
                    <a:lnTo>
                      <a:pt x="20" y="379"/>
                    </a:lnTo>
                    <a:lnTo>
                      <a:pt x="21" y="389"/>
                    </a:lnTo>
                    <a:lnTo>
                      <a:pt x="15" y="394"/>
                    </a:lnTo>
                    <a:lnTo>
                      <a:pt x="10" y="404"/>
                    </a:lnTo>
                    <a:lnTo>
                      <a:pt x="10" y="420"/>
                    </a:lnTo>
                    <a:lnTo>
                      <a:pt x="10" y="428"/>
                    </a:lnTo>
                    <a:lnTo>
                      <a:pt x="9" y="437"/>
                    </a:lnTo>
                    <a:lnTo>
                      <a:pt x="23" y="465"/>
                    </a:lnTo>
                    <a:lnTo>
                      <a:pt x="20" y="469"/>
                    </a:lnTo>
                    <a:lnTo>
                      <a:pt x="13" y="472"/>
                    </a:lnTo>
                    <a:lnTo>
                      <a:pt x="12" y="485"/>
                    </a:lnTo>
                    <a:lnTo>
                      <a:pt x="3" y="497"/>
                    </a:lnTo>
                    <a:lnTo>
                      <a:pt x="4" y="505"/>
                    </a:lnTo>
                    <a:lnTo>
                      <a:pt x="9" y="512"/>
                    </a:lnTo>
                    <a:lnTo>
                      <a:pt x="7" y="530"/>
                    </a:lnTo>
                    <a:lnTo>
                      <a:pt x="8" y="546"/>
                    </a:lnTo>
                    <a:lnTo>
                      <a:pt x="10" y="557"/>
                    </a:lnTo>
                    <a:lnTo>
                      <a:pt x="14" y="560"/>
                    </a:lnTo>
                    <a:lnTo>
                      <a:pt x="17" y="564"/>
                    </a:lnTo>
                    <a:lnTo>
                      <a:pt x="15" y="571"/>
                    </a:lnTo>
                    <a:lnTo>
                      <a:pt x="10" y="574"/>
                    </a:lnTo>
                    <a:lnTo>
                      <a:pt x="11" y="593"/>
                    </a:lnTo>
                    <a:lnTo>
                      <a:pt x="13" y="599"/>
                    </a:lnTo>
                    <a:lnTo>
                      <a:pt x="22" y="603"/>
                    </a:lnTo>
                    <a:lnTo>
                      <a:pt x="21" y="610"/>
                    </a:lnTo>
                    <a:lnTo>
                      <a:pt x="21" y="617"/>
                    </a:lnTo>
                    <a:lnTo>
                      <a:pt x="26" y="627"/>
                    </a:lnTo>
                    <a:lnTo>
                      <a:pt x="28" y="637"/>
                    </a:lnTo>
                    <a:lnTo>
                      <a:pt x="32" y="639"/>
                    </a:lnTo>
                    <a:lnTo>
                      <a:pt x="35" y="636"/>
                    </a:lnTo>
                    <a:lnTo>
                      <a:pt x="39" y="637"/>
                    </a:lnTo>
                    <a:lnTo>
                      <a:pt x="40" y="643"/>
                    </a:lnTo>
                    <a:lnTo>
                      <a:pt x="34" y="649"/>
                    </a:lnTo>
                    <a:lnTo>
                      <a:pt x="24" y="649"/>
                    </a:lnTo>
                    <a:lnTo>
                      <a:pt x="22" y="653"/>
                    </a:lnTo>
                    <a:lnTo>
                      <a:pt x="25" y="657"/>
                    </a:lnTo>
                    <a:lnTo>
                      <a:pt x="26" y="654"/>
                    </a:lnTo>
                    <a:lnTo>
                      <a:pt x="31" y="654"/>
                    </a:lnTo>
                    <a:lnTo>
                      <a:pt x="39" y="661"/>
                    </a:lnTo>
                    <a:lnTo>
                      <a:pt x="44" y="669"/>
                    </a:lnTo>
                    <a:lnTo>
                      <a:pt x="44" y="675"/>
                    </a:lnTo>
                    <a:lnTo>
                      <a:pt x="38" y="680"/>
                    </a:lnTo>
                    <a:lnTo>
                      <a:pt x="38" y="685"/>
                    </a:lnTo>
                    <a:lnTo>
                      <a:pt x="41" y="691"/>
                    </a:lnTo>
                    <a:lnTo>
                      <a:pt x="42" y="700"/>
                    </a:lnTo>
                    <a:lnTo>
                      <a:pt x="45" y="700"/>
                    </a:lnTo>
                    <a:lnTo>
                      <a:pt x="47" y="703"/>
                    </a:lnTo>
                    <a:lnTo>
                      <a:pt x="53" y="703"/>
                    </a:lnTo>
                    <a:lnTo>
                      <a:pt x="56" y="707"/>
                    </a:lnTo>
                    <a:lnTo>
                      <a:pt x="54" y="709"/>
                    </a:lnTo>
                    <a:lnTo>
                      <a:pt x="48" y="708"/>
                    </a:lnTo>
                    <a:lnTo>
                      <a:pt x="43" y="706"/>
                    </a:lnTo>
                    <a:lnTo>
                      <a:pt x="45" y="715"/>
                    </a:lnTo>
                    <a:lnTo>
                      <a:pt x="41" y="719"/>
                    </a:lnTo>
                    <a:lnTo>
                      <a:pt x="41" y="724"/>
                    </a:lnTo>
                    <a:lnTo>
                      <a:pt x="44" y="732"/>
                    </a:lnTo>
                    <a:lnTo>
                      <a:pt x="45" y="733"/>
                    </a:lnTo>
                    <a:lnTo>
                      <a:pt x="47" y="737"/>
                    </a:lnTo>
                    <a:lnTo>
                      <a:pt x="45" y="737"/>
                    </a:lnTo>
                    <a:lnTo>
                      <a:pt x="44" y="737"/>
                    </a:lnTo>
                    <a:lnTo>
                      <a:pt x="40" y="741"/>
                    </a:lnTo>
                    <a:lnTo>
                      <a:pt x="39" y="752"/>
                    </a:lnTo>
                    <a:lnTo>
                      <a:pt x="42" y="761"/>
                    </a:lnTo>
                    <a:lnTo>
                      <a:pt x="44" y="774"/>
                    </a:lnTo>
                    <a:lnTo>
                      <a:pt x="44" y="775"/>
                    </a:lnTo>
                    <a:lnTo>
                      <a:pt x="45" y="776"/>
                    </a:lnTo>
                    <a:lnTo>
                      <a:pt x="46" y="780"/>
                    </a:lnTo>
                    <a:lnTo>
                      <a:pt x="43" y="783"/>
                    </a:lnTo>
                    <a:lnTo>
                      <a:pt x="44" y="786"/>
                    </a:lnTo>
                    <a:lnTo>
                      <a:pt x="48" y="787"/>
                    </a:lnTo>
                    <a:lnTo>
                      <a:pt x="48" y="789"/>
                    </a:lnTo>
                    <a:lnTo>
                      <a:pt x="50" y="792"/>
                    </a:lnTo>
                    <a:lnTo>
                      <a:pt x="52" y="792"/>
                    </a:lnTo>
                    <a:lnTo>
                      <a:pt x="53" y="795"/>
                    </a:lnTo>
                    <a:lnTo>
                      <a:pt x="51" y="796"/>
                    </a:lnTo>
                    <a:lnTo>
                      <a:pt x="48" y="793"/>
                    </a:lnTo>
                    <a:lnTo>
                      <a:pt x="42" y="793"/>
                    </a:lnTo>
                    <a:lnTo>
                      <a:pt x="41" y="791"/>
                    </a:lnTo>
                    <a:lnTo>
                      <a:pt x="42" y="788"/>
                    </a:lnTo>
                    <a:lnTo>
                      <a:pt x="41" y="787"/>
                    </a:lnTo>
                    <a:lnTo>
                      <a:pt x="33" y="795"/>
                    </a:lnTo>
                    <a:lnTo>
                      <a:pt x="28" y="803"/>
                    </a:lnTo>
                    <a:lnTo>
                      <a:pt x="25" y="824"/>
                    </a:lnTo>
                    <a:lnTo>
                      <a:pt x="26" y="831"/>
                    </a:lnTo>
                    <a:lnTo>
                      <a:pt x="36" y="852"/>
                    </a:lnTo>
                    <a:lnTo>
                      <a:pt x="42" y="852"/>
                    </a:lnTo>
                    <a:lnTo>
                      <a:pt x="46" y="847"/>
                    </a:lnTo>
                    <a:lnTo>
                      <a:pt x="53" y="844"/>
                    </a:lnTo>
                    <a:lnTo>
                      <a:pt x="59" y="844"/>
                    </a:lnTo>
                    <a:lnTo>
                      <a:pt x="59" y="850"/>
                    </a:lnTo>
                    <a:lnTo>
                      <a:pt x="60" y="864"/>
                    </a:lnTo>
                    <a:lnTo>
                      <a:pt x="65" y="868"/>
                    </a:lnTo>
                    <a:lnTo>
                      <a:pt x="68" y="877"/>
                    </a:lnTo>
                    <a:lnTo>
                      <a:pt x="71" y="887"/>
                    </a:lnTo>
                    <a:lnTo>
                      <a:pt x="83" y="887"/>
                    </a:lnTo>
                    <a:lnTo>
                      <a:pt x="87" y="891"/>
                    </a:lnTo>
                    <a:lnTo>
                      <a:pt x="104" y="887"/>
                    </a:lnTo>
                    <a:lnTo>
                      <a:pt x="135" y="887"/>
                    </a:lnTo>
                    <a:lnTo>
                      <a:pt x="137" y="889"/>
                    </a:lnTo>
                    <a:lnTo>
                      <a:pt x="142" y="889"/>
                    </a:lnTo>
                    <a:lnTo>
                      <a:pt x="149" y="896"/>
                    </a:lnTo>
                    <a:lnTo>
                      <a:pt x="154" y="898"/>
                    </a:lnTo>
                    <a:lnTo>
                      <a:pt x="156" y="899"/>
                    </a:lnTo>
                    <a:lnTo>
                      <a:pt x="156" y="894"/>
                    </a:lnTo>
                    <a:lnTo>
                      <a:pt x="151" y="891"/>
                    </a:lnTo>
                    <a:lnTo>
                      <a:pt x="142" y="885"/>
                    </a:lnTo>
                    <a:lnTo>
                      <a:pt x="142" y="881"/>
                    </a:lnTo>
                    <a:lnTo>
                      <a:pt x="138" y="877"/>
                    </a:lnTo>
                    <a:lnTo>
                      <a:pt x="135" y="878"/>
                    </a:lnTo>
                    <a:lnTo>
                      <a:pt x="133" y="875"/>
                    </a:lnTo>
                    <a:lnTo>
                      <a:pt x="136" y="873"/>
                    </a:lnTo>
                    <a:lnTo>
                      <a:pt x="137" y="869"/>
                    </a:lnTo>
                    <a:lnTo>
                      <a:pt x="136" y="869"/>
                    </a:lnTo>
                    <a:lnTo>
                      <a:pt x="136" y="866"/>
                    </a:lnTo>
                    <a:lnTo>
                      <a:pt x="132" y="855"/>
                    </a:lnTo>
                    <a:lnTo>
                      <a:pt x="127" y="847"/>
                    </a:lnTo>
                    <a:lnTo>
                      <a:pt x="127" y="841"/>
                    </a:lnTo>
                    <a:lnTo>
                      <a:pt x="129" y="832"/>
                    </a:lnTo>
                    <a:lnTo>
                      <a:pt x="135" y="828"/>
                    </a:lnTo>
                    <a:lnTo>
                      <a:pt x="137" y="824"/>
                    </a:lnTo>
                    <a:lnTo>
                      <a:pt x="135" y="822"/>
                    </a:lnTo>
                    <a:lnTo>
                      <a:pt x="135" y="817"/>
                    </a:lnTo>
                    <a:lnTo>
                      <a:pt x="133" y="814"/>
                    </a:lnTo>
                    <a:lnTo>
                      <a:pt x="136" y="816"/>
                    </a:lnTo>
                    <a:lnTo>
                      <a:pt x="139" y="820"/>
                    </a:lnTo>
                    <a:lnTo>
                      <a:pt x="142" y="821"/>
                    </a:lnTo>
                    <a:lnTo>
                      <a:pt x="148" y="816"/>
                    </a:lnTo>
                    <a:lnTo>
                      <a:pt x="149" y="813"/>
                    </a:lnTo>
                    <a:lnTo>
                      <a:pt x="153" y="808"/>
                    </a:lnTo>
                    <a:lnTo>
                      <a:pt x="154" y="805"/>
                    </a:lnTo>
                    <a:lnTo>
                      <a:pt x="153" y="797"/>
                    </a:lnTo>
                    <a:lnTo>
                      <a:pt x="149" y="796"/>
                    </a:lnTo>
                    <a:lnTo>
                      <a:pt x="147" y="798"/>
                    </a:lnTo>
                    <a:lnTo>
                      <a:pt x="148" y="795"/>
                    </a:lnTo>
                    <a:lnTo>
                      <a:pt x="152" y="791"/>
                    </a:lnTo>
                    <a:lnTo>
                      <a:pt x="153" y="786"/>
                    </a:lnTo>
                    <a:lnTo>
                      <a:pt x="154" y="780"/>
                    </a:lnTo>
                    <a:lnTo>
                      <a:pt x="160" y="775"/>
                    </a:lnTo>
                    <a:lnTo>
                      <a:pt x="165" y="775"/>
                    </a:lnTo>
                    <a:lnTo>
                      <a:pt x="167" y="769"/>
                    </a:lnTo>
                    <a:lnTo>
                      <a:pt x="170" y="765"/>
                    </a:lnTo>
                    <a:lnTo>
                      <a:pt x="172" y="763"/>
                    </a:lnTo>
                    <a:lnTo>
                      <a:pt x="173" y="760"/>
                    </a:lnTo>
                    <a:lnTo>
                      <a:pt x="177" y="758"/>
                    </a:lnTo>
                    <a:lnTo>
                      <a:pt x="181" y="754"/>
                    </a:lnTo>
                    <a:lnTo>
                      <a:pt x="180" y="752"/>
                    </a:lnTo>
                    <a:lnTo>
                      <a:pt x="181" y="749"/>
                    </a:lnTo>
                    <a:lnTo>
                      <a:pt x="184" y="747"/>
                    </a:lnTo>
                    <a:lnTo>
                      <a:pt x="180" y="742"/>
                    </a:lnTo>
                    <a:lnTo>
                      <a:pt x="176" y="742"/>
                    </a:lnTo>
                    <a:lnTo>
                      <a:pt x="181" y="739"/>
                    </a:lnTo>
                    <a:lnTo>
                      <a:pt x="181" y="735"/>
                    </a:lnTo>
                    <a:lnTo>
                      <a:pt x="177" y="730"/>
                    </a:lnTo>
                    <a:lnTo>
                      <a:pt x="177" y="726"/>
                    </a:lnTo>
                    <a:lnTo>
                      <a:pt x="180" y="725"/>
                    </a:lnTo>
                    <a:lnTo>
                      <a:pt x="177" y="722"/>
                    </a:lnTo>
                    <a:lnTo>
                      <a:pt x="174" y="721"/>
                    </a:lnTo>
                    <a:lnTo>
                      <a:pt x="172" y="722"/>
                    </a:lnTo>
                    <a:lnTo>
                      <a:pt x="168" y="722"/>
                    </a:lnTo>
                    <a:lnTo>
                      <a:pt x="159" y="722"/>
                    </a:lnTo>
                    <a:lnTo>
                      <a:pt x="150" y="714"/>
                    </a:lnTo>
                    <a:lnTo>
                      <a:pt x="143" y="708"/>
                    </a:lnTo>
                    <a:lnTo>
                      <a:pt x="140" y="707"/>
                    </a:lnTo>
                    <a:lnTo>
                      <a:pt x="136" y="703"/>
                    </a:lnTo>
                    <a:lnTo>
                      <a:pt x="131" y="695"/>
                    </a:lnTo>
                    <a:lnTo>
                      <a:pt x="131" y="689"/>
                    </a:lnTo>
                    <a:lnTo>
                      <a:pt x="128" y="685"/>
                    </a:lnTo>
                    <a:lnTo>
                      <a:pt x="128" y="683"/>
                    </a:lnTo>
                    <a:lnTo>
                      <a:pt x="133" y="679"/>
                    </a:lnTo>
                    <a:lnTo>
                      <a:pt x="135" y="675"/>
                    </a:lnTo>
                    <a:lnTo>
                      <a:pt x="137" y="669"/>
                    </a:lnTo>
                    <a:lnTo>
                      <a:pt x="140" y="668"/>
                    </a:lnTo>
                    <a:lnTo>
                      <a:pt x="145" y="664"/>
                    </a:lnTo>
                    <a:lnTo>
                      <a:pt x="150" y="663"/>
                    </a:lnTo>
                    <a:lnTo>
                      <a:pt x="154" y="658"/>
                    </a:lnTo>
                    <a:lnTo>
                      <a:pt x="160" y="658"/>
                    </a:lnTo>
                    <a:lnTo>
                      <a:pt x="165" y="658"/>
                    </a:lnTo>
                    <a:lnTo>
                      <a:pt x="173" y="657"/>
                    </a:lnTo>
                    <a:lnTo>
                      <a:pt x="173" y="654"/>
                    </a:lnTo>
                    <a:lnTo>
                      <a:pt x="171" y="652"/>
                    </a:lnTo>
                    <a:lnTo>
                      <a:pt x="166" y="650"/>
                    </a:lnTo>
                    <a:lnTo>
                      <a:pt x="167" y="648"/>
                    </a:lnTo>
                    <a:lnTo>
                      <a:pt x="168" y="645"/>
                    </a:lnTo>
                    <a:lnTo>
                      <a:pt x="174" y="641"/>
                    </a:lnTo>
                    <a:lnTo>
                      <a:pt x="173" y="639"/>
                    </a:lnTo>
                    <a:lnTo>
                      <a:pt x="175" y="635"/>
                    </a:lnTo>
                    <a:lnTo>
                      <a:pt x="175" y="633"/>
                    </a:lnTo>
                    <a:lnTo>
                      <a:pt x="170" y="627"/>
                    </a:lnTo>
                    <a:lnTo>
                      <a:pt x="171" y="625"/>
                    </a:lnTo>
                    <a:lnTo>
                      <a:pt x="171" y="621"/>
                    </a:lnTo>
                    <a:lnTo>
                      <a:pt x="169" y="618"/>
                    </a:lnTo>
                    <a:lnTo>
                      <a:pt x="168" y="612"/>
                    </a:lnTo>
                    <a:lnTo>
                      <a:pt x="171" y="609"/>
                    </a:lnTo>
                    <a:lnTo>
                      <a:pt x="173" y="604"/>
                    </a:lnTo>
                    <a:lnTo>
                      <a:pt x="171" y="601"/>
                    </a:lnTo>
                    <a:lnTo>
                      <a:pt x="174" y="598"/>
                    </a:lnTo>
                    <a:lnTo>
                      <a:pt x="182" y="596"/>
                    </a:lnTo>
                    <a:lnTo>
                      <a:pt x="187" y="591"/>
                    </a:lnTo>
                    <a:lnTo>
                      <a:pt x="187" y="589"/>
                    </a:lnTo>
                    <a:lnTo>
                      <a:pt x="180" y="587"/>
                    </a:lnTo>
                    <a:lnTo>
                      <a:pt x="174" y="587"/>
                    </a:lnTo>
                    <a:lnTo>
                      <a:pt x="172" y="583"/>
                    </a:lnTo>
                    <a:lnTo>
                      <a:pt x="173" y="580"/>
                    </a:lnTo>
                    <a:lnTo>
                      <a:pt x="177" y="577"/>
                    </a:lnTo>
                    <a:lnTo>
                      <a:pt x="184" y="575"/>
                    </a:lnTo>
                    <a:lnTo>
                      <a:pt x="190" y="578"/>
                    </a:lnTo>
                    <a:lnTo>
                      <a:pt x="190" y="580"/>
                    </a:lnTo>
                    <a:lnTo>
                      <a:pt x="189" y="582"/>
                    </a:lnTo>
                    <a:lnTo>
                      <a:pt x="191" y="588"/>
                    </a:lnTo>
                    <a:lnTo>
                      <a:pt x="194" y="589"/>
                    </a:lnTo>
                    <a:lnTo>
                      <a:pt x="204" y="583"/>
                    </a:lnTo>
                    <a:lnTo>
                      <a:pt x="205" y="578"/>
                    </a:lnTo>
                    <a:lnTo>
                      <a:pt x="203" y="574"/>
                    </a:lnTo>
                    <a:lnTo>
                      <a:pt x="200" y="570"/>
                    </a:lnTo>
                    <a:lnTo>
                      <a:pt x="202" y="569"/>
                    </a:lnTo>
                    <a:lnTo>
                      <a:pt x="203" y="564"/>
                    </a:lnTo>
                    <a:lnTo>
                      <a:pt x="200" y="559"/>
                    </a:lnTo>
                    <a:lnTo>
                      <a:pt x="195" y="559"/>
                    </a:lnTo>
                    <a:lnTo>
                      <a:pt x="191" y="562"/>
                    </a:lnTo>
                    <a:lnTo>
                      <a:pt x="188" y="562"/>
                    </a:lnTo>
                    <a:lnTo>
                      <a:pt x="185" y="564"/>
                    </a:lnTo>
                    <a:lnTo>
                      <a:pt x="187" y="565"/>
                    </a:lnTo>
                    <a:lnTo>
                      <a:pt x="191" y="566"/>
                    </a:lnTo>
                    <a:lnTo>
                      <a:pt x="190" y="569"/>
                    </a:lnTo>
                    <a:lnTo>
                      <a:pt x="183" y="571"/>
                    </a:lnTo>
                    <a:lnTo>
                      <a:pt x="178" y="570"/>
                    </a:lnTo>
                    <a:lnTo>
                      <a:pt x="181" y="568"/>
                    </a:lnTo>
                    <a:lnTo>
                      <a:pt x="184" y="565"/>
                    </a:lnTo>
                    <a:lnTo>
                      <a:pt x="181" y="564"/>
                    </a:lnTo>
                    <a:lnTo>
                      <a:pt x="174" y="565"/>
                    </a:lnTo>
                    <a:lnTo>
                      <a:pt x="168" y="562"/>
                    </a:lnTo>
                    <a:lnTo>
                      <a:pt x="167" y="558"/>
                    </a:lnTo>
                    <a:lnTo>
                      <a:pt x="167" y="546"/>
                    </a:lnTo>
                    <a:lnTo>
                      <a:pt x="165" y="538"/>
                    </a:lnTo>
                    <a:lnTo>
                      <a:pt x="159" y="533"/>
                    </a:lnTo>
                    <a:lnTo>
                      <a:pt x="160" y="524"/>
                    </a:lnTo>
                    <a:lnTo>
                      <a:pt x="165" y="520"/>
                    </a:lnTo>
                    <a:lnTo>
                      <a:pt x="168" y="520"/>
                    </a:lnTo>
                    <a:lnTo>
                      <a:pt x="167" y="522"/>
                    </a:lnTo>
                    <a:lnTo>
                      <a:pt x="168" y="523"/>
                    </a:lnTo>
                    <a:lnTo>
                      <a:pt x="173" y="523"/>
                    </a:lnTo>
                    <a:lnTo>
                      <a:pt x="183" y="525"/>
                    </a:lnTo>
                    <a:lnTo>
                      <a:pt x="191" y="533"/>
                    </a:lnTo>
                    <a:lnTo>
                      <a:pt x="199" y="535"/>
                    </a:lnTo>
                    <a:lnTo>
                      <a:pt x="212" y="534"/>
                    </a:lnTo>
                    <a:lnTo>
                      <a:pt x="220" y="528"/>
                    </a:lnTo>
                    <a:lnTo>
                      <a:pt x="220" y="527"/>
                    </a:lnTo>
                    <a:lnTo>
                      <a:pt x="225" y="523"/>
                    </a:lnTo>
                    <a:lnTo>
                      <a:pt x="226" y="519"/>
                    </a:lnTo>
                    <a:lnTo>
                      <a:pt x="225" y="516"/>
                    </a:lnTo>
                    <a:lnTo>
                      <a:pt x="226" y="512"/>
                    </a:lnTo>
                    <a:lnTo>
                      <a:pt x="227" y="508"/>
                    </a:lnTo>
                    <a:lnTo>
                      <a:pt x="223" y="507"/>
                    </a:lnTo>
                    <a:lnTo>
                      <a:pt x="221" y="502"/>
                    </a:lnTo>
                    <a:lnTo>
                      <a:pt x="221" y="498"/>
                    </a:lnTo>
                    <a:lnTo>
                      <a:pt x="222" y="494"/>
                    </a:lnTo>
                    <a:lnTo>
                      <a:pt x="221" y="492"/>
                    </a:lnTo>
                    <a:lnTo>
                      <a:pt x="225" y="488"/>
                    </a:lnTo>
                    <a:lnTo>
                      <a:pt x="225" y="487"/>
                    </a:lnTo>
                    <a:lnTo>
                      <a:pt x="227" y="486"/>
                    </a:lnTo>
                    <a:lnTo>
                      <a:pt x="227" y="483"/>
                    </a:lnTo>
                    <a:lnTo>
                      <a:pt x="227" y="479"/>
                    </a:lnTo>
                    <a:lnTo>
                      <a:pt x="223" y="479"/>
                    </a:lnTo>
                    <a:lnTo>
                      <a:pt x="223" y="476"/>
                    </a:lnTo>
                    <a:lnTo>
                      <a:pt x="221" y="472"/>
                    </a:lnTo>
                    <a:lnTo>
                      <a:pt x="221" y="465"/>
                    </a:lnTo>
                    <a:lnTo>
                      <a:pt x="220" y="462"/>
                    </a:lnTo>
                    <a:lnTo>
                      <a:pt x="220" y="457"/>
                    </a:lnTo>
                    <a:lnTo>
                      <a:pt x="221" y="456"/>
                    </a:lnTo>
                    <a:lnTo>
                      <a:pt x="223" y="458"/>
                    </a:lnTo>
                    <a:lnTo>
                      <a:pt x="227" y="458"/>
                    </a:lnTo>
                    <a:lnTo>
                      <a:pt x="234" y="461"/>
                    </a:lnTo>
                    <a:lnTo>
                      <a:pt x="239" y="465"/>
                    </a:lnTo>
                    <a:lnTo>
                      <a:pt x="243" y="465"/>
                    </a:lnTo>
                    <a:lnTo>
                      <a:pt x="251" y="463"/>
                    </a:lnTo>
                    <a:lnTo>
                      <a:pt x="259" y="465"/>
                    </a:lnTo>
                    <a:lnTo>
                      <a:pt x="269" y="464"/>
                    </a:lnTo>
                    <a:lnTo>
                      <a:pt x="285" y="460"/>
                    </a:lnTo>
                    <a:lnTo>
                      <a:pt x="300" y="453"/>
                    </a:lnTo>
                    <a:lnTo>
                      <a:pt x="301" y="450"/>
                    </a:lnTo>
                    <a:lnTo>
                      <a:pt x="302" y="453"/>
                    </a:lnTo>
                    <a:lnTo>
                      <a:pt x="313" y="449"/>
                    </a:lnTo>
                    <a:lnTo>
                      <a:pt x="326" y="442"/>
                    </a:lnTo>
                    <a:lnTo>
                      <a:pt x="328" y="436"/>
                    </a:lnTo>
                    <a:lnTo>
                      <a:pt x="327" y="431"/>
                    </a:lnTo>
                    <a:lnTo>
                      <a:pt x="329" y="424"/>
                    </a:lnTo>
                    <a:lnTo>
                      <a:pt x="331" y="422"/>
                    </a:lnTo>
                    <a:lnTo>
                      <a:pt x="331" y="425"/>
                    </a:lnTo>
                    <a:lnTo>
                      <a:pt x="333" y="422"/>
                    </a:lnTo>
                    <a:lnTo>
                      <a:pt x="335" y="415"/>
                    </a:lnTo>
                    <a:lnTo>
                      <a:pt x="340" y="408"/>
                    </a:lnTo>
                    <a:lnTo>
                      <a:pt x="341" y="402"/>
                    </a:lnTo>
                    <a:lnTo>
                      <a:pt x="341" y="393"/>
                    </a:lnTo>
                    <a:lnTo>
                      <a:pt x="340" y="389"/>
                    </a:lnTo>
                    <a:lnTo>
                      <a:pt x="338" y="389"/>
                    </a:lnTo>
                    <a:lnTo>
                      <a:pt x="335" y="392"/>
                    </a:lnTo>
                    <a:lnTo>
                      <a:pt x="330" y="392"/>
                    </a:lnTo>
                    <a:lnTo>
                      <a:pt x="324" y="388"/>
                    </a:lnTo>
                    <a:lnTo>
                      <a:pt x="320" y="380"/>
                    </a:lnTo>
                    <a:lnTo>
                      <a:pt x="320" y="377"/>
                    </a:lnTo>
                    <a:lnTo>
                      <a:pt x="327" y="365"/>
                    </a:lnTo>
                    <a:lnTo>
                      <a:pt x="327" y="360"/>
                    </a:lnTo>
                    <a:lnTo>
                      <a:pt x="324" y="357"/>
                    </a:lnTo>
                    <a:lnTo>
                      <a:pt x="312" y="347"/>
                    </a:lnTo>
                    <a:lnTo>
                      <a:pt x="301" y="343"/>
                    </a:lnTo>
                    <a:lnTo>
                      <a:pt x="292" y="336"/>
                    </a:lnTo>
                    <a:lnTo>
                      <a:pt x="289" y="331"/>
                    </a:lnTo>
                    <a:lnTo>
                      <a:pt x="291" y="330"/>
                    </a:lnTo>
                    <a:lnTo>
                      <a:pt x="291" y="326"/>
                    </a:lnTo>
                    <a:lnTo>
                      <a:pt x="288" y="323"/>
                    </a:lnTo>
                    <a:lnTo>
                      <a:pt x="289" y="320"/>
                    </a:lnTo>
                    <a:lnTo>
                      <a:pt x="287" y="311"/>
                    </a:lnTo>
                    <a:lnTo>
                      <a:pt x="288" y="302"/>
                    </a:lnTo>
                    <a:lnTo>
                      <a:pt x="288" y="302"/>
                    </a:lnTo>
                    <a:lnTo>
                      <a:pt x="288" y="301"/>
                    </a:lnTo>
                    <a:lnTo>
                      <a:pt x="289" y="300"/>
                    </a:lnTo>
                    <a:lnTo>
                      <a:pt x="293" y="296"/>
                    </a:lnTo>
                    <a:lnTo>
                      <a:pt x="294" y="292"/>
                    </a:lnTo>
                    <a:lnTo>
                      <a:pt x="292" y="285"/>
                    </a:lnTo>
                    <a:lnTo>
                      <a:pt x="291" y="274"/>
                    </a:lnTo>
                    <a:lnTo>
                      <a:pt x="292" y="272"/>
                    </a:lnTo>
                    <a:lnTo>
                      <a:pt x="290" y="265"/>
                    </a:lnTo>
                    <a:lnTo>
                      <a:pt x="293" y="259"/>
                    </a:lnTo>
                    <a:lnTo>
                      <a:pt x="292" y="255"/>
                    </a:lnTo>
                    <a:lnTo>
                      <a:pt x="294" y="251"/>
                    </a:lnTo>
                    <a:lnTo>
                      <a:pt x="295" y="240"/>
                    </a:lnTo>
                    <a:lnTo>
                      <a:pt x="294" y="236"/>
                    </a:lnTo>
                    <a:lnTo>
                      <a:pt x="295" y="233"/>
                    </a:lnTo>
                    <a:lnTo>
                      <a:pt x="294" y="226"/>
                    </a:lnTo>
                    <a:lnTo>
                      <a:pt x="298" y="220"/>
                    </a:lnTo>
                    <a:lnTo>
                      <a:pt x="300" y="214"/>
                    </a:lnTo>
                    <a:lnTo>
                      <a:pt x="301" y="211"/>
                    </a:lnTo>
                    <a:lnTo>
                      <a:pt x="306" y="208"/>
                    </a:lnTo>
                    <a:lnTo>
                      <a:pt x="306" y="205"/>
                    </a:lnTo>
                    <a:lnTo>
                      <a:pt x="310" y="199"/>
                    </a:lnTo>
                    <a:lnTo>
                      <a:pt x="313" y="196"/>
                    </a:lnTo>
                    <a:lnTo>
                      <a:pt x="318" y="186"/>
                    </a:lnTo>
                    <a:lnTo>
                      <a:pt x="320" y="184"/>
                    </a:lnTo>
                    <a:lnTo>
                      <a:pt x="324" y="183"/>
                    </a:lnTo>
                    <a:lnTo>
                      <a:pt x="324" y="177"/>
                    </a:lnTo>
                    <a:lnTo>
                      <a:pt x="325" y="174"/>
                    </a:lnTo>
                    <a:lnTo>
                      <a:pt x="332" y="164"/>
                    </a:lnTo>
                    <a:lnTo>
                      <a:pt x="335" y="165"/>
                    </a:lnTo>
                    <a:lnTo>
                      <a:pt x="338" y="164"/>
                    </a:lnTo>
                    <a:lnTo>
                      <a:pt x="338" y="158"/>
                    </a:lnTo>
                    <a:lnTo>
                      <a:pt x="342" y="157"/>
                    </a:lnTo>
                    <a:lnTo>
                      <a:pt x="351" y="149"/>
                    </a:lnTo>
                    <a:lnTo>
                      <a:pt x="354" y="148"/>
                    </a:lnTo>
                    <a:lnTo>
                      <a:pt x="356" y="145"/>
                    </a:lnTo>
                    <a:lnTo>
                      <a:pt x="366" y="139"/>
                    </a:lnTo>
                    <a:lnTo>
                      <a:pt x="368" y="140"/>
                    </a:lnTo>
                    <a:lnTo>
                      <a:pt x="371" y="137"/>
                    </a:lnTo>
                    <a:lnTo>
                      <a:pt x="372" y="134"/>
                    </a:lnTo>
                    <a:lnTo>
                      <a:pt x="378" y="132"/>
                    </a:lnTo>
                    <a:lnTo>
                      <a:pt x="383" y="132"/>
                    </a:lnTo>
                    <a:lnTo>
                      <a:pt x="384" y="128"/>
                    </a:lnTo>
                    <a:lnTo>
                      <a:pt x="383" y="120"/>
                    </a:lnTo>
                    <a:close/>
                    <a:moveTo>
                      <a:pt x="38" y="813"/>
                    </a:moveTo>
                    <a:lnTo>
                      <a:pt x="38" y="810"/>
                    </a:lnTo>
                    <a:lnTo>
                      <a:pt x="43" y="811"/>
                    </a:lnTo>
                    <a:lnTo>
                      <a:pt x="54" y="811"/>
                    </a:lnTo>
                    <a:lnTo>
                      <a:pt x="60" y="814"/>
                    </a:lnTo>
                    <a:lnTo>
                      <a:pt x="59" y="816"/>
                    </a:lnTo>
                    <a:lnTo>
                      <a:pt x="57" y="817"/>
                    </a:lnTo>
                    <a:lnTo>
                      <a:pt x="54" y="816"/>
                    </a:lnTo>
                    <a:lnTo>
                      <a:pt x="47" y="815"/>
                    </a:lnTo>
                    <a:lnTo>
                      <a:pt x="42" y="814"/>
                    </a:lnTo>
                    <a:lnTo>
                      <a:pt x="39" y="816"/>
                    </a:lnTo>
                    <a:lnTo>
                      <a:pt x="34" y="815"/>
                    </a:lnTo>
                    <a:lnTo>
                      <a:pt x="38" y="813"/>
                    </a:lnTo>
                    <a:close/>
                    <a:moveTo>
                      <a:pt x="60" y="832"/>
                    </a:moveTo>
                    <a:lnTo>
                      <a:pt x="56" y="832"/>
                    </a:lnTo>
                    <a:lnTo>
                      <a:pt x="52" y="834"/>
                    </a:lnTo>
                    <a:lnTo>
                      <a:pt x="45" y="833"/>
                    </a:lnTo>
                    <a:lnTo>
                      <a:pt x="41" y="835"/>
                    </a:lnTo>
                    <a:lnTo>
                      <a:pt x="40" y="839"/>
                    </a:lnTo>
                    <a:lnTo>
                      <a:pt x="43" y="840"/>
                    </a:lnTo>
                    <a:lnTo>
                      <a:pt x="43" y="845"/>
                    </a:lnTo>
                    <a:lnTo>
                      <a:pt x="41" y="842"/>
                    </a:lnTo>
                    <a:lnTo>
                      <a:pt x="33" y="835"/>
                    </a:lnTo>
                    <a:lnTo>
                      <a:pt x="35" y="833"/>
                    </a:lnTo>
                    <a:lnTo>
                      <a:pt x="32" y="830"/>
                    </a:lnTo>
                    <a:lnTo>
                      <a:pt x="31" y="825"/>
                    </a:lnTo>
                    <a:lnTo>
                      <a:pt x="36" y="827"/>
                    </a:lnTo>
                    <a:lnTo>
                      <a:pt x="38" y="830"/>
                    </a:lnTo>
                    <a:lnTo>
                      <a:pt x="44" y="830"/>
                    </a:lnTo>
                    <a:lnTo>
                      <a:pt x="47" y="828"/>
                    </a:lnTo>
                    <a:lnTo>
                      <a:pt x="57" y="829"/>
                    </a:lnTo>
                    <a:lnTo>
                      <a:pt x="59" y="826"/>
                    </a:lnTo>
                    <a:lnTo>
                      <a:pt x="62" y="827"/>
                    </a:lnTo>
                    <a:lnTo>
                      <a:pt x="64" y="828"/>
                    </a:lnTo>
                    <a:lnTo>
                      <a:pt x="60" y="832"/>
                    </a:lnTo>
                    <a:close/>
                    <a:moveTo>
                      <a:pt x="76" y="788"/>
                    </a:moveTo>
                    <a:lnTo>
                      <a:pt x="72" y="789"/>
                    </a:lnTo>
                    <a:lnTo>
                      <a:pt x="69" y="788"/>
                    </a:lnTo>
                    <a:lnTo>
                      <a:pt x="68" y="784"/>
                    </a:lnTo>
                    <a:lnTo>
                      <a:pt x="69" y="781"/>
                    </a:lnTo>
                    <a:lnTo>
                      <a:pt x="74" y="784"/>
                    </a:lnTo>
                    <a:lnTo>
                      <a:pt x="75" y="780"/>
                    </a:lnTo>
                    <a:lnTo>
                      <a:pt x="77" y="784"/>
                    </a:lnTo>
                    <a:lnTo>
                      <a:pt x="76" y="788"/>
                    </a:lnTo>
                    <a:close/>
                    <a:moveTo>
                      <a:pt x="101" y="675"/>
                    </a:moveTo>
                    <a:lnTo>
                      <a:pt x="99" y="672"/>
                    </a:lnTo>
                    <a:lnTo>
                      <a:pt x="96" y="672"/>
                    </a:lnTo>
                    <a:lnTo>
                      <a:pt x="94" y="676"/>
                    </a:lnTo>
                    <a:lnTo>
                      <a:pt x="92" y="673"/>
                    </a:lnTo>
                    <a:lnTo>
                      <a:pt x="92" y="671"/>
                    </a:lnTo>
                    <a:lnTo>
                      <a:pt x="89" y="667"/>
                    </a:lnTo>
                    <a:lnTo>
                      <a:pt x="89" y="665"/>
                    </a:lnTo>
                    <a:lnTo>
                      <a:pt x="93" y="664"/>
                    </a:lnTo>
                    <a:lnTo>
                      <a:pt x="94" y="668"/>
                    </a:lnTo>
                    <a:lnTo>
                      <a:pt x="96" y="669"/>
                    </a:lnTo>
                    <a:lnTo>
                      <a:pt x="99" y="665"/>
                    </a:lnTo>
                    <a:lnTo>
                      <a:pt x="101" y="670"/>
                    </a:lnTo>
                    <a:lnTo>
                      <a:pt x="104" y="670"/>
                    </a:lnTo>
                    <a:lnTo>
                      <a:pt x="105" y="672"/>
                    </a:lnTo>
                    <a:lnTo>
                      <a:pt x="107" y="676"/>
                    </a:lnTo>
                    <a:lnTo>
                      <a:pt x="101" y="675"/>
                    </a:lnTo>
                    <a:close/>
                    <a:moveTo>
                      <a:pt x="148" y="609"/>
                    </a:moveTo>
                    <a:lnTo>
                      <a:pt x="147" y="610"/>
                    </a:lnTo>
                    <a:lnTo>
                      <a:pt x="145" y="610"/>
                    </a:lnTo>
                    <a:lnTo>
                      <a:pt x="142" y="612"/>
                    </a:lnTo>
                    <a:lnTo>
                      <a:pt x="143" y="614"/>
                    </a:lnTo>
                    <a:lnTo>
                      <a:pt x="147" y="615"/>
                    </a:lnTo>
                    <a:lnTo>
                      <a:pt x="147" y="618"/>
                    </a:lnTo>
                    <a:lnTo>
                      <a:pt x="142" y="622"/>
                    </a:lnTo>
                    <a:lnTo>
                      <a:pt x="142" y="624"/>
                    </a:lnTo>
                    <a:lnTo>
                      <a:pt x="140" y="625"/>
                    </a:lnTo>
                    <a:lnTo>
                      <a:pt x="141" y="623"/>
                    </a:lnTo>
                    <a:lnTo>
                      <a:pt x="142" y="618"/>
                    </a:lnTo>
                    <a:lnTo>
                      <a:pt x="142" y="616"/>
                    </a:lnTo>
                    <a:lnTo>
                      <a:pt x="137" y="616"/>
                    </a:lnTo>
                    <a:lnTo>
                      <a:pt x="135" y="612"/>
                    </a:lnTo>
                    <a:lnTo>
                      <a:pt x="137" y="610"/>
                    </a:lnTo>
                    <a:lnTo>
                      <a:pt x="139" y="610"/>
                    </a:lnTo>
                    <a:lnTo>
                      <a:pt x="145" y="607"/>
                    </a:lnTo>
                    <a:lnTo>
                      <a:pt x="149" y="607"/>
                    </a:lnTo>
                    <a:lnTo>
                      <a:pt x="152" y="607"/>
                    </a:lnTo>
                    <a:lnTo>
                      <a:pt x="148" y="609"/>
                    </a:lnTo>
                    <a:close/>
                    <a:moveTo>
                      <a:pt x="192" y="231"/>
                    </a:moveTo>
                    <a:lnTo>
                      <a:pt x="189" y="231"/>
                    </a:lnTo>
                    <a:lnTo>
                      <a:pt x="186" y="232"/>
                    </a:lnTo>
                    <a:lnTo>
                      <a:pt x="183" y="236"/>
                    </a:lnTo>
                    <a:lnTo>
                      <a:pt x="181" y="236"/>
                    </a:lnTo>
                    <a:lnTo>
                      <a:pt x="175" y="231"/>
                    </a:lnTo>
                    <a:lnTo>
                      <a:pt x="172" y="231"/>
                    </a:lnTo>
                    <a:lnTo>
                      <a:pt x="170" y="229"/>
                    </a:lnTo>
                    <a:lnTo>
                      <a:pt x="169" y="227"/>
                    </a:lnTo>
                    <a:lnTo>
                      <a:pt x="172" y="228"/>
                    </a:lnTo>
                    <a:lnTo>
                      <a:pt x="176" y="226"/>
                    </a:lnTo>
                    <a:lnTo>
                      <a:pt x="182" y="224"/>
                    </a:lnTo>
                    <a:lnTo>
                      <a:pt x="184" y="222"/>
                    </a:lnTo>
                    <a:lnTo>
                      <a:pt x="187" y="222"/>
                    </a:lnTo>
                    <a:lnTo>
                      <a:pt x="192" y="224"/>
                    </a:lnTo>
                    <a:lnTo>
                      <a:pt x="193" y="227"/>
                    </a:lnTo>
                    <a:lnTo>
                      <a:pt x="194" y="228"/>
                    </a:lnTo>
                    <a:lnTo>
                      <a:pt x="192" y="23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</p:grpSp>
        <p:grpSp>
          <p:nvGrpSpPr>
            <p:cNvPr id="39" name="Grupo 278"/>
            <p:cNvGrpSpPr/>
            <p:nvPr/>
          </p:nvGrpSpPr>
          <p:grpSpPr>
            <a:xfrm>
              <a:off x="6705856" y="3713667"/>
              <a:ext cx="591216" cy="2045824"/>
              <a:chOff x="6705856" y="3713667"/>
              <a:chExt cx="591216" cy="2045824"/>
            </a:xfrm>
            <a:grpFill/>
          </p:grpSpPr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069958" y="5541390"/>
                <a:ext cx="27037" cy="50470"/>
              </a:xfrm>
              <a:custGeom>
                <a:avLst/>
                <a:gdLst>
                  <a:gd name="T0" fmla="*/ 13 w 15"/>
                  <a:gd name="T1" fmla="*/ 22 h 28"/>
                  <a:gd name="T2" fmla="*/ 15 w 15"/>
                  <a:gd name="T3" fmla="*/ 26 h 28"/>
                  <a:gd name="T4" fmla="*/ 13 w 15"/>
                  <a:gd name="T5" fmla="*/ 14 h 28"/>
                  <a:gd name="T6" fmla="*/ 5 w 15"/>
                  <a:gd name="T7" fmla="*/ 6 h 28"/>
                  <a:gd name="T8" fmla="*/ 1 w 15"/>
                  <a:gd name="T9" fmla="*/ 0 h 28"/>
                  <a:gd name="T10" fmla="*/ 0 w 15"/>
                  <a:gd name="T11" fmla="*/ 1 h 28"/>
                  <a:gd name="T12" fmla="*/ 7 w 15"/>
                  <a:gd name="T13" fmla="*/ 28 h 28"/>
                  <a:gd name="T14" fmla="*/ 8 w 15"/>
                  <a:gd name="T15" fmla="*/ 25 h 28"/>
                  <a:gd name="T16" fmla="*/ 13 w 15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28">
                    <a:moveTo>
                      <a:pt x="13" y="22"/>
                    </a:moveTo>
                    <a:lnTo>
                      <a:pt x="15" y="26"/>
                    </a:lnTo>
                    <a:lnTo>
                      <a:pt x="13" y="14"/>
                    </a:lnTo>
                    <a:lnTo>
                      <a:pt x="5" y="6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7" y="28"/>
                    </a:lnTo>
                    <a:lnTo>
                      <a:pt x="8" y="25"/>
                    </a:lnTo>
                    <a:lnTo>
                      <a:pt x="13" y="22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264627" y="5669367"/>
                <a:ext cx="32445" cy="18025"/>
              </a:xfrm>
              <a:custGeom>
                <a:avLst/>
                <a:gdLst>
                  <a:gd name="T0" fmla="*/ 9 w 18"/>
                  <a:gd name="T1" fmla="*/ 3 h 10"/>
                  <a:gd name="T2" fmla="*/ 2 w 18"/>
                  <a:gd name="T3" fmla="*/ 4 h 10"/>
                  <a:gd name="T4" fmla="*/ 0 w 18"/>
                  <a:gd name="T5" fmla="*/ 5 h 10"/>
                  <a:gd name="T6" fmla="*/ 3 w 18"/>
                  <a:gd name="T7" fmla="*/ 10 h 10"/>
                  <a:gd name="T8" fmla="*/ 8 w 18"/>
                  <a:gd name="T9" fmla="*/ 5 h 10"/>
                  <a:gd name="T10" fmla="*/ 14 w 18"/>
                  <a:gd name="T11" fmla="*/ 4 h 10"/>
                  <a:gd name="T12" fmla="*/ 18 w 18"/>
                  <a:gd name="T13" fmla="*/ 0 h 10"/>
                  <a:gd name="T14" fmla="*/ 13 w 18"/>
                  <a:gd name="T15" fmla="*/ 0 h 10"/>
                  <a:gd name="T16" fmla="*/ 9 w 18"/>
                  <a:gd name="T1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0">
                    <a:moveTo>
                      <a:pt x="9" y="3"/>
                    </a:moveTo>
                    <a:lnTo>
                      <a:pt x="2" y="4"/>
                    </a:lnTo>
                    <a:lnTo>
                      <a:pt x="0" y="5"/>
                    </a:lnTo>
                    <a:lnTo>
                      <a:pt x="3" y="10"/>
                    </a:lnTo>
                    <a:lnTo>
                      <a:pt x="8" y="5"/>
                    </a:lnTo>
                    <a:lnTo>
                      <a:pt x="14" y="4"/>
                    </a:lnTo>
                    <a:lnTo>
                      <a:pt x="18" y="0"/>
                    </a:lnTo>
                    <a:lnTo>
                      <a:pt x="13" y="0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57" name="Freeform 41"/>
              <p:cNvSpPr>
                <a:spLocks/>
              </p:cNvSpPr>
              <p:nvPr/>
            </p:nvSpPr>
            <p:spPr bwMode="auto">
              <a:xfrm>
                <a:off x="6837437" y="5173682"/>
                <a:ext cx="41457" cy="28840"/>
              </a:xfrm>
              <a:custGeom>
                <a:avLst/>
                <a:gdLst>
                  <a:gd name="T0" fmla="*/ 21 w 22"/>
                  <a:gd name="T1" fmla="*/ 1 h 15"/>
                  <a:gd name="T2" fmla="*/ 19 w 22"/>
                  <a:gd name="T3" fmla="*/ 0 h 15"/>
                  <a:gd name="T4" fmla="*/ 17 w 22"/>
                  <a:gd name="T5" fmla="*/ 1 h 15"/>
                  <a:gd name="T6" fmla="*/ 19 w 22"/>
                  <a:gd name="T7" fmla="*/ 4 h 15"/>
                  <a:gd name="T8" fmla="*/ 15 w 22"/>
                  <a:gd name="T9" fmla="*/ 4 h 15"/>
                  <a:gd name="T10" fmla="*/ 10 w 22"/>
                  <a:gd name="T11" fmla="*/ 8 h 15"/>
                  <a:gd name="T12" fmla="*/ 4 w 22"/>
                  <a:gd name="T13" fmla="*/ 8 h 15"/>
                  <a:gd name="T14" fmla="*/ 4 w 22"/>
                  <a:gd name="T15" fmla="*/ 10 h 15"/>
                  <a:gd name="T16" fmla="*/ 0 w 22"/>
                  <a:gd name="T17" fmla="*/ 15 h 15"/>
                  <a:gd name="T18" fmla="*/ 4 w 22"/>
                  <a:gd name="T19" fmla="*/ 14 h 15"/>
                  <a:gd name="T20" fmla="*/ 6 w 22"/>
                  <a:gd name="T21" fmla="*/ 10 h 15"/>
                  <a:gd name="T22" fmla="*/ 13 w 22"/>
                  <a:gd name="T23" fmla="*/ 10 h 15"/>
                  <a:gd name="T24" fmla="*/ 16 w 22"/>
                  <a:gd name="T25" fmla="*/ 7 h 15"/>
                  <a:gd name="T26" fmla="*/ 20 w 22"/>
                  <a:gd name="T27" fmla="*/ 6 h 15"/>
                  <a:gd name="T28" fmla="*/ 22 w 22"/>
                  <a:gd name="T29" fmla="*/ 7 h 15"/>
                  <a:gd name="T30" fmla="*/ 22 w 22"/>
                  <a:gd name="T31" fmla="*/ 5 h 15"/>
                  <a:gd name="T32" fmla="*/ 21 w 22"/>
                  <a:gd name="T3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15">
                    <a:moveTo>
                      <a:pt x="21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4" y="14"/>
                      <a:pt x="4" y="14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5"/>
                      <a:pt x="22" y="5"/>
                      <a:pt x="22" y="5"/>
                    </a:cubicBezTo>
                    <a:lnTo>
                      <a:pt x="21" y="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58" name="Freeform 42"/>
              <p:cNvSpPr>
                <a:spLocks/>
              </p:cNvSpPr>
              <p:nvPr/>
            </p:nvSpPr>
            <p:spPr bwMode="auto">
              <a:xfrm>
                <a:off x="6851857" y="5222350"/>
                <a:ext cx="30642" cy="19827"/>
              </a:xfrm>
              <a:custGeom>
                <a:avLst/>
                <a:gdLst>
                  <a:gd name="T0" fmla="*/ 16 w 17"/>
                  <a:gd name="T1" fmla="*/ 6 h 11"/>
                  <a:gd name="T2" fmla="*/ 14 w 17"/>
                  <a:gd name="T3" fmla="*/ 6 h 11"/>
                  <a:gd name="T4" fmla="*/ 13 w 17"/>
                  <a:gd name="T5" fmla="*/ 1 h 11"/>
                  <a:gd name="T6" fmla="*/ 10 w 17"/>
                  <a:gd name="T7" fmla="*/ 0 h 11"/>
                  <a:gd name="T8" fmla="*/ 4 w 17"/>
                  <a:gd name="T9" fmla="*/ 5 h 11"/>
                  <a:gd name="T10" fmla="*/ 0 w 17"/>
                  <a:gd name="T11" fmla="*/ 5 h 11"/>
                  <a:gd name="T12" fmla="*/ 1 w 17"/>
                  <a:gd name="T13" fmla="*/ 8 h 11"/>
                  <a:gd name="T14" fmla="*/ 6 w 17"/>
                  <a:gd name="T15" fmla="*/ 7 h 11"/>
                  <a:gd name="T16" fmla="*/ 10 w 17"/>
                  <a:gd name="T17" fmla="*/ 6 h 11"/>
                  <a:gd name="T18" fmla="*/ 11 w 17"/>
                  <a:gd name="T19" fmla="*/ 8 h 11"/>
                  <a:gd name="T20" fmla="*/ 16 w 17"/>
                  <a:gd name="T21" fmla="*/ 11 h 11"/>
                  <a:gd name="T22" fmla="*/ 17 w 17"/>
                  <a:gd name="T23" fmla="*/ 10 h 11"/>
                  <a:gd name="T24" fmla="*/ 16 w 17"/>
                  <a:gd name="T2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1">
                    <a:moveTo>
                      <a:pt x="16" y="6"/>
                    </a:moveTo>
                    <a:lnTo>
                      <a:pt x="14" y="6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4" y="5"/>
                    </a:lnTo>
                    <a:lnTo>
                      <a:pt x="0" y="5"/>
                    </a:lnTo>
                    <a:lnTo>
                      <a:pt x="1" y="8"/>
                    </a:lnTo>
                    <a:lnTo>
                      <a:pt x="6" y="7"/>
                    </a:lnTo>
                    <a:lnTo>
                      <a:pt x="10" y="6"/>
                    </a:lnTo>
                    <a:lnTo>
                      <a:pt x="11" y="8"/>
                    </a:lnTo>
                    <a:lnTo>
                      <a:pt x="16" y="11"/>
                    </a:lnTo>
                    <a:lnTo>
                      <a:pt x="17" y="10"/>
                    </a:lnTo>
                    <a:lnTo>
                      <a:pt x="16" y="6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59" name="Freeform 43"/>
              <p:cNvSpPr>
                <a:spLocks/>
              </p:cNvSpPr>
              <p:nvPr/>
            </p:nvSpPr>
            <p:spPr bwMode="auto">
              <a:xfrm>
                <a:off x="6851857" y="5307067"/>
                <a:ext cx="28840" cy="27037"/>
              </a:xfrm>
              <a:custGeom>
                <a:avLst/>
                <a:gdLst>
                  <a:gd name="T0" fmla="*/ 16 w 16"/>
                  <a:gd name="T1" fmla="*/ 2 h 15"/>
                  <a:gd name="T2" fmla="*/ 14 w 16"/>
                  <a:gd name="T3" fmla="*/ 1 h 15"/>
                  <a:gd name="T4" fmla="*/ 15 w 16"/>
                  <a:gd name="T5" fmla="*/ 4 h 15"/>
                  <a:gd name="T6" fmla="*/ 14 w 16"/>
                  <a:gd name="T7" fmla="*/ 7 h 15"/>
                  <a:gd name="T8" fmla="*/ 10 w 16"/>
                  <a:gd name="T9" fmla="*/ 7 h 15"/>
                  <a:gd name="T10" fmla="*/ 8 w 16"/>
                  <a:gd name="T11" fmla="*/ 5 h 15"/>
                  <a:gd name="T12" fmla="*/ 4 w 16"/>
                  <a:gd name="T13" fmla="*/ 0 h 15"/>
                  <a:gd name="T14" fmla="*/ 6 w 16"/>
                  <a:gd name="T15" fmla="*/ 3 h 15"/>
                  <a:gd name="T16" fmla="*/ 4 w 16"/>
                  <a:gd name="T17" fmla="*/ 7 h 15"/>
                  <a:gd name="T18" fmla="*/ 0 w 16"/>
                  <a:gd name="T19" fmla="*/ 8 h 15"/>
                  <a:gd name="T20" fmla="*/ 2 w 16"/>
                  <a:gd name="T21" fmla="*/ 12 h 15"/>
                  <a:gd name="T22" fmla="*/ 3 w 16"/>
                  <a:gd name="T23" fmla="*/ 15 h 15"/>
                  <a:gd name="T24" fmla="*/ 5 w 16"/>
                  <a:gd name="T25" fmla="*/ 11 h 15"/>
                  <a:gd name="T26" fmla="*/ 11 w 16"/>
                  <a:gd name="T27" fmla="*/ 12 h 15"/>
                  <a:gd name="T28" fmla="*/ 13 w 16"/>
                  <a:gd name="T29" fmla="*/ 14 h 15"/>
                  <a:gd name="T30" fmla="*/ 14 w 16"/>
                  <a:gd name="T31" fmla="*/ 14 h 15"/>
                  <a:gd name="T32" fmla="*/ 16 w 16"/>
                  <a:gd name="T33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" h="15">
                    <a:moveTo>
                      <a:pt x="16" y="2"/>
                    </a:moveTo>
                    <a:lnTo>
                      <a:pt x="14" y="1"/>
                    </a:lnTo>
                    <a:lnTo>
                      <a:pt x="15" y="4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8" y="5"/>
                    </a:lnTo>
                    <a:lnTo>
                      <a:pt x="4" y="0"/>
                    </a:lnTo>
                    <a:lnTo>
                      <a:pt x="6" y="3"/>
                    </a:lnTo>
                    <a:lnTo>
                      <a:pt x="4" y="7"/>
                    </a:lnTo>
                    <a:lnTo>
                      <a:pt x="0" y="8"/>
                    </a:lnTo>
                    <a:lnTo>
                      <a:pt x="2" y="12"/>
                    </a:lnTo>
                    <a:lnTo>
                      <a:pt x="3" y="15"/>
                    </a:lnTo>
                    <a:lnTo>
                      <a:pt x="5" y="11"/>
                    </a:lnTo>
                    <a:lnTo>
                      <a:pt x="11" y="12"/>
                    </a:lnTo>
                    <a:lnTo>
                      <a:pt x="13" y="14"/>
                    </a:lnTo>
                    <a:lnTo>
                      <a:pt x="14" y="14"/>
                    </a:lnTo>
                    <a:lnTo>
                      <a:pt x="16" y="2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60" name="Freeform 44"/>
              <p:cNvSpPr>
                <a:spLocks/>
              </p:cNvSpPr>
              <p:nvPr/>
            </p:nvSpPr>
            <p:spPr bwMode="auto">
              <a:xfrm>
                <a:off x="6887907" y="5467488"/>
                <a:ext cx="14420" cy="5407"/>
              </a:xfrm>
              <a:custGeom>
                <a:avLst/>
                <a:gdLst>
                  <a:gd name="T0" fmla="*/ 1 w 8"/>
                  <a:gd name="T1" fmla="*/ 0 h 3"/>
                  <a:gd name="T2" fmla="*/ 0 w 8"/>
                  <a:gd name="T3" fmla="*/ 3 h 3"/>
                  <a:gd name="T4" fmla="*/ 6 w 8"/>
                  <a:gd name="T5" fmla="*/ 3 h 3"/>
                  <a:gd name="T6" fmla="*/ 8 w 8"/>
                  <a:gd name="T7" fmla="*/ 0 h 3"/>
                  <a:gd name="T8" fmla="*/ 4 w 8"/>
                  <a:gd name="T9" fmla="*/ 0 h 3"/>
                  <a:gd name="T10" fmla="*/ 1 w 8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">
                    <a:moveTo>
                      <a:pt x="1" y="0"/>
                    </a:moveTo>
                    <a:lnTo>
                      <a:pt x="0" y="3"/>
                    </a:lnTo>
                    <a:lnTo>
                      <a:pt x="6" y="3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61" name="Freeform 45"/>
              <p:cNvSpPr>
                <a:spLocks/>
              </p:cNvSpPr>
              <p:nvPr/>
            </p:nvSpPr>
            <p:spPr bwMode="auto">
              <a:xfrm>
                <a:off x="6749115" y="5139435"/>
                <a:ext cx="14420" cy="12617"/>
              </a:xfrm>
              <a:custGeom>
                <a:avLst/>
                <a:gdLst>
                  <a:gd name="T0" fmla="*/ 8 w 8"/>
                  <a:gd name="T1" fmla="*/ 6 h 7"/>
                  <a:gd name="T2" fmla="*/ 7 w 8"/>
                  <a:gd name="T3" fmla="*/ 2 h 7"/>
                  <a:gd name="T4" fmla="*/ 3 w 8"/>
                  <a:gd name="T5" fmla="*/ 1 h 7"/>
                  <a:gd name="T6" fmla="*/ 1 w 8"/>
                  <a:gd name="T7" fmla="*/ 0 h 7"/>
                  <a:gd name="T8" fmla="*/ 0 w 8"/>
                  <a:gd name="T9" fmla="*/ 2 h 7"/>
                  <a:gd name="T10" fmla="*/ 4 w 8"/>
                  <a:gd name="T11" fmla="*/ 7 h 7"/>
                  <a:gd name="T12" fmla="*/ 8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8" y="6"/>
                    </a:moveTo>
                    <a:lnTo>
                      <a:pt x="7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4" y="7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62" name="Freeform 46"/>
              <p:cNvSpPr>
                <a:spLocks/>
              </p:cNvSpPr>
              <p:nvPr/>
            </p:nvSpPr>
            <p:spPr bwMode="auto">
              <a:xfrm>
                <a:off x="6768943" y="5079953"/>
                <a:ext cx="7210" cy="9012"/>
              </a:xfrm>
              <a:custGeom>
                <a:avLst/>
                <a:gdLst>
                  <a:gd name="T0" fmla="*/ 0 w 4"/>
                  <a:gd name="T1" fmla="*/ 4 h 5"/>
                  <a:gd name="T2" fmla="*/ 4 w 4"/>
                  <a:gd name="T3" fmla="*/ 5 h 5"/>
                  <a:gd name="T4" fmla="*/ 3 w 4"/>
                  <a:gd name="T5" fmla="*/ 0 h 5"/>
                  <a:gd name="T6" fmla="*/ 0 w 4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4" y="5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63" name="Freeform 47"/>
              <p:cNvSpPr>
                <a:spLocks/>
              </p:cNvSpPr>
              <p:nvPr/>
            </p:nvSpPr>
            <p:spPr bwMode="auto">
              <a:xfrm>
                <a:off x="6747313" y="5038496"/>
                <a:ext cx="12617" cy="7210"/>
              </a:xfrm>
              <a:custGeom>
                <a:avLst/>
                <a:gdLst>
                  <a:gd name="T0" fmla="*/ 0 w 7"/>
                  <a:gd name="T1" fmla="*/ 2 h 4"/>
                  <a:gd name="T2" fmla="*/ 3 w 7"/>
                  <a:gd name="T3" fmla="*/ 4 h 4"/>
                  <a:gd name="T4" fmla="*/ 7 w 7"/>
                  <a:gd name="T5" fmla="*/ 1 h 4"/>
                  <a:gd name="T6" fmla="*/ 1 w 7"/>
                  <a:gd name="T7" fmla="*/ 0 h 4"/>
                  <a:gd name="T8" fmla="*/ 0 w 7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0" y="2"/>
                    </a:moveTo>
                    <a:lnTo>
                      <a:pt x="3" y="4"/>
                    </a:lnTo>
                    <a:lnTo>
                      <a:pt x="7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64" name="Freeform 48"/>
              <p:cNvSpPr>
                <a:spLocks/>
              </p:cNvSpPr>
              <p:nvPr/>
            </p:nvSpPr>
            <p:spPr bwMode="auto">
              <a:xfrm>
                <a:off x="6747313" y="5090768"/>
                <a:ext cx="19827" cy="10815"/>
              </a:xfrm>
              <a:custGeom>
                <a:avLst/>
                <a:gdLst>
                  <a:gd name="T0" fmla="*/ 3 w 11"/>
                  <a:gd name="T1" fmla="*/ 3 h 5"/>
                  <a:gd name="T2" fmla="*/ 8 w 11"/>
                  <a:gd name="T3" fmla="*/ 2 h 5"/>
                  <a:gd name="T4" fmla="*/ 11 w 11"/>
                  <a:gd name="T5" fmla="*/ 0 h 5"/>
                  <a:gd name="T6" fmla="*/ 1 w 11"/>
                  <a:gd name="T7" fmla="*/ 0 h 5"/>
                  <a:gd name="T8" fmla="*/ 0 w 11"/>
                  <a:gd name="T9" fmla="*/ 3 h 5"/>
                  <a:gd name="T10" fmla="*/ 2 w 11"/>
                  <a:gd name="T11" fmla="*/ 5 h 5"/>
                  <a:gd name="T12" fmla="*/ 3 w 11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5">
                    <a:moveTo>
                      <a:pt x="3" y="3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2" y="5"/>
                      <a:pt x="2" y="5"/>
                    </a:cubicBezTo>
                    <a:lnTo>
                      <a:pt x="3" y="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65" name="Freeform 49"/>
              <p:cNvSpPr>
                <a:spLocks/>
              </p:cNvSpPr>
              <p:nvPr/>
            </p:nvSpPr>
            <p:spPr bwMode="auto">
              <a:xfrm>
                <a:off x="6738300" y="5061928"/>
                <a:ext cx="14420" cy="10815"/>
              </a:xfrm>
              <a:custGeom>
                <a:avLst/>
                <a:gdLst>
                  <a:gd name="T0" fmla="*/ 0 w 8"/>
                  <a:gd name="T1" fmla="*/ 4 h 6"/>
                  <a:gd name="T2" fmla="*/ 2 w 8"/>
                  <a:gd name="T3" fmla="*/ 6 h 6"/>
                  <a:gd name="T4" fmla="*/ 4 w 8"/>
                  <a:gd name="T5" fmla="*/ 6 h 6"/>
                  <a:gd name="T6" fmla="*/ 8 w 8"/>
                  <a:gd name="T7" fmla="*/ 5 h 6"/>
                  <a:gd name="T8" fmla="*/ 8 w 8"/>
                  <a:gd name="T9" fmla="*/ 3 h 6"/>
                  <a:gd name="T10" fmla="*/ 6 w 8"/>
                  <a:gd name="T11" fmla="*/ 0 h 6"/>
                  <a:gd name="T12" fmla="*/ 3 w 8"/>
                  <a:gd name="T13" fmla="*/ 0 h 6"/>
                  <a:gd name="T14" fmla="*/ 0 w 8"/>
                  <a:gd name="T1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6">
                    <a:moveTo>
                      <a:pt x="0" y="4"/>
                    </a:moveTo>
                    <a:lnTo>
                      <a:pt x="2" y="6"/>
                    </a:lnTo>
                    <a:lnTo>
                      <a:pt x="4" y="6"/>
                    </a:lnTo>
                    <a:lnTo>
                      <a:pt x="8" y="5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66" name="Freeform 50"/>
              <p:cNvSpPr>
                <a:spLocks/>
              </p:cNvSpPr>
              <p:nvPr/>
            </p:nvSpPr>
            <p:spPr bwMode="auto">
              <a:xfrm>
                <a:off x="6750918" y="5054718"/>
                <a:ext cx="5407" cy="7210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1 h 4"/>
                  <a:gd name="T4" fmla="*/ 1 w 3"/>
                  <a:gd name="T5" fmla="*/ 0 h 4"/>
                  <a:gd name="T6" fmla="*/ 0 w 3"/>
                  <a:gd name="T7" fmla="*/ 1 h 4"/>
                  <a:gd name="T8" fmla="*/ 2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lnTo>
                      <a:pt x="3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67" name="Freeform 51"/>
              <p:cNvSpPr>
                <a:spLocks/>
              </p:cNvSpPr>
              <p:nvPr/>
            </p:nvSpPr>
            <p:spPr bwMode="auto">
              <a:xfrm>
                <a:off x="6850055" y="5530575"/>
                <a:ext cx="9012" cy="7210"/>
              </a:xfrm>
              <a:custGeom>
                <a:avLst/>
                <a:gdLst>
                  <a:gd name="T0" fmla="*/ 0 w 5"/>
                  <a:gd name="T1" fmla="*/ 1 h 4"/>
                  <a:gd name="T2" fmla="*/ 3 w 5"/>
                  <a:gd name="T3" fmla="*/ 4 h 4"/>
                  <a:gd name="T4" fmla="*/ 5 w 5"/>
                  <a:gd name="T5" fmla="*/ 4 h 4"/>
                  <a:gd name="T6" fmla="*/ 4 w 5"/>
                  <a:gd name="T7" fmla="*/ 0 h 4"/>
                  <a:gd name="T8" fmla="*/ 1 w 5"/>
                  <a:gd name="T9" fmla="*/ 0 h 4"/>
                  <a:gd name="T10" fmla="*/ 0 w 5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0" y="1"/>
                    </a:moveTo>
                    <a:lnTo>
                      <a:pt x="3" y="4"/>
                    </a:lnTo>
                    <a:lnTo>
                      <a:pt x="5" y="4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68" name="Freeform 52"/>
              <p:cNvSpPr>
                <a:spLocks/>
              </p:cNvSpPr>
              <p:nvPr/>
            </p:nvSpPr>
            <p:spPr bwMode="auto">
              <a:xfrm>
                <a:off x="6758128" y="5072743"/>
                <a:ext cx="9012" cy="10815"/>
              </a:xfrm>
              <a:custGeom>
                <a:avLst/>
                <a:gdLst>
                  <a:gd name="T0" fmla="*/ 5 w 5"/>
                  <a:gd name="T1" fmla="*/ 6 h 6"/>
                  <a:gd name="T2" fmla="*/ 5 w 5"/>
                  <a:gd name="T3" fmla="*/ 0 h 6"/>
                  <a:gd name="T4" fmla="*/ 0 w 5"/>
                  <a:gd name="T5" fmla="*/ 2 h 6"/>
                  <a:gd name="T6" fmla="*/ 5 w 5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6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5" y="6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69" name="Freeform 53"/>
              <p:cNvSpPr>
                <a:spLocks/>
              </p:cNvSpPr>
              <p:nvPr/>
            </p:nvSpPr>
            <p:spPr bwMode="auto">
              <a:xfrm>
                <a:off x="6720275" y="5033088"/>
                <a:ext cx="14420" cy="7210"/>
              </a:xfrm>
              <a:custGeom>
                <a:avLst/>
                <a:gdLst>
                  <a:gd name="T0" fmla="*/ 0 w 8"/>
                  <a:gd name="T1" fmla="*/ 1 h 4"/>
                  <a:gd name="T2" fmla="*/ 3 w 8"/>
                  <a:gd name="T3" fmla="*/ 4 h 4"/>
                  <a:gd name="T4" fmla="*/ 8 w 8"/>
                  <a:gd name="T5" fmla="*/ 2 h 4"/>
                  <a:gd name="T6" fmla="*/ 5 w 8"/>
                  <a:gd name="T7" fmla="*/ 0 h 4"/>
                  <a:gd name="T8" fmla="*/ 2 w 8"/>
                  <a:gd name="T9" fmla="*/ 0 h 4"/>
                  <a:gd name="T10" fmla="*/ 0 w 8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">
                    <a:moveTo>
                      <a:pt x="0" y="1"/>
                    </a:moveTo>
                    <a:lnTo>
                      <a:pt x="3" y="4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70" name="Freeform 54"/>
              <p:cNvSpPr>
                <a:spLocks/>
              </p:cNvSpPr>
              <p:nvPr/>
            </p:nvSpPr>
            <p:spPr bwMode="auto">
              <a:xfrm>
                <a:off x="6848252" y="5535982"/>
                <a:ext cx="14420" cy="19827"/>
              </a:xfrm>
              <a:custGeom>
                <a:avLst/>
                <a:gdLst>
                  <a:gd name="T0" fmla="*/ 6 w 8"/>
                  <a:gd name="T1" fmla="*/ 11 h 11"/>
                  <a:gd name="T2" fmla="*/ 8 w 8"/>
                  <a:gd name="T3" fmla="*/ 10 h 11"/>
                  <a:gd name="T4" fmla="*/ 8 w 8"/>
                  <a:gd name="T5" fmla="*/ 6 h 11"/>
                  <a:gd name="T6" fmla="*/ 1 w 8"/>
                  <a:gd name="T7" fmla="*/ 0 h 11"/>
                  <a:gd name="T8" fmla="*/ 0 w 8"/>
                  <a:gd name="T9" fmla="*/ 2 h 11"/>
                  <a:gd name="T10" fmla="*/ 1 w 8"/>
                  <a:gd name="T11" fmla="*/ 4 h 11"/>
                  <a:gd name="T12" fmla="*/ 6 w 8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1">
                    <a:moveTo>
                      <a:pt x="6" y="11"/>
                    </a:moveTo>
                    <a:lnTo>
                      <a:pt x="8" y="10"/>
                    </a:lnTo>
                    <a:lnTo>
                      <a:pt x="8" y="6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6" y="1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71" name="Freeform 55"/>
              <p:cNvSpPr>
                <a:spLocks/>
              </p:cNvSpPr>
              <p:nvPr/>
            </p:nvSpPr>
            <p:spPr bwMode="auto">
              <a:xfrm>
                <a:off x="6842845" y="5501735"/>
                <a:ext cx="16222" cy="23432"/>
              </a:xfrm>
              <a:custGeom>
                <a:avLst/>
                <a:gdLst>
                  <a:gd name="T0" fmla="*/ 8 w 9"/>
                  <a:gd name="T1" fmla="*/ 11 h 13"/>
                  <a:gd name="T2" fmla="*/ 4 w 9"/>
                  <a:gd name="T3" fmla="*/ 5 h 13"/>
                  <a:gd name="T4" fmla="*/ 2 w 9"/>
                  <a:gd name="T5" fmla="*/ 0 h 13"/>
                  <a:gd name="T6" fmla="*/ 0 w 9"/>
                  <a:gd name="T7" fmla="*/ 0 h 13"/>
                  <a:gd name="T8" fmla="*/ 0 w 9"/>
                  <a:gd name="T9" fmla="*/ 7 h 13"/>
                  <a:gd name="T10" fmla="*/ 2 w 9"/>
                  <a:gd name="T11" fmla="*/ 11 h 13"/>
                  <a:gd name="T12" fmla="*/ 8 w 9"/>
                  <a:gd name="T13" fmla="*/ 13 h 13"/>
                  <a:gd name="T14" fmla="*/ 9 w 9"/>
                  <a:gd name="T15" fmla="*/ 13 h 13"/>
                  <a:gd name="T16" fmla="*/ 8 w 9"/>
                  <a:gd name="T17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3">
                    <a:moveTo>
                      <a:pt x="8" y="11"/>
                    </a:moveTo>
                    <a:lnTo>
                      <a:pt x="4" y="5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2" y="11"/>
                    </a:lnTo>
                    <a:lnTo>
                      <a:pt x="8" y="13"/>
                    </a:lnTo>
                    <a:lnTo>
                      <a:pt x="9" y="13"/>
                    </a:lnTo>
                    <a:lnTo>
                      <a:pt x="8" y="1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72" name="Freeform 56"/>
              <p:cNvSpPr>
                <a:spLocks/>
              </p:cNvSpPr>
              <p:nvPr/>
            </p:nvSpPr>
            <p:spPr bwMode="auto">
              <a:xfrm>
                <a:off x="6713065" y="5090768"/>
                <a:ext cx="12617" cy="10815"/>
              </a:xfrm>
              <a:custGeom>
                <a:avLst/>
                <a:gdLst>
                  <a:gd name="T0" fmla="*/ 0 w 7"/>
                  <a:gd name="T1" fmla="*/ 4 h 6"/>
                  <a:gd name="T2" fmla="*/ 6 w 7"/>
                  <a:gd name="T3" fmla="*/ 6 h 6"/>
                  <a:gd name="T4" fmla="*/ 7 w 7"/>
                  <a:gd name="T5" fmla="*/ 4 h 6"/>
                  <a:gd name="T6" fmla="*/ 5 w 7"/>
                  <a:gd name="T7" fmla="*/ 0 h 6"/>
                  <a:gd name="T8" fmla="*/ 1 w 7"/>
                  <a:gd name="T9" fmla="*/ 0 h 6"/>
                  <a:gd name="T10" fmla="*/ 0 w 7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6">
                    <a:moveTo>
                      <a:pt x="0" y="4"/>
                    </a:moveTo>
                    <a:lnTo>
                      <a:pt x="6" y="6"/>
                    </a:lnTo>
                    <a:lnTo>
                      <a:pt x="7" y="4"/>
                    </a:lnTo>
                    <a:lnTo>
                      <a:pt x="5" y="0"/>
                    </a:ln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73" name="Freeform 57"/>
              <p:cNvSpPr>
                <a:spLocks/>
              </p:cNvSpPr>
              <p:nvPr/>
            </p:nvSpPr>
            <p:spPr bwMode="auto">
              <a:xfrm>
                <a:off x="6848252" y="5559415"/>
                <a:ext cx="25235" cy="14420"/>
              </a:xfrm>
              <a:custGeom>
                <a:avLst/>
                <a:gdLst>
                  <a:gd name="T0" fmla="*/ 6 w 14"/>
                  <a:gd name="T1" fmla="*/ 3 h 8"/>
                  <a:gd name="T2" fmla="*/ 7 w 14"/>
                  <a:gd name="T3" fmla="*/ 5 h 8"/>
                  <a:gd name="T4" fmla="*/ 9 w 14"/>
                  <a:gd name="T5" fmla="*/ 7 h 8"/>
                  <a:gd name="T6" fmla="*/ 12 w 14"/>
                  <a:gd name="T7" fmla="*/ 8 h 8"/>
                  <a:gd name="T8" fmla="*/ 14 w 14"/>
                  <a:gd name="T9" fmla="*/ 4 h 8"/>
                  <a:gd name="T10" fmla="*/ 13 w 14"/>
                  <a:gd name="T11" fmla="*/ 0 h 8"/>
                  <a:gd name="T12" fmla="*/ 7 w 14"/>
                  <a:gd name="T13" fmla="*/ 1 h 8"/>
                  <a:gd name="T14" fmla="*/ 4 w 14"/>
                  <a:gd name="T15" fmla="*/ 0 h 8"/>
                  <a:gd name="T16" fmla="*/ 0 w 14"/>
                  <a:gd name="T17" fmla="*/ 2 h 8"/>
                  <a:gd name="T18" fmla="*/ 2 w 14"/>
                  <a:gd name="T19" fmla="*/ 3 h 8"/>
                  <a:gd name="T20" fmla="*/ 6 w 14"/>
                  <a:gd name="T21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8">
                    <a:moveTo>
                      <a:pt x="6" y="3"/>
                    </a:moveTo>
                    <a:lnTo>
                      <a:pt x="7" y="5"/>
                    </a:lnTo>
                    <a:lnTo>
                      <a:pt x="9" y="7"/>
                    </a:lnTo>
                    <a:lnTo>
                      <a:pt x="12" y="8"/>
                    </a:lnTo>
                    <a:lnTo>
                      <a:pt x="14" y="4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74" name="Freeform 58"/>
              <p:cNvSpPr>
                <a:spLocks/>
              </p:cNvSpPr>
              <p:nvPr/>
            </p:nvSpPr>
            <p:spPr bwMode="auto">
              <a:xfrm>
                <a:off x="6727485" y="5081756"/>
                <a:ext cx="9012" cy="9012"/>
              </a:xfrm>
              <a:custGeom>
                <a:avLst/>
                <a:gdLst>
                  <a:gd name="T0" fmla="*/ 0 w 5"/>
                  <a:gd name="T1" fmla="*/ 3 h 5"/>
                  <a:gd name="T2" fmla="*/ 2 w 5"/>
                  <a:gd name="T3" fmla="*/ 5 h 5"/>
                  <a:gd name="T4" fmla="*/ 5 w 5"/>
                  <a:gd name="T5" fmla="*/ 3 h 5"/>
                  <a:gd name="T6" fmla="*/ 2 w 5"/>
                  <a:gd name="T7" fmla="*/ 0 h 5"/>
                  <a:gd name="T8" fmla="*/ 0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75" name="Freeform 59"/>
              <p:cNvSpPr>
                <a:spLocks/>
              </p:cNvSpPr>
              <p:nvPr/>
            </p:nvSpPr>
            <p:spPr bwMode="auto">
              <a:xfrm>
                <a:off x="6723880" y="4926742"/>
                <a:ext cx="43260" cy="90124"/>
              </a:xfrm>
              <a:custGeom>
                <a:avLst/>
                <a:gdLst>
                  <a:gd name="T0" fmla="*/ 1 w 24"/>
                  <a:gd name="T1" fmla="*/ 14 h 50"/>
                  <a:gd name="T2" fmla="*/ 0 w 24"/>
                  <a:gd name="T3" fmla="*/ 17 h 50"/>
                  <a:gd name="T4" fmla="*/ 1 w 24"/>
                  <a:gd name="T5" fmla="*/ 20 h 50"/>
                  <a:gd name="T6" fmla="*/ 3 w 24"/>
                  <a:gd name="T7" fmla="*/ 21 h 50"/>
                  <a:gd name="T8" fmla="*/ 5 w 24"/>
                  <a:gd name="T9" fmla="*/ 28 h 50"/>
                  <a:gd name="T10" fmla="*/ 6 w 24"/>
                  <a:gd name="T11" fmla="*/ 43 h 50"/>
                  <a:gd name="T12" fmla="*/ 3 w 24"/>
                  <a:gd name="T13" fmla="*/ 48 h 50"/>
                  <a:gd name="T14" fmla="*/ 8 w 24"/>
                  <a:gd name="T15" fmla="*/ 50 h 50"/>
                  <a:gd name="T16" fmla="*/ 17 w 24"/>
                  <a:gd name="T17" fmla="*/ 49 h 50"/>
                  <a:gd name="T18" fmla="*/ 17 w 24"/>
                  <a:gd name="T19" fmla="*/ 47 h 50"/>
                  <a:gd name="T20" fmla="*/ 17 w 24"/>
                  <a:gd name="T21" fmla="*/ 43 h 50"/>
                  <a:gd name="T22" fmla="*/ 18 w 24"/>
                  <a:gd name="T23" fmla="*/ 38 h 50"/>
                  <a:gd name="T24" fmla="*/ 23 w 24"/>
                  <a:gd name="T25" fmla="*/ 41 h 50"/>
                  <a:gd name="T26" fmla="*/ 24 w 24"/>
                  <a:gd name="T27" fmla="*/ 39 h 50"/>
                  <a:gd name="T28" fmla="*/ 19 w 24"/>
                  <a:gd name="T29" fmla="*/ 34 h 50"/>
                  <a:gd name="T30" fmla="*/ 21 w 24"/>
                  <a:gd name="T31" fmla="*/ 32 h 50"/>
                  <a:gd name="T32" fmla="*/ 16 w 24"/>
                  <a:gd name="T33" fmla="*/ 27 h 50"/>
                  <a:gd name="T34" fmla="*/ 16 w 24"/>
                  <a:gd name="T35" fmla="*/ 25 h 50"/>
                  <a:gd name="T36" fmla="*/ 18 w 24"/>
                  <a:gd name="T37" fmla="*/ 25 h 50"/>
                  <a:gd name="T38" fmla="*/ 23 w 24"/>
                  <a:gd name="T39" fmla="*/ 27 h 50"/>
                  <a:gd name="T40" fmla="*/ 23 w 24"/>
                  <a:gd name="T41" fmla="*/ 26 h 50"/>
                  <a:gd name="T42" fmla="*/ 21 w 24"/>
                  <a:gd name="T43" fmla="*/ 24 h 50"/>
                  <a:gd name="T44" fmla="*/ 16 w 24"/>
                  <a:gd name="T45" fmla="*/ 19 h 50"/>
                  <a:gd name="T46" fmla="*/ 21 w 24"/>
                  <a:gd name="T47" fmla="*/ 21 h 50"/>
                  <a:gd name="T48" fmla="*/ 21 w 24"/>
                  <a:gd name="T49" fmla="*/ 16 h 50"/>
                  <a:gd name="T50" fmla="*/ 20 w 24"/>
                  <a:gd name="T51" fmla="*/ 14 h 50"/>
                  <a:gd name="T52" fmla="*/ 20 w 24"/>
                  <a:gd name="T53" fmla="*/ 8 h 50"/>
                  <a:gd name="T54" fmla="*/ 16 w 24"/>
                  <a:gd name="T55" fmla="*/ 2 h 50"/>
                  <a:gd name="T56" fmla="*/ 12 w 24"/>
                  <a:gd name="T57" fmla="*/ 0 h 50"/>
                  <a:gd name="T58" fmla="*/ 6 w 24"/>
                  <a:gd name="T59" fmla="*/ 0 h 50"/>
                  <a:gd name="T60" fmla="*/ 3 w 24"/>
                  <a:gd name="T61" fmla="*/ 3 h 50"/>
                  <a:gd name="T62" fmla="*/ 3 w 24"/>
                  <a:gd name="T63" fmla="*/ 6 h 50"/>
                  <a:gd name="T64" fmla="*/ 4 w 24"/>
                  <a:gd name="T65" fmla="*/ 8 h 50"/>
                  <a:gd name="T66" fmla="*/ 4 w 24"/>
                  <a:gd name="T67" fmla="*/ 12 h 50"/>
                  <a:gd name="T68" fmla="*/ 1 w 24"/>
                  <a:gd name="T69" fmla="*/ 1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50">
                    <a:moveTo>
                      <a:pt x="1" y="14"/>
                    </a:moveTo>
                    <a:lnTo>
                      <a:pt x="0" y="17"/>
                    </a:lnTo>
                    <a:lnTo>
                      <a:pt x="1" y="20"/>
                    </a:lnTo>
                    <a:lnTo>
                      <a:pt x="3" y="21"/>
                    </a:lnTo>
                    <a:lnTo>
                      <a:pt x="5" y="28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8" y="50"/>
                    </a:lnTo>
                    <a:lnTo>
                      <a:pt x="17" y="49"/>
                    </a:lnTo>
                    <a:lnTo>
                      <a:pt x="17" y="47"/>
                    </a:lnTo>
                    <a:lnTo>
                      <a:pt x="17" y="43"/>
                    </a:lnTo>
                    <a:lnTo>
                      <a:pt x="18" y="38"/>
                    </a:lnTo>
                    <a:lnTo>
                      <a:pt x="23" y="41"/>
                    </a:lnTo>
                    <a:lnTo>
                      <a:pt x="24" y="39"/>
                    </a:lnTo>
                    <a:lnTo>
                      <a:pt x="19" y="34"/>
                    </a:lnTo>
                    <a:lnTo>
                      <a:pt x="21" y="32"/>
                    </a:lnTo>
                    <a:lnTo>
                      <a:pt x="16" y="27"/>
                    </a:lnTo>
                    <a:lnTo>
                      <a:pt x="16" y="25"/>
                    </a:lnTo>
                    <a:lnTo>
                      <a:pt x="18" y="25"/>
                    </a:lnTo>
                    <a:lnTo>
                      <a:pt x="23" y="27"/>
                    </a:lnTo>
                    <a:lnTo>
                      <a:pt x="23" y="26"/>
                    </a:lnTo>
                    <a:lnTo>
                      <a:pt x="21" y="24"/>
                    </a:lnTo>
                    <a:lnTo>
                      <a:pt x="16" y="19"/>
                    </a:lnTo>
                    <a:lnTo>
                      <a:pt x="21" y="21"/>
                    </a:lnTo>
                    <a:lnTo>
                      <a:pt x="21" y="16"/>
                    </a:lnTo>
                    <a:lnTo>
                      <a:pt x="20" y="14"/>
                    </a:lnTo>
                    <a:lnTo>
                      <a:pt x="20" y="8"/>
                    </a:lnTo>
                    <a:lnTo>
                      <a:pt x="16" y="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4" y="8"/>
                    </a:lnTo>
                    <a:lnTo>
                      <a:pt x="4" y="12"/>
                    </a:lnTo>
                    <a:lnTo>
                      <a:pt x="1" y="14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76" name="Freeform 60"/>
              <p:cNvSpPr>
                <a:spLocks/>
              </p:cNvSpPr>
              <p:nvPr/>
            </p:nvSpPr>
            <p:spPr bwMode="auto">
              <a:xfrm>
                <a:off x="6781560" y="5061928"/>
                <a:ext cx="10815" cy="9012"/>
              </a:xfrm>
              <a:custGeom>
                <a:avLst/>
                <a:gdLst>
                  <a:gd name="T0" fmla="*/ 0 w 6"/>
                  <a:gd name="T1" fmla="*/ 2 h 5"/>
                  <a:gd name="T2" fmla="*/ 1 w 6"/>
                  <a:gd name="T3" fmla="*/ 5 h 5"/>
                  <a:gd name="T4" fmla="*/ 6 w 6"/>
                  <a:gd name="T5" fmla="*/ 4 h 5"/>
                  <a:gd name="T6" fmla="*/ 2 w 6"/>
                  <a:gd name="T7" fmla="*/ 0 h 5"/>
                  <a:gd name="T8" fmla="*/ 0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0" y="2"/>
                    </a:moveTo>
                    <a:lnTo>
                      <a:pt x="1" y="5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77" name="Freeform 61"/>
              <p:cNvSpPr>
                <a:spLocks/>
              </p:cNvSpPr>
              <p:nvPr/>
            </p:nvSpPr>
            <p:spPr bwMode="auto">
              <a:xfrm>
                <a:off x="6783363" y="5072743"/>
                <a:ext cx="28840" cy="32445"/>
              </a:xfrm>
              <a:custGeom>
                <a:avLst/>
                <a:gdLst>
                  <a:gd name="T0" fmla="*/ 0 w 16"/>
                  <a:gd name="T1" fmla="*/ 12 h 18"/>
                  <a:gd name="T2" fmla="*/ 1 w 16"/>
                  <a:gd name="T3" fmla="*/ 18 h 18"/>
                  <a:gd name="T4" fmla="*/ 4 w 16"/>
                  <a:gd name="T5" fmla="*/ 15 h 18"/>
                  <a:gd name="T6" fmla="*/ 6 w 16"/>
                  <a:gd name="T7" fmla="*/ 15 h 18"/>
                  <a:gd name="T8" fmla="*/ 8 w 16"/>
                  <a:gd name="T9" fmla="*/ 16 h 18"/>
                  <a:gd name="T10" fmla="*/ 11 w 16"/>
                  <a:gd name="T11" fmla="*/ 15 h 18"/>
                  <a:gd name="T12" fmla="*/ 14 w 16"/>
                  <a:gd name="T13" fmla="*/ 11 h 18"/>
                  <a:gd name="T14" fmla="*/ 16 w 16"/>
                  <a:gd name="T15" fmla="*/ 8 h 18"/>
                  <a:gd name="T16" fmla="*/ 11 w 16"/>
                  <a:gd name="T17" fmla="*/ 4 h 18"/>
                  <a:gd name="T18" fmla="*/ 10 w 16"/>
                  <a:gd name="T19" fmla="*/ 1 h 18"/>
                  <a:gd name="T20" fmla="*/ 6 w 16"/>
                  <a:gd name="T21" fmla="*/ 0 h 18"/>
                  <a:gd name="T22" fmla="*/ 2 w 16"/>
                  <a:gd name="T23" fmla="*/ 2 h 18"/>
                  <a:gd name="T24" fmla="*/ 0 w 16"/>
                  <a:gd name="T25" fmla="*/ 8 h 18"/>
                  <a:gd name="T26" fmla="*/ 0 w 16"/>
                  <a:gd name="T2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18">
                    <a:moveTo>
                      <a:pt x="0" y="12"/>
                    </a:moveTo>
                    <a:lnTo>
                      <a:pt x="1" y="18"/>
                    </a:lnTo>
                    <a:lnTo>
                      <a:pt x="4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11" y="15"/>
                    </a:lnTo>
                    <a:lnTo>
                      <a:pt x="14" y="11"/>
                    </a:lnTo>
                    <a:lnTo>
                      <a:pt x="16" y="8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78" name="Freeform 62"/>
              <p:cNvSpPr>
                <a:spLocks/>
              </p:cNvSpPr>
              <p:nvPr/>
            </p:nvSpPr>
            <p:spPr bwMode="auto">
              <a:xfrm>
                <a:off x="6754523" y="5130423"/>
                <a:ext cx="7210" cy="7210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0 h 4"/>
                  <a:gd name="T4" fmla="*/ 3 w 4"/>
                  <a:gd name="T5" fmla="*/ 4 h 4"/>
                  <a:gd name="T6" fmla="*/ 4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0" y="0"/>
                    </a:lnTo>
                    <a:lnTo>
                      <a:pt x="3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79" name="Freeform 63"/>
              <p:cNvSpPr>
                <a:spLocks/>
              </p:cNvSpPr>
              <p:nvPr/>
            </p:nvSpPr>
            <p:spPr bwMode="auto">
              <a:xfrm>
                <a:off x="7010476" y="5543192"/>
                <a:ext cx="93729" cy="129779"/>
              </a:xfrm>
              <a:custGeom>
                <a:avLst/>
                <a:gdLst>
                  <a:gd name="T0" fmla="*/ 24 w 52"/>
                  <a:gd name="T1" fmla="*/ 5 h 72"/>
                  <a:gd name="T2" fmla="*/ 21 w 52"/>
                  <a:gd name="T3" fmla="*/ 0 h 72"/>
                  <a:gd name="T4" fmla="*/ 18 w 52"/>
                  <a:gd name="T5" fmla="*/ 0 h 72"/>
                  <a:gd name="T6" fmla="*/ 16 w 52"/>
                  <a:gd name="T7" fmla="*/ 3 h 72"/>
                  <a:gd name="T8" fmla="*/ 17 w 52"/>
                  <a:gd name="T9" fmla="*/ 8 h 72"/>
                  <a:gd name="T10" fmla="*/ 16 w 52"/>
                  <a:gd name="T11" fmla="*/ 11 h 72"/>
                  <a:gd name="T12" fmla="*/ 12 w 52"/>
                  <a:gd name="T13" fmla="*/ 14 h 72"/>
                  <a:gd name="T14" fmla="*/ 11 w 52"/>
                  <a:gd name="T15" fmla="*/ 16 h 72"/>
                  <a:gd name="T16" fmla="*/ 6 w 52"/>
                  <a:gd name="T17" fmla="*/ 14 h 72"/>
                  <a:gd name="T18" fmla="*/ 3 w 52"/>
                  <a:gd name="T19" fmla="*/ 13 h 72"/>
                  <a:gd name="T20" fmla="*/ 0 w 52"/>
                  <a:gd name="T21" fmla="*/ 17 h 72"/>
                  <a:gd name="T22" fmla="*/ 3 w 52"/>
                  <a:gd name="T23" fmla="*/ 19 h 72"/>
                  <a:gd name="T24" fmla="*/ 6 w 52"/>
                  <a:gd name="T25" fmla="*/ 18 h 72"/>
                  <a:gd name="T26" fmla="*/ 6 w 52"/>
                  <a:gd name="T27" fmla="*/ 23 h 72"/>
                  <a:gd name="T28" fmla="*/ 2 w 52"/>
                  <a:gd name="T29" fmla="*/ 26 h 72"/>
                  <a:gd name="T30" fmla="*/ 3 w 52"/>
                  <a:gd name="T31" fmla="*/ 29 h 72"/>
                  <a:gd name="T32" fmla="*/ 3 w 52"/>
                  <a:gd name="T33" fmla="*/ 34 h 72"/>
                  <a:gd name="T34" fmla="*/ 8 w 52"/>
                  <a:gd name="T35" fmla="*/ 41 h 72"/>
                  <a:gd name="T36" fmla="*/ 12 w 52"/>
                  <a:gd name="T37" fmla="*/ 41 h 72"/>
                  <a:gd name="T38" fmla="*/ 15 w 52"/>
                  <a:gd name="T39" fmla="*/ 36 h 72"/>
                  <a:gd name="T40" fmla="*/ 22 w 52"/>
                  <a:gd name="T41" fmla="*/ 32 h 72"/>
                  <a:gd name="T42" fmla="*/ 27 w 52"/>
                  <a:gd name="T43" fmla="*/ 33 h 72"/>
                  <a:gd name="T44" fmla="*/ 29 w 52"/>
                  <a:gd name="T45" fmla="*/ 36 h 72"/>
                  <a:gd name="T46" fmla="*/ 25 w 52"/>
                  <a:gd name="T47" fmla="*/ 43 h 72"/>
                  <a:gd name="T48" fmla="*/ 21 w 52"/>
                  <a:gd name="T49" fmla="*/ 44 h 72"/>
                  <a:gd name="T50" fmla="*/ 20 w 52"/>
                  <a:gd name="T51" fmla="*/ 46 h 72"/>
                  <a:gd name="T52" fmla="*/ 13 w 52"/>
                  <a:gd name="T53" fmla="*/ 50 h 72"/>
                  <a:gd name="T54" fmla="*/ 13 w 52"/>
                  <a:gd name="T55" fmla="*/ 51 h 72"/>
                  <a:gd name="T56" fmla="*/ 13 w 52"/>
                  <a:gd name="T57" fmla="*/ 54 h 72"/>
                  <a:gd name="T58" fmla="*/ 17 w 52"/>
                  <a:gd name="T59" fmla="*/ 59 h 72"/>
                  <a:gd name="T60" fmla="*/ 22 w 52"/>
                  <a:gd name="T61" fmla="*/ 62 h 72"/>
                  <a:gd name="T62" fmla="*/ 26 w 52"/>
                  <a:gd name="T63" fmla="*/ 61 h 72"/>
                  <a:gd name="T64" fmla="*/ 35 w 52"/>
                  <a:gd name="T65" fmla="*/ 64 h 72"/>
                  <a:gd name="T66" fmla="*/ 47 w 52"/>
                  <a:gd name="T67" fmla="*/ 71 h 72"/>
                  <a:gd name="T68" fmla="*/ 52 w 52"/>
                  <a:gd name="T69" fmla="*/ 72 h 72"/>
                  <a:gd name="T70" fmla="*/ 40 w 52"/>
                  <a:gd name="T71" fmla="*/ 28 h 72"/>
                  <a:gd name="T72" fmla="*/ 39 w 52"/>
                  <a:gd name="T73" fmla="*/ 28 h 72"/>
                  <a:gd name="T74" fmla="*/ 40 w 52"/>
                  <a:gd name="T75" fmla="*/ 27 h 72"/>
                  <a:gd name="T76" fmla="*/ 33 w 52"/>
                  <a:gd name="T77" fmla="*/ 0 h 72"/>
                  <a:gd name="T78" fmla="*/ 26 w 52"/>
                  <a:gd name="T79" fmla="*/ 2 h 72"/>
                  <a:gd name="T80" fmla="*/ 24 w 52"/>
                  <a:gd name="T81" fmla="*/ 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" h="72">
                    <a:moveTo>
                      <a:pt x="24" y="5"/>
                    </a:moveTo>
                    <a:lnTo>
                      <a:pt x="21" y="0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7" y="8"/>
                    </a:lnTo>
                    <a:lnTo>
                      <a:pt x="16" y="11"/>
                    </a:lnTo>
                    <a:lnTo>
                      <a:pt x="12" y="14"/>
                    </a:lnTo>
                    <a:lnTo>
                      <a:pt x="11" y="16"/>
                    </a:lnTo>
                    <a:lnTo>
                      <a:pt x="6" y="14"/>
                    </a:lnTo>
                    <a:lnTo>
                      <a:pt x="3" y="13"/>
                    </a:lnTo>
                    <a:lnTo>
                      <a:pt x="0" y="17"/>
                    </a:lnTo>
                    <a:lnTo>
                      <a:pt x="3" y="19"/>
                    </a:lnTo>
                    <a:lnTo>
                      <a:pt x="6" y="18"/>
                    </a:lnTo>
                    <a:lnTo>
                      <a:pt x="6" y="23"/>
                    </a:lnTo>
                    <a:lnTo>
                      <a:pt x="2" y="26"/>
                    </a:lnTo>
                    <a:lnTo>
                      <a:pt x="3" y="29"/>
                    </a:lnTo>
                    <a:lnTo>
                      <a:pt x="3" y="34"/>
                    </a:lnTo>
                    <a:lnTo>
                      <a:pt x="8" y="41"/>
                    </a:lnTo>
                    <a:lnTo>
                      <a:pt x="12" y="41"/>
                    </a:lnTo>
                    <a:lnTo>
                      <a:pt x="15" y="36"/>
                    </a:lnTo>
                    <a:lnTo>
                      <a:pt x="22" y="32"/>
                    </a:lnTo>
                    <a:lnTo>
                      <a:pt x="27" y="33"/>
                    </a:lnTo>
                    <a:lnTo>
                      <a:pt x="29" y="36"/>
                    </a:lnTo>
                    <a:lnTo>
                      <a:pt x="25" y="43"/>
                    </a:lnTo>
                    <a:lnTo>
                      <a:pt x="21" y="44"/>
                    </a:lnTo>
                    <a:lnTo>
                      <a:pt x="20" y="46"/>
                    </a:lnTo>
                    <a:lnTo>
                      <a:pt x="13" y="50"/>
                    </a:lnTo>
                    <a:lnTo>
                      <a:pt x="13" y="51"/>
                    </a:lnTo>
                    <a:lnTo>
                      <a:pt x="13" y="54"/>
                    </a:lnTo>
                    <a:lnTo>
                      <a:pt x="17" y="59"/>
                    </a:lnTo>
                    <a:lnTo>
                      <a:pt x="22" y="62"/>
                    </a:lnTo>
                    <a:lnTo>
                      <a:pt x="26" y="61"/>
                    </a:lnTo>
                    <a:lnTo>
                      <a:pt x="35" y="64"/>
                    </a:lnTo>
                    <a:lnTo>
                      <a:pt x="47" y="71"/>
                    </a:lnTo>
                    <a:lnTo>
                      <a:pt x="52" y="72"/>
                    </a:lnTo>
                    <a:lnTo>
                      <a:pt x="40" y="28"/>
                    </a:lnTo>
                    <a:lnTo>
                      <a:pt x="39" y="28"/>
                    </a:lnTo>
                    <a:lnTo>
                      <a:pt x="40" y="27"/>
                    </a:lnTo>
                    <a:lnTo>
                      <a:pt x="33" y="0"/>
                    </a:lnTo>
                    <a:lnTo>
                      <a:pt x="26" y="2"/>
                    </a:lnTo>
                    <a:lnTo>
                      <a:pt x="24" y="5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80" name="Freeform 64"/>
              <p:cNvSpPr>
                <a:spLocks noEditPoints="1"/>
              </p:cNvSpPr>
              <p:nvPr/>
            </p:nvSpPr>
            <p:spPr bwMode="auto">
              <a:xfrm>
                <a:off x="6705856" y="3713667"/>
                <a:ext cx="364103" cy="1930465"/>
              </a:xfrm>
              <a:custGeom>
                <a:avLst/>
                <a:gdLst>
                  <a:gd name="T0" fmla="*/ 43 w 202"/>
                  <a:gd name="T1" fmla="*/ 840 h 1071"/>
                  <a:gd name="T2" fmla="*/ 35 w 202"/>
                  <a:gd name="T3" fmla="*/ 856 h 1071"/>
                  <a:gd name="T4" fmla="*/ 57 w 202"/>
                  <a:gd name="T5" fmla="*/ 868 h 1071"/>
                  <a:gd name="T6" fmla="*/ 52 w 202"/>
                  <a:gd name="T7" fmla="*/ 887 h 1071"/>
                  <a:gd name="T8" fmla="*/ 61 w 202"/>
                  <a:gd name="T9" fmla="*/ 916 h 1071"/>
                  <a:gd name="T10" fmla="*/ 59 w 202"/>
                  <a:gd name="T11" fmla="*/ 927 h 1071"/>
                  <a:gd name="T12" fmla="*/ 71 w 202"/>
                  <a:gd name="T13" fmla="*/ 959 h 1071"/>
                  <a:gd name="T14" fmla="*/ 80 w 202"/>
                  <a:gd name="T15" fmla="*/ 982 h 1071"/>
                  <a:gd name="T16" fmla="*/ 85 w 202"/>
                  <a:gd name="T17" fmla="*/ 1002 h 1071"/>
                  <a:gd name="T18" fmla="*/ 104 w 202"/>
                  <a:gd name="T19" fmla="*/ 997 h 1071"/>
                  <a:gd name="T20" fmla="*/ 99 w 202"/>
                  <a:gd name="T21" fmla="*/ 988 h 1071"/>
                  <a:gd name="T22" fmla="*/ 115 w 202"/>
                  <a:gd name="T23" fmla="*/ 1011 h 1071"/>
                  <a:gd name="T24" fmla="*/ 92 w 202"/>
                  <a:gd name="T25" fmla="*/ 1011 h 1071"/>
                  <a:gd name="T26" fmla="*/ 105 w 202"/>
                  <a:gd name="T27" fmla="*/ 1031 h 1071"/>
                  <a:gd name="T28" fmla="*/ 114 w 202"/>
                  <a:gd name="T29" fmla="*/ 1028 h 1071"/>
                  <a:gd name="T30" fmla="*/ 127 w 202"/>
                  <a:gd name="T31" fmla="*/ 1023 h 1071"/>
                  <a:gd name="T32" fmla="*/ 123 w 202"/>
                  <a:gd name="T33" fmla="*/ 1033 h 1071"/>
                  <a:gd name="T34" fmla="*/ 122 w 202"/>
                  <a:gd name="T35" fmla="*/ 1053 h 1071"/>
                  <a:gd name="T36" fmla="*/ 146 w 202"/>
                  <a:gd name="T37" fmla="*/ 1031 h 1071"/>
                  <a:gd name="T38" fmla="*/ 147 w 202"/>
                  <a:gd name="T39" fmla="*/ 1053 h 1071"/>
                  <a:gd name="T40" fmla="*/ 132 w 202"/>
                  <a:gd name="T41" fmla="*/ 1054 h 1071"/>
                  <a:gd name="T42" fmla="*/ 162 w 202"/>
                  <a:gd name="T43" fmla="*/ 1049 h 1071"/>
                  <a:gd name="T44" fmla="*/ 186 w 202"/>
                  <a:gd name="T45" fmla="*/ 1006 h 1071"/>
                  <a:gd name="T46" fmla="*/ 124 w 202"/>
                  <a:gd name="T47" fmla="*/ 998 h 1071"/>
                  <a:gd name="T48" fmla="*/ 78 w 202"/>
                  <a:gd name="T49" fmla="*/ 935 h 1071"/>
                  <a:gd name="T50" fmla="*/ 98 w 202"/>
                  <a:gd name="T51" fmla="*/ 826 h 1071"/>
                  <a:gd name="T52" fmla="*/ 75 w 202"/>
                  <a:gd name="T53" fmla="*/ 764 h 1071"/>
                  <a:gd name="T54" fmla="*/ 75 w 202"/>
                  <a:gd name="T55" fmla="*/ 714 h 1071"/>
                  <a:gd name="T56" fmla="*/ 57 w 202"/>
                  <a:gd name="T57" fmla="*/ 616 h 1071"/>
                  <a:gd name="T58" fmla="*/ 74 w 202"/>
                  <a:gd name="T59" fmla="*/ 500 h 1071"/>
                  <a:gd name="T60" fmla="*/ 70 w 202"/>
                  <a:gd name="T61" fmla="*/ 404 h 1071"/>
                  <a:gd name="T62" fmla="*/ 61 w 202"/>
                  <a:gd name="T63" fmla="*/ 319 h 1071"/>
                  <a:gd name="T64" fmla="*/ 86 w 202"/>
                  <a:gd name="T65" fmla="*/ 235 h 1071"/>
                  <a:gd name="T66" fmla="*/ 110 w 202"/>
                  <a:gd name="T67" fmla="*/ 168 h 1071"/>
                  <a:gd name="T68" fmla="*/ 75 w 202"/>
                  <a:gd name="T69" fmla="*/ 51 h 1071"/>
                  <a:gd name="T70" fmla="*/ 45 w 202"/>
                  <a:gd name="T71" fmla="*/ 0 h 1071"/>
                  <a:gd name="T72" fmla="*/ 27 w 202"/>
                  <a:gd name="T73" fmla="*/ 38 h 1071"/>
                  <a:gd name="T74" fmla="*/ 33 w 202"/>
                  <a:gd name="T75" fmla="*/ 120 h 1071"/>
                  <a:gd name="T76" fmla="*/ 35 w 202"/>
                  <a:gd name="T77" fmla="*/ 195 h 1071"/>
                  <a:gd name="T78" fmla="*/ 32 w 202"/>
                  <a:gd name="T79" fmla="*/ 263 h 1071"/>
                  <a:gd name="T80" fmla="*/ 27 w 202"/>
                  <a:gd name="T81" fmla="*/ 324 h 1071"/>
                  <a:gd name="T82" fmla="*/ 27 w 202"/>
                  <a:gd name="T83" fmla="*/ 384 h 1071"/>
                  <a:gd name="T84" fmla="*/ 34 w 202"/>
                  <a:gd name="T85" fmla="*/ 438 h 1071"/>
                  <a:gd name="T86" fmla="*/ 22 w 202"/>
                  <a:gd name="T87" fmla="*/ 482 h 1071"/>
                  <a:gd name="T88" fmla="*/ 11 w 202"/>
                  <a:gd name="T89" fmla="*/ 524 h 1071"/>
                  <a:gd name="T90" fmla="*/ 10 w 202"/>
                  <a:gd name="T91" fmla="*/ 560 h 1071"/>
                  <a:gd name="T92" fmla="*/ 16 w 202"/>
                  <a:gd name="T93" fmla="*/ 616 h 1071"/>
                  <a:gd name="T94" fmla="*/ 14 w 202"/>
                  <a:gd name="T95" fmla="*/ 654 h 1071"/>
                  <a:gd name="T96" fmla="*/ 53 w 202"/>
                  <a:gd name="T97" fmla="*/ 667 h 1071"/>
                  <a:gd name="T98" fmla="*/ 50 w 202"/>
                  <a:gd name="T99" fmla="*/ 688 h 1071"/>
                  <a:gd name="T100" fmla="*/ 47 w 202"/>
                  <a:gd name="T101" fmla="*/ 718 h 1071"/>
                  <a:gd name="T102" fmla="*/ 56 w 202"/>
                  <a:gd name="T103" fmla="*/ 751 h 1071"/>
                  <a:gd name="T104" fmla="*/ 49 w 202"/>
                  <a:gd name="T105" fmla="*/ 790 h 1071"/>
                  <a:gd name="T106" fmla="*/ 42 w 202"/>
                  <a:gd name="T107" fmla="*/ 822 h 1071"/>
                  <a:gd name="T108" fmla="*/ 34 w 202"/>
                  <a:gd name="T109" fmla="*/ 800 h 1071"/>
                  <a:gd name="T110" fmla="*/ 14 w 202"/>
                  <a:gd name="T111" fmla="*/ 817 h 1071"/>
                  <a:gd name="T112" fmla="*/ 12 w 202"/>
                  <a:gd name="T113" fmla="*/ 826 h 1071"/>
                  <a:gd name="T114" fmla="*/ 80 w 202"/>
                  <a:gd name="T115" fmla="*/ 158 h 1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2" h="1071">
                    <a:moveTo>
                      <a:pt x="18" y="825"/>
                    </a:moveTo>
                    <a:lnTo>
                      <a:pt x="20" y="824"/>
                    </a:lnTo>
                    <a:lnTo>
                      <a:pt x="21" y="829"/>
                    </a:lnTo>
                    <a:lnTo>
                      <a:pt x="25" y="832"/>
                    </a:lnTo>
                    <a:lnTo>
                      <a:pt x="30" y="831"/>
                    </a:lnTo>
                    <a:lnTo>
                      <a:pt x="32" y="829"/>
                    </a:lnTo>
                    <a:lnTo>
                      <a:pt x="35" y="830"/>
                    </a:lnTo>
                    <a:lnTo>
                      <a:pt x="38" y="833"/>
                    </a:lnTo>
                    <a:lnTo>
                      <a:pt x="43" y="836"/>
                    </a:lnTo>
                    <a:lnTo>
                      <a:pt x="46" y="838"/>
                    </a:lnTo>
                    <a:lnTo>
                      <a:pt x="43" y="840"/>
                    </a:lnTo>
                    <a:lnTo>
                      <a:pt x="42" y="842"/>
                    </a:lnTo>
                    <a:lnTo>
                      <a:pt x="44" y="845"/>
                    </a:lnTo>
                    <a:lnTo>
                      <a:pt x="42" y="847"/>
                    </a:lnTo>
                    <a:lnTo>
                      <a:pt x="40" y="850"/>
                    </a:lnTo>
                    <a:lnTo>
                      <a:pt x="41" y="852"/>
                    </a:lnTo>
                    <a:lnTo>
                      <a:pt x="45" y="855"/>
                    </a:lnTo>
                    <a:lnTo>
                      <a:pt x="45" y="856"/>
                    </a:lnTo>
                    <a:lnTo>
                      <a:pt x="41" y="855"/>
                    </a:lnTo>
                    <a:lnTo>
                      <a:pt x="39" y="852"/>
                    </a:lnTo>
                    <a:lnTo>
                      <a:pt x="36" y="853"/>
                    </a:lnTo>
                    <a:lnTo>
                      <a:pt x="35" y="856"/>
                    </a:lnTo>
                    <a:lnTo>
                      <a:pt x="40" y="860"/>
                    </a:lnTo>
                    <a:lnTo>
                      <a:pt x="41" y="864"/>
                    </a:lnTo>
                    <a:lnTo>
                      <a:pt x="47" y="865"/>
                    </a:lnTo>
                    <a:lnTo>
                      <a:pt x="53" y="861"/>
                    </a:lnTo>
                    <a:lnTo>
                      <a:pt x="57" y="864"/>
                    </a:lnTo>
                    <a:lnTo>
                      <a:pt x="59" y="864"/>
                    </a:lnTo>
                    <a:lnTo>
                      <a:pt x="63" y="862"/>
                    </a:lnTo>
                    <a:lnTo>
                      <a:pt x="61" y="865"/>
                    </a:lnTo>
                    <a:lnTo>
                      <a:pt x="62" y="867"/>
                    </a:lnTo>
                    <a:lnTo>
                      <a:pt x="61" y="868"/>
                    </a:lnTo>
                    <a:lnTo>
                      <a:pt x="57" y="868"/>
                    </a:lnTo>
                    <a:lnTo>
                      <a:pt x="54" y="869"/>
                    </a:lnTo>
                    <a:lnTo>
                      <a:pt x="51" y="867"/>
                    </a:lnTo>
                    <a:lnTo>
                      <a:pt x="44" y="869"/>
                    </a:lnTo>
                    <a:lnTo>
                      <a:pt x="43" y="872"/>
                    </a:lnTo>
                    <a:lnTo>
                      <a:pt x="44" y="874"/>
                    </a:lnTo>
                    <a:lnTo>
                      <a:pt x="48" y="878"/>
                    </a:lnTo>
                    <a:lnTo>
                      <a:pt x="49" y="882"/>
                    </a:lnTo>
                    <a:lnTo>
                      <a:pt x="53" y="883"/>
                    </a:lnTo>
                    <a:lnTo>
                      <a:pt x="57" y="881"/>
                    </a:lnTo>
                    <a:lnTo>
                      <a:pt x="57" y="883"/>
                    </a:lnTo>
                    <a:lnTo>
                      <a:pt x="52" y="887"/>
                    </a:lnTo>
                    <a:lnTo>
                      <a:pt x="52" y="889"/>
                    </a:lnTo>
                    <a:lnTo>
                      <a:pt x="53" y="891"/>
                    </a:lnTo>
                    <a:lnTo>
                      <a:pt x="52" y="895"/>
                    </a:lnTo>
                    <a:lnTo>
                      <a:pt x="49" y="895"/>
                    </a:lnTo>
                    <a:lnTo>
                      <a:pt x="49" y="898"/>
                    </a:lnTo>
                    <a:lnTo>
                      <a:pt x="51" y="909"/>
                    </a:lnTo>
                    <a:lnTo>
                      <a:pt x="54" y="913"/>
                    </a:lnTo>
                    <a:lnTo>
                      <a:pt x="54" y="918"/>
                    </a:lnTo>
                    <a:lnTo>
                      <a:pt x="57" y="922"/>
                    </a:lnTo>
                    <a:lnTo>
                      <a:pt x="61" y="924"/>
                    </a:lnTo>
                    <a:lnTo>
                      <a:pt x="61" y="916"/>
                    </a:lnTo>
                    <a:lnTo>
                      <a:pt x="63" y="907"/>
                    </a:lnTo>
                    <a:lnTo>
                      <a:pt x="66" y="904"/>
                    </a:lnTo>
                    <a:lnTo>
                      <a:pt x="67" y="906"/>
                    </a:lnTo>
                    <a:lnTo>
                      <a:pt x="65" y="907"/>
                    </a:lnTo>
                    <a:lnTo>
                      <a:pt x="63" y="917"/>
                    </a:lnTo>
                    <a:lnTo>
                      <a:pt x="63" y="919"/>
                    </a:lnTo>
                    <a:lnTo>
                      <a:pt x="66" y="922"/>
                    </a:lnTo>
                    <a:lnTo>
                      <a:pt x="69" y="922"/>
                    </a:lnTo>
                    <a:lnTo>
                      <a:pt x="68" y="923"/>
                    </a:lnTo>
                    <a:lnTo>
                      <a:pt x="63" y="924"/>
                    </a:lnTo>
                    <a:lnTo>
                      <a:pt x="59" y="927"/>
                    </a:lnTo>
                    <a:lnTo>
                      <a:pt x="60" y="931"/>
                    </a:lnTo>
                    <a:lnTo>
                      <a:pt x="59" y="935"/>
                    </a:lnTo>
                    <a:lnTo>
                      <a:pt x="59" y="939"/>
                    </a:lnTo>
                    <a:lnTo>
                      <a:pt x="57" y="940"/>
                    </a:lnTo>
                    <a:lnTo>
                      <a:pt x="54" y="944"/>
                    </a:lnTo>
                    <a:lnTo>
                      <a:pt x="54" y="948"/>
                    </a:lnTo>
                    <a:lnTo>
                      <a:pt x="61" y="953"/>
                    </a:lnTo>
                    <a:lnTo>
                      <a:pt x="70" y="954"/>
                    </a:lnTo>
                    <a:lnTo>
                      <a:pt x="74" y="957"/>
                    </a:lnTo>
                    <a:lnTo>
                      <a:pt x="74" y="959"/>
                    </a:lnTo>
                    <a:lnTo>
                      <a:pt x="71" y="959"/>
                    </a:lnTo>
                    <a:lnTo>
                      <a:pt x="73" y="964"/>
                    </a:lnTo>
                    <a:lnTo>
                      <a:pt x="75" y="967"/>
                    </a:lnTo>
                    <a:lnTo>
                      <a:pt x="78" y="962"/>
                    </a:lnTo>
                    <a:lnTo>
                      <a:pt x="78" y="966"/>
                    </a:lnTo>
                    <a:lnTo>
                      <a:pt x="77" y="969"/>
                    </a:lnTo>
                    <a:lnTo>
                      <a:pt x="73" y="970"/>
                    </a:lnTo>
                    <a:lnTo>
                      <a:pt x="70" y="974"/>
                    </a:lnTo>
                    <a:lnTo>
                      <a:pt x="73" y="975"/>
                    </a:lnTo>
                    <a:lnTo>
                      <a:pt x="76" y="975"/>
                    </a:lnTo>
                    <a:lnTo>
                      <a:pt x="76" y="978"/>
                    </a:lnTo>
                    <a:lnTo>
                      <a:pt x="80" y="982"/>
                    </a:lnTo>
                    <a:lnTo>
                      <a:pt x="82" y="982"/>
                    </a:lnTo>
                    <a:lnTo>
                      <a:pt x="84" y="980"/>
                    </a:lnTo>
                    <a:lnTo>
                      <a:pt x="84" y="985"/>
                    </a:lnTo>
                    <a:lnTo>
                      <a:pt x="85" y="989"/>
                    </a:lnTo>
                    <a:lnTo>
                      <a:pt x="83" y="989"/>
                    </a:lnTo>
                    <a:lnTo>
                      <a:pt x="81" y="988"/>
                    </a:lnTo>
                    <a:lnTo>
                      <a:pt x="79" y="988"/>
                    </a:lnTo>
                    <a:lnTo>
                      <a:pt x="78" y="990"/>
                    </a:lnTo>
                    <a:lnTo>
                      <a:pt x="82" y="995"/>
                    </a:lnTo>
                    <a:lnTo>
                      <a:pt x="84" y="996"/>
                    </a:lnTo>
                    <a:lnTo>
                      <a:pt x="85" y="1002"/>
                    </a:lnTo>
                    <a:lnTo>
                      <a:pt x="87" y="1004"/>
                    </a:lnTo>
                    <a:lnTo>
                      <a:pt x="92" y="1008"/>
                    </a:lnTo>
                    <a:lnTo>
                      <a:pt x="95" y="1007"/>
                    </a:lnTo>
                    <a:lnTo>
                      <a:pt x="93" y="1000"/>
                    </a:lnTo>
                    <a:lnTo>
                      <a:pt x="94" y="998"/>
                    </a:lnTo>
                    <a:lnTo>
                      <a:pt x="93" y="994"/>
                    </a:lnTo>
                    <a:lnTo>
                      <a:pt x="97" y="997"/>
                    </a:lnTo>
                    <a:lnTo>
                      <a:pt x="97" y="1000"/>
                    </a:lnTo>
                    <a:lnTo>
                      <a:pt x="100" y="1005"/>
                    </a:lnTo>
                    <a:lnTo>
                      <a:pt x="102" y="1000"/>
                    </a:lnTo>
                    <a:lnTo>
                      <a:pt x="104" y="997"/>
                    </a:lnTo>
                    <a:lnTo>
                      <a:pt x="104" y="994"/>
                    </a:lnTo>
                    <a:lnTo>
                      <a:pt x="101" y="993"/>
                    </a:lnTo>
                    <a:lnTo>
                      <a:pt x="96" y="992"/>
                    </a:lnTo>
                    <a:lnTo>
                      <a:pt x="96" y="990"/>
                    </a:lnTo>
                    <a:lnTo>
                      <a:pt x="99" y="990"/>
                    </a:lnTo>
                    <a:lnTo>
                      <a:pt x="106" y="992"/>
                    </a:lnTo>
                    <a:lnTo>
                      <a:pt x="109" y="994"/>
                    </a:lnTo>
                    <a:lnTo>
                      <a:pt x="113" y="994"/>
                    </a:lnTo>
                    <a:lnTo>
                      <a:pt x="112" y="991"/>
                    </a:lnTo>
                    <a:lnTo>
                      <a:pt x="107" y="988"/>
                    </a:lnTo>
                    <a:lnTo>
                      <a:pt x="99" y="988"/>
                    </a:lnTo>
                    <a:lnTo>
                      <a:pt x="98" y="986"/>
                    </a:lnTo>
                    <a:lnTo>
                      <a:pt x="101" y="985"/>
                    </a:lnTo>
                    <a:lnTo>
                      <a:pt x="109" y="987"/>
                    </a:lnTo>
                    <a:lnTo>
                      <a:pt x="116" y="991"/>
                    </a:lnTo>
                    <a:lnTo>
                      <a:pt x="117" y="997"/>
                    </a:lnTo>
                    <a:lnTo>
                      <a:pt x="114" y="1000"/>
                    </a:lnTo>
                    <a:lnTo>
                      <a:pt x="114" y="1005"/>
                    </a:lnTo>
                    <a:lnTo>
                      <a:pt x="117" y="1011"/>
                    </a:lnTo>
                    <a:lnTo>
                      <a:pt x="117" y="1014"/>
                    </a:lnTo>
                    <a:lnTo>
                      <a:pt x="113" y="1016"/>
                    </a:lnTo>
                    <a:lnTo>
                      <a:pt x="115" y="1011"/>
                    </a:lnTo>
                    <a:lnTo>
                      <a:pt x="112" y="1004"/>
                    </a:lnTo>
                    <a:lnTo>
                      <a:pt x="109" y="1000"/>
                    </a:lnTo>
                    <a:lnTo>
                      <a:pt x="106" y="1004"/>
                    </a:lnTo>
                    <a:lnTo>
                      <a:pt x="106" y="1007"/>
                    </a:lnTo>
                    <a:lnTo>
                      <a:pt x="109" y="1010"/>
                    </a:lnTo>
                    <a:lnTo>
                      <a:pt x="106" y="1014"/>
                    </a:lnTo>
                    <a:lnTo>
                      <a:pt x="104" y="1012"/>
                    </a:lnTo>
                    <a:lnTo>
                      <a:pt x="103" y="1008"/>
                    </a:lnTo>
                    <a:lnTo>
                      <a:pt x="101" y="1008"/>
                    </a:lnTo>
                    <a:lnTo>
                      <a:pt x="97" y="1011"/>
                    </a:lnTo>
                    <a:lnTo>
                      <a:pt x="92" y="1011"/>
                    </a:lnTo>
                    <a:lnTo>
                      <a:pt x="87" y="1012"/>
                    </a:lnTo>
                    <a:lnTo>
                      <a:pt x="92" y="1015"/>
                    </a:lnTo>
                    <a:lnTo>
                      <a:pt x="92" y="1022"/>
                    </a:lnTo>
                    <a:lnTo>
                      <a:pt x="94" y="1025"/>
                    </a:lnTo>
                    <a:lnTo>
                      <a:pt x="95" y="1028"/>
                    </a:lnTo>
                    <a:lnTo>
                      <a:pt x="94" y="1030"/>
                    </a:lnTo>
                    <a:lnTo>
                      <a:pt x="94" y="1031"/>
                    </a:lnTo>
                    <a:lnTo>
                      <a:pt x="97" y="1032"/>
                    </a:lnTo>
                    <a:lnTo>
                      <a:pt x="99" y="1029"/>
                    </a:lnTo>
                    <a:lnTo>
                      <a:pt x="101" y="1030"/>
                    </a:lnTo>
                    <a:lnTo>
                      <a:pt x="105" y="1031"/>
                    </a:lnTo>
                    <a:lnTo>
                      <a:pt x="105" y="1032"/>
                    </a:lnTo>
                    <a:lnTo>
                      <a:pt x="101" y="1034"/>
                    </a:lnTo>
                    <a:lnTo>
                      <a:pt x="98" y="1036"/>
                    </a:lnTo>
                    <a:lnTo>
                      <a:pt x="99" y="1040"/>
                    </a:lnTo>
                    <a:lnTo>
                      <a:pt x="104" y="1040"/>
                    </a:lnTo>
                    <a:lnTo>
                      <a:pt x="112" y="1044"/>
                    </a:lnTo>
                    <a:lnTo>
                      <a:pt x="114" y="1043"/>
                    </a:lnTo>
                    <a:lnTo>
                      <a:pt x="116" y="1040"/>
                    </a:lnTo>
                    <a:lnTo>
                      <a:pt x="114" y="1034"/>
                    </a:lnTo>
                    <a:lnTo>
                      <a:pt x="115" y="1031"/>
                    </a:lnTo>
                    <a:lnTo>
                      <a:pt x="114" y="1028"/>
                    </a:lnTo>
                    <a:lnTo>
                      <a:pt x="112" y="1029"/>
                    </a:lnTo>
                    <a:lnTo>
                      <a:pt x="109" y="1028"/>
                    </a:lnTo>
                    <a:lnTo>
                      <a:pt x="110" y="1027"/>
                    </a:lnTo>
                    <a:lnTo>
                      <a:pt x="113" y="1025"/>
                    </a:lnTo>
                    <a:lnTo>
                      <a:pt x="112" y="1022"/>
                    </a:lnTo>
                    <a:lnTo>
                      <a:pt x="114" y="1021"/>
                    </a:lnTo>
                    <a:lnTo>
                      <a:pt x="119" y="1023"/>
                    </a:lnTo>
                    <a:lnTo>
                      <a:pt x="122" y="1022"/>
                    </a:lnTo>
                    <a:lnTo>
                      <a:pt x="122" y="1024"/>
                    </a:lnTo>
                    <a:lnTo>
                      <a:pt x="125" y="1025"/>
                    </a:lnTo>
                    <a:lnTo>
                      <a:pt x="127" y="1023"/>
                    </a:lnTo>
                    <a:lnTo>
                      <a:pt x="131" y="1022"/>
                    </a:lnTo>
                    <a:lnTo>
                      <a:pt x="135" y="1023"/>
                    </a:lnTo>
                    <a:lnTo>
                      <a:pt x="139" y="1023"/>
                    </a:lnTo>
                    <a:lnTo>
                      <a:pt x="144" y="1023"/>
                    </a:lnTo>
                    <a:lnTo>
                      <a:pt x="145" y="1025"/>
                    </a:lnTo>
                    <a:lnTo>
                      <a:pt x="141" y="1026"/>
                    </a:lnTo>
                    <a:lnTo>
                      <a:pt x="139" y="1029"/>
                    </a:lnTo>
                    <a:lnTo>
                      <a:pt x="137" y="1028"/>
                    </a:lnTo>
                    <a:lnTo>
                      <a:pt x="134" y="1026"/>
                    </a:lnTo>
                    <a:lnTo>
                      <a:pt x="131" y="1026"/>
                    </a:lnTo>
                    <a:lnTo>
                      <a:pt x="123" y="1033"/>
                    </a:lnTo>
                    <a:lnTo>
                      <a:pt x="121" y="1033"/>
                    </a:lnTo>
                    <a:lnTo>
                      <a:pt x="119" y="1033"/>
                    </a:lnTo>
                    <a:lnTo>
                      <a:pt x="117" y="1035"/>
                    </a:lnTo>
                    <a:lnTo>
                      <a:pt x="117" y="1039"/>
                    </a:lnTo>
                    <a:lnTo>
                      <a:pt x="116" y="1042"/>
                    </a:lnTo>
                    <a:lnTo>
                      <a:pt x="115" y="1044"/>
                    </a:lnTo>
                    <a:lnTo>
                      <a:pt x="115" y="1046"/>
                    </a:lnTo>
                    <a:lnTo>
                      <a:pt x="117" y="1047"/>
                    </a:lnTo>
                    <a:lnTo>
                      <a:pt x="115" y="1049"/>
                    </a:lnTo>
                    <a:lnTo>
                      <a:pt x="115" y="1051"/>
                    </a:lnTo>
                    <a:lnTo>
                      <a:pt x="122" y="1053"/>
                    </a:lnTo>
                    <a:lnTo>
                      <a:pt x="127" y="1058"/>
                    </a:lnTo>
                    <a:lnTo>
                      <a:pt x="129" y="1058"/>
                    </a:lnTo>
                    <a:lnTo>
                      <a:pt x="130" y="1056"/>
                    </a:lnTo>
                    <a:lnTo>
                      <a:pt x="129" y="1052"/>
                    </a:lnTo>
                    <a:lnTo>
                      <a:pt x="131" y="1048"/>
                    </a:lnTo>
                    <a:lnTo>
                      <a:pt x="134" y="1048"/>
                    </a:lnTo>
                    <a:lnTo>
                      <a:pt x="135" y="1046"/>
                    </a:lnTo>
                    <a:lnTo>
                      <a:pt x="131" y="1042"/>
                    </a:lnTo>
                    <a:lnTo>
                      <a:pt x="137" y="1041"/>
                    </a:lnTo>
                    <a:lnTo>
                      <a:pt x="141" y="1036"/>
                    </a:lnTo>
                    <a:lnTo>
                      <a:pt x="146" y="1031"/>
                    </a:lnTo>
                    <a:lnTo>
                      <a:pt x="148" y="1029"/>
                    </a:lnTo>
                    <a:lnTo>
                      <a:pt x="149" y="1030"/>
                    </a:lnTo>
                    <a:lnTo>
                      <a:pt x="152" y="1032"/>
                    </a:lnTo>
                    <a:lnTo>
                      <a:pt x="155" y="1032"/>
                    </a:lnTo>
                    <a:lnTo>
                      <a:pt x="155" y="1033"/>
                    </a:lnTo>
                    <a:lnTo>
                      <a:pt x="152" y="1034"/>
                    </a:lnTo>
                    <a:lnTo>
                      <a:pt x="150" y="1039"/>
                    </a:lnTo>
                    <a:lnTo>
                      <a:pt x="149" y="1042"/>
                    </a:lnTo>
                    <a:lnTo>
                      <a:pt x="145" y="1046"/>
                    </a:lnTo>
                    <a:lnTo>
                      <a:pt x="145" y="1050"/>
                    </a:lnTo>
                    <a:lnTo>
                      <a:pt x="147" y="1053"/>
                    </a:lnTo>
                    <a:lnTo>
                      <a:pt x="144" y="1057"/>
                    </a:lnTo>
                    <a:lnTo>
                      <a:pt x="140" y="1058"/>
                    </a:lnTo>
                    <a:lnTo>
                      <a:pt x="140" y="1056"/>
                    </a:lnTo>
                    <a:lnTo>
                      <a:pt x="142" y="1054"/>
                    </a:lnTo>
                    <a:lnTo>
                      <a:pt x="142" y="1049"/>
                    </a:lnTo>
                    <a:lnTo>
                      <a:pt x="140" y="1048"/>
                    </a:lnTo>
                    <a:lnTo>
                      <a:pt x="138" y="1049"/>
                    </a:lnTo>
                    <a:lnTo>
                      <a:pt x="138" y="1052"/>
                    </a:lnTo>
                    <a:lnTo>
                      <a:pt x="136" y="1052"/>
                    </a:lnTo>
                    <a:lnTo>
                      <a:pt x="133" y="1052"/>
                    </a:lnTo>
                    <a:lnTo>
                      <a:pt x="132" y="1054"/>
                    </a:lnTo>
                    <a:lnTo>
                      <a:pt x="134" y="1059"/>
                    </a:lnTo>
                    <a:lnTo>
                      <a:pt x="141" y="1066"/>
                    </a:lnTo>
                    <a:lnTo>
                      <a:pt x="149" y="1067"/>
                    </a:lnTo>
                    <a:lnTo>
                      <a:pt x="153" y="1069"/>
                    </a:lnTo>
                    <a:lnTo>
                      <a:pt x="156" y="1069"/>
                    </a:lnTo>
                    <a:lnTo>
                      <a:pt x="159" y="1071"/>
                    </a:lnTo>
                    <a:lnTo>
                      <a:pt x="162" y="1068"/>
                    </a:lnTo>
                    <a:lnTo>
                      <a:pt x="164" y="1063"/>
                    </a:lnTo>
                    <a:lnTo>
                      <a:pt x="162" y="1056"/>
                    </a:lnTo>
                    <a:lnTo>
                      <a:pt x="163" y="1052"/>
                    </a:lnTo>
                    <a:lnTo>
                      <a:pt x="162" y="1049"/>
                    </a:lnTo>
                    <a:lnTo>
                      <a:pt x="163" y="1043"/>
                    </a:lnTo>
                    <a:lnTo>
                      <a:pt x="164" y="1035"/>
                    </a:lnTo>
                    <a:lnTo>
                      <a:pt x="163" y="1031"/>
                    </a:lnTo>
                    <a:lnTo>
                      <a:pt x="163" y="1028"/>
                    </a:lnTo>
                    <a:lnTo>
                      <a:pt x="169" y="1025"/>
                    </a:lnTo>
                    <a:lnTo>
                      <a:pt x="174" y="1017"/>
                    </a:lnTo>
                    <a:lnTo>
                      <a:pt x="177" y="1016"/>
                    </a:lnTo>
                    <a:lnTo>
                      <a:pt x="183" y="1016"/>
                    </a:lnTo>
                    <a:lnTo>
                      <a:pt x="184" y="1014"/>
                    </a:lnTo>
                    <a:lnTo>
                      <a:pt x="184" y="1009"/>
                    </a:lnTo>
                    <a:lnTo>
                      <a:pt x="186" y="1006"/>
                    </a:lnTo>
                    <a:lnTo>
                      <a:pt x="191" y="1005"/>
                    </a:lnTo>
                    <a:lnTo>
                      <a:pt x="198" y="1008"/>
                    </a:lnTo>
                    <a:lnTo>
                      <a:pt x="201" y="1007"/>
                    </a:lnTo>
                    <a:lnTo>
                      <a:pt x="202" y="1007"/>
                    </a:lnTo>
                    <a:lnTo>
                      <a:pt x="195" y="1000"/>
                    </a:lnTo>
                    <a:lnTo>
                      <a:pt x="190" y="1000"/>
                    </a:lnTo>
                    <a:lnTo>
                      <a:pt x="188" y="998"/>
                    </a:lnTo>
                    <a:lnTo>
                      <a:pt x="157" y="998"/>
                    </a:lnTo>
                    <a:lnTo>
                      <a:pt x="140" y="1002"/>
                    </a:lnTo>
                    <a:lnTo>
                      <a:pt x="136" y="998"/>
                    </a:lnTo>
                    <a:lnTo>
                      <a:pt x="124" y="998"/>
                    </a:lnTo>
                    <a:lnTo>
                      <a:pt x="121" y="988"/>
                    </a:lnTo>
                    <a:lnTo>
                      <a:pt x="118" y="979"/>
                    </a:lnTo>
                    <a:lnTo>
                      <a:pt x="113" y="975"/>
                    </a:lnTo>
                    <a:lnTo>
                      <a:pt x="112" y="961"/>
                    </a:lnTo>
                    <a:lnTo>
                      <a:pt x="112" y="955"/>
                    </a:lnTo>
                    <a:lnTo>
                      <a:pt x="106" y="955"/>
                    </a:lnTo>
                    <a:lnTo>
                      <a:pt x="99" y="958"/>
                    </a:lnTo>
                    <a:lnTo>
                      <a:pt x="95" y="963"/>
                    </a:lnTo>
                    <a:lnTo>
                      <a:pt x="89" y="963"/>
                    </a:lnTo>
                    <a:lnTo>
                      <a:pt x="79" y="942"/>
                    </a:lnTo>
                    <a:lnTo>
                      <a:pt x="78" y="935"/>
                    </a:lnTo>
                    <a:lnTo>
                      <a:pt x="81" y="914"/>
                    </a:lnTo>
                    <a:lnTo>
                      <a:pt x="86" y="906"/>
                    </a:lnTo>
                    <a:lnTo>
                      <a:pt x="95" y="898"/>
                    </a:lnTo>
                    <a:lnTo>
                      <a:pt x="97" y="885"/>
                    </a:lnTo>
                    <a:lnTo>
                      <a:pt x="95" y="872"/>
                    </a:lnTo>
                    <a:lnTo>
                      <a:pt x="92" y="863"/>
                    </a:lnTo>
                    <a:lnTo>
                      <a:pt x="93" y="852"/>
                    </a:lnTo>
                    <a:lnTo>
                      <a:pt x="98" y="847"/>
                    </a:lnTo>
                    <a:lnTo>
                      <a:pt x="94" y="835"/>
                    </a:lnTo>
                    <a:lnTo>
                      <a:pt x="94" y="830"/>
                    </a:lnTo>
                    <a:lnTo>
                      <a:pt x="98" y="826"/>
                    </a:lnTo>
                    <a:lnTo>
                      <a:pt x="96" y="815"/>
                    </a:lnTo>
                    <a:lnTo>
                      <a:pt x="94" y="802"/>
                    </a:lnTo>
                    <a:lnTo>
                      <a:pt x="91" y="796"/>
                    </a:lnTo>
                    <a:lnTo>
                      <a:pt x="91" y="791"/>
                    </a:lnTo>
                    <a:lnTo>
                      <a:pt x="97" y="786"/>
                    </a:lnTo>
                    <a:lnTo>
                      <a:pt x="97" y="780"/>
                    </a:lnTo>
                    <a:lnTo>
                      <a:pt x="92" y="772"/>
                    </a:lnTo>
                    <a:lnTo>
                      <a:pt x="84" y="765"/>
                    </a:lnTo>
                    <a:lnTo>
                      <a:pt x="79" y="765"/>
                    </a:lnTo>
                    <a:lnTo>
                      <a:pt x="78" y="768"/>
                    </a:lnTo>
                    <a:lnTo>
                      <a:pt x="75" y="764"/>
                    </a:lnTo>
                    <a:lnTo>
                      <a:pt x="77" y="760"/>
                    </a:lnTo>
                    <a:lnTo>
                      <a:pt x="87" y="760"/>
                    </a:lnTo>
                    <a:lnTo>
                      <a:pt x="93" y="754"/>
                    </a:lnTo>
                    <a:lnTo>
                      <a:pt x="92" y="748"/>
                    </a:lnTo>
                    <a:lnTo>
                      <a:pt x="88" y="747"/>
                    </a:lnTo>
                    <a:lnTo>
                      <a:pt x="85" y="750"/>
                    </a:lnTo>
                    <a:lnTo>
                      <a:pt x="81" y="748"/>
                    </a:lnTo>
                    <a:lnTo>
                      <a:pt x="79" y="738"/>
                    </a:lnTo>
                    <a:lnTo>
                      <a:pt x="74" y="728"/>
                    </a:lnTo>
                    <a:lnTo>
                      <a:pt x="74" y="721"/>
                    </a:lnTo>
                    <a:lnTo>
                      <a:pt x="75" y="714"/>
                    </a:lnTo>
                    <a:lnTo>
                      <a:pt x="66" y="710"/>
                    </a:lnTo>
                    <a:lnTo>
                      <a:pt x="64" y="704"/>
                    </a:lnTo>
                    <a:lnTo>
                      <a:pt x="63" y="685"/>
                    </a:lnTo>
                    <a:lnTo>
                      <a:pt x="68" y="682"/>
                    </a:lnTo>
                    <a:lnTo>
                      <a:pt x="70" y="675"/>
                    </a:lnTo>
                    <a:lnTo>
                      <a:pt x="67" y="671"/>
                    </a:lnTo>
                    <a:lnTo>
                      <a:pt x="63" y="668"/>
                    </a:lnTo>
                    <a:lnTo>
                      <a:pt x="61" y="657"/>
                    </a:lnTo>
                    <a:lnTo>
                      <a:pt x="60" y="641"/>
                    </a:lnTo>
                    <a:lnTo>
                      <a:pt x="62" y="623"/>
                    </a:lnTo>
                    <a:lnTo>
                      <a:pt x="57" y="616"/>
                    </a:lnTo>
                    <a:lnTo>
                      <a:pt x="56" y="608"/>
                    </a:lnTo>
                    <a:lnTo>
                      <a:pt x="65" y="596"/>
                    </a:lnTo>
                    <a:lnTo>
                      <a:pt x="66" y="583"/>
                    </a:lnTo>
                    <a:lnTo>
                      <a:pt x="73" y="580"/>
                    </a:lnTo>
                    <a:lnTo>
                      <a:pt x="76" y="576"/>
                    </a:lnTo>
                    <a:lnTo>
                      <a:pt x="62" y="548"/>
                    </a:lnTo>
                    <a:lnTo>
                      <a:pt x="63" y="539"/>
                    </a:lnTo>
                    <a:lnTo>
                      <a:pt x="63" y="531"/>
                    </a:lnTo>
                    <a:lnTo>
                      <a:pt x="63" y="515"/>
                    </a:lnTo>
                    <a:lnTo>
                      <a:pt x="68" y="505"/>
                    </a:lnTo>
                    <a:lnTo>
                      <a:pt x="74" y="500"/>
                    </a:lnTo>
                    <a:lnTo>
                      <a:pt x="73" y="490"/>
                    </a:lnTo>
                    <a:lnTo>
                      <a:pt x="68" y="483"/>
                    </a:lnTo>
                    <a:lnTo>
                      <a:pt x="65" y="479"/>
                    </a:lnTo>
                    <a:lnTo>
                      <a:pt x="70" y="472"/>
                    </a:lnTo>
                    <a:lnTo>
                      <a:pt x="69" y="463"/>
                    </a:lnTo>
                    <a:lnTo>
                      <a:pt x="73" y="452"/>
                    </a:lnTo>
                    <a:lnTo>
                      <a:pt x="78" y="451"/>
                    </a:lnTo>
                    <a:lnTo>
                      <a:pt x="79" y="439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70" y="404"/>
                    </a:lnTo>
                    <a:lnTo>
                      <a:pt x="66" y="397"/>
                    </a:lnTo>
                    <a:lnTo>
                      <a:pt x="61" y="387"/>
                    </a:lnTo>
                    <a:lnTo>
                      <a:pt x="60" y="383"/>
                    </a:lnTo>
                    <a:lnTo>
                      <a:pt x="56" y="378"/>
                    </a:lnTo>
                    <a:lnTo>
                      <a:pt x="53" y="366"/>
                    </a:lnTo>
                    <a:lnTo>
                      <a:pt x="54" y="357"/>
                    </a:lnTo>
                    <a:lnTo>
                      <a:pt x="61" y="353"/>
                    </a:lnTo>
                    <a:lnTo>
                      <a:pt x="62" y="342"/>
                    </a:lnTo>
                    <a:lnTo>
                      <a:pt x="65" y="337"/>
                    </a:lnTo>
                    <a:lnTo>
                      <a:pt x="65" y="326"/>
                    </a:lnTo>
                    <a:lnTo>
                      <a:pt x="61" y="319"/>
                    </a:lnTo>
                    <a:lnTo>
                      <a:pt x="61" y="304"/>
                    </a:lnTo>
                    <a:lnTo>
                      <a:pt x="64" y="301"/>
                    </a:lnTo>
                    <a:lnTo>
                      <a:pt x="65" y="283"/>
                    </a:lnTo>
                    <a:lnTo>
                      <a:pt x="70" y="276"/>
                    </a:lnTo>
                    <a:lnTo>
                      <a:pt x="77" y="260"/>
                    </a:lnTo>
                    <a:lnTo>
                      <a:pt x="83" y="254"/>
                    </a:lnTo>
                    <a:lnTo>
                      <a:pt x="87" y="252"/>
                    </a:lnTo>
                    <a:lnTo>
                      <a:pt x="91" y="248"/>
                    </a:lnTo>
                    <a:lnTo>
                      <a:pt x="88" y="244"/>
                    </a:lnTo>
                    <a:lnTo>
                      <a:pt x="88" y="238"/>
                    </a:lnTo>
                    <a:lnTo>
                      <a:pt x="86" y="235"/>
                    </a:lnTo>
                    <a:lnTo>
                      <a:pt x="84" y="232"/>
                    </a:lnTo>
                    <a:lnTo>
                      <a:pt x="85" y="227"/>
                    </a:lnTo>
                    <a:lnTo>
                      <a:pt x="89" y="224"/>
                    </a:lnTo>
                    <a:lnTo>
                      <a:pt x="89" y="218"/>
                    </a:lnTo>
                    <a:lnTo>
                      <a:pt x="84" y="212"/>
                    </a:lnTo>
                    <a:lnTo>
                      <a:pt x="82" y="203"/>
                    </a:lnTo>
                    <a:lnTo>
                      <a:pt x="85" y="198"/>
                    </a:lnTo>
                    <a:lnTo>
                      <a:pt x="84" y="194"/>
                    </a:lnTo>
                    <a:lnTo>
                      <a:pt x="79" y="190"/>
                    </a:lnTo>
                    <a:lnTo>
                      <a:pt x="81" y="184"/>
                    </a:lnTo>
                    <a:lnTo>
                      <a:pt x="110" y="168"/>
                    </a:lnTo>
                    <a:lnTo>
                      <a:pt x="116" y="142"/>
                    </a:lnTo>
                    <a:lnTo>
                      <a:pt x="113" y="135"/>
                    </a:lnTo>
                    <a:lnTo>
                      <a:pt x="109" y="135"/>
                    </a:lnTo>
                    <a:lnTo>
                      <a:pt x="107" y="138"/>
                    </a:lnTo>
                    <a:lnTo>
                      <a:pt x="101" y="138"/>
                    </a:lnTo>
                    <a:lnTo>
                      <a:pt x="83" y="92"/>
                    </a:lnTo>
                    <a:lnTo>
                      <a:pt x="71" y="80"/>
                    </a:lnTo>
                    <a:lnTo>
                      <a:pt x="68" y="76"/>
                    </a:lnTo>
                    <a:lnTo>
                      <a:pt x="74" y="62"/>
                    </a:lnTo>
                    <a:lnTo>
                      <a:pt x="73" y="58"/>
                    </a:lnTo>
                    <a:lnTo>
                      <a:pt x="75" y="51"/>
                    </a:lnTo>
                    <a:lnTo>
                      <a:pt x="74" y="47"/>
                    </a:lnTo>
                    <a:lnTo>
                      <a:pt x="63" y="39"/>
                    </a:lnTo>
                    <a:lnTo>
                      <a:pt x="59" y="34"/>
                    </a:lnTo>
                    <a:lnTo>
                      <a:pt x="58" y="25"/>
                    </a:lnTo>
                    <a:lnTo>
                      <a:pt x="57" y="22"/>
                    </a:lnTo>
                    <a:lnTo>
                      <a:pt x="58" y="18"/>
                    </a:lnTo>
                    <a:lnTo>
                      <a:pt x="58" y="14"/>
                    </a:lnTo>
                    <a:lnTo>
                      <a:pt x="54" y="11"/>
                    </a:lnTo>
                    <a:lnTo>
                      <a:pt x="50" y="6"/>
                    </a:lnTo>
                    <a:lnTo>
                      <a:pt x="49" y="1"/>
                    </a:lnTo>
                    <a:lnTo>
                      <a:pt x="45" y="0"/>
                    </a:lnTo>
                    <a:lnTo>
                      <a:pt x="43" y="4"/>
                    </a:lnTo>
                    <a:lnTo>
                      <a:pt x="41" y="7"/>
                    </a:lnTo>
                    <a:lnTo>
                      <a:pt x="45" y="11"/>
                    </a:lnTo>
                    <a:lnTo>
                      <a:pt x="44" y="16"/>
                    </a:lnTo>
                    <a:lnTo>
                      <a:pt x="39" y="19"/>
                    </a:lnTo>
                    <a:lnTo>
                      <a:pt x="35" y="18"/>
                    </a:lnTo>
                    <a:lnTo>
                      <a:pt x="31" y="21"/>
                    </a:lnTo>
                    <a:lnTo>
                      <a:pt x="25" y="24"/>
                    </a:lnTo>
                    <a:lnTo>
                      <a:pt x="27" y="26"/>
                    </a:lnTo>
                    <a:lnTo>
                      <a:pt x="27" y="33"/>
                    </a:lnTo>
                    <a:lnTo>
                      <a:pt x="27" y="38"/>
                    </a:lnTo>
                    <a:lnTo>
                      <a:pt x="28" y="44"/>
                    </a:lnTo>
                    <a:lnTo>
                      <a:pt x="31" y="62"/>
                    </a:lnTo>
                    <a:lnTo>
                      <a:pt x="31" y="70"/>
                    </a:lnTo>
                    <a:lnTo>
                      <a:pt x="30" y="74"/>
                    </a:lnTo>
                    <a:lnTo>
                      <a:pt x="28" y="77"/>
                    </a:lnTo>
                    <a:lnTo>
                      <a:pt x="29" y="86"/>
                    </a:lnTo>
                    <a:lnTo>
                      <a:pt x="32" y="95"/>
                    </a:lnTo>
                    <a:lnTo>
                      <a:pt x="35" y="102"/>
                    </a:lnTo>
                    <a:lnTo>
                      <a:pt x="35" y="115"/>
                    </a:lnTo>
                    <a:lnTo>
                      <a:pt x="34" y="118"/>
                    </a:lnTo>
                    <a:lnTo>
                      <a:pt x="33" y="120"/>
                    </a:lnTo>
                    <a:lnTo>
                      <a:pt x="34" y="137"/>
                    </a:lnTo>
                    <a:lnTo>
                      <a:pt x="34" y="142"/>
                    </a:lnTo>
                    <a:lnTo>
                      <a:pt x="30" y="144"/>
                    </a:lnTo>
                    <a:lnTo>
                      <a:pt x="27" y="146"/>
                    </a:lnTo>
                    <a:lnTo>
                      <a:pt x="28" y="155"/>
                    </a:lnTo>
                    <a:lnTo>
                      <a:pt x="29" y="158"/>
                    </a:lnTo>
                    <a:lnTo>
                      <a:pt x="32" y="155"/>
                    </a:lnTo>
                    <a:lnTo>
                      <a:pt x="34" y="158"/>
                    </a:lnTo>
                    <a:lnTo>
                      <a:pt x="31" y="160"/>
                    </a:lnTo>
                    <a:lnTo>
                      <a:pt x="31" y="185"/>
                    </a:lnTo>
                    <a:lnTo>
                      <a:pt x="35" y="195"/>
                    </a:lnTo>
                    <a:lnTo>
                      <a:pt x="35" y="202"/>
                    </a:lnTo>
                    <a:lnTo>
                      <a:pt x="35" y="208"/>
                    </a:lnTo>
                    <a:lnTo>
                      <a:pt x="31" y="215"/>
                    </a:lnTo>
                    <a:lnTo>
                      <a:pt x="31" y="221"/>
                    </a:lnTo>
                    <a:lnTo>
                      <a:pt x="35" y="228"/>
                    </a:lnTo>
                    <a:lnTo>
                      <a:pt x="34" y="234"/>
                    </a:lnTo>
                    <a:lnTo>
                      <a:pt x="34" y="246"/>
                    </a:lnTo>
                    <a:lnTo>
                      <a:pt x="31" y="251"/>
                    </a:lnTo>
                    <a:lnTo>
                      <a:pt x="31" y="257"/>
                    </a:lnTo>
                    <a:lnTo>
                      <a:pt x="32" y="260"/>
                    </a:lnTo>
                    <a:lnTo>
                      <a:pt x="32" y="263"/>
                    </a:lnTo>
                    <a:lnTo>
                      <a:pt x="28" y="270"/>
                    </a:lnTo>
                    <a:lnTo>
                      <a:pt x="28" y="276"/>
                    </a:lnTo>
                    <a:lnTo>
                      <a:pt x="26" y="279"/>
                    </a:lnTo>
                    <a:lnTo>
                      <a:pt x="27" y="287"/>
                    </a:lnTo>
                    <a:lnTo>
                      <a:pt x="26" y="291"/>
                    </a:lnTo>
                    <a:lnTo>
                      <a:pt x="23" y="299"/>
                    </a:lnTo>
                    <a:lnTo>
                      <a:pt x="23" y="304"/>
                    </a:lnTo>
                    <a:lnTo>
                      <a:pt x="27" y="310"/>
                    </a:lnTo>
                    <a:lnTo>
                      <a:pt x="28" y="316"/>
                    </a:lnTo>
                    <a:lnTo>
                      <a:pt x="30" y="322"/>
                    </a:lnTo>
                    <a:lnTo>
                      <a:pt x="27" y="324"/>
                    </a:lnTo>
                    <a:lnTo>
                      <a:pt x="25" y="329"/>
                    </a:lnTo>
                    <a:lnTo>
                      <a:pt x="28" y="333"/>
                    </a:lnTo>
                    <a:lnTo>
                      <a:pt x="25" y="338"/>
                    </a:lnTo>
                    <a:lnTo>
                      <a:pt x="22" y="339"/>
                    </a:lnTo>
                    <a:lnTo>
                      <a:pt x="21" y="345"/>
                    </a:lnTo>
                    <a:lnTo>
                      <a:pt x="22" y="350"/>
                    </a:lnTo>
                    <a:lnTo>
                      <a:pt x="23" y="356"/>
                    </a:lnTo>
                    <a:lnTo>
                      <a:pt x="28" y="369"/>
                    </a:lnTo>
                    <a:lnTo>
                      <a:pt x="28" y="378"/>
                    </a:lnTo>
                    <a:lnTo>
                      <a:pt x="26" y="380"/>
                    </a:lnTo>
                    <a:lnTo>
                      <a:pt x="27" y="384"/>
                    </a:lnTo>
                    <a:lnTo>
                      <a:pt x="31" y="392"/>
                    </a:lnTo>
                    <a:lnTo>
                      <a:pt x="32" y="400"/>
                    </a:lnTo>
                    <a:lnTo>
                      <a:pt x="30" y="405"/>
                    </a:lnTo>
                    <a:lnTo>
                      <a:pt x="30" y="409"/>
                    </a:lnTo>
                    <a:lnTo>
                      <a:pt x="31" y="413"/>
                    </a:lnTo>
                    <a:lnTo>
                      <a:pt x="31" y="416"/>
                    </a:lnTo>
                    <a:lnTo>
                      <a:pt x="30" y="420"/>
                    </a:lnTo>
                    <a:lnTo>
                      <a:pt x="31" y="422"/>
                    </a:lnTo>
                    <a:lnTo>
                      <a:pt x="36" y="430"/>
                    </a:lnTo>
                    <a:lnTo>
                      <a:pt x="38" y="434"/>
                    </a:lnTo>
                    <a:lnTo>
                      <a:pt x="34" y="438"/>
                    </a:lnTo>
                    <a:lnTo>
                      <a:pt x="31" y="440"/>
                    </a:lnTo>
                    <a:lnTo>
                      <a:pt x="28" y="448"/>
                    </a:lnTo>
                    <a:lnTo>
                      <a:pt x="28" y="449"/>
                    </a:lnTo>
                    <a:lnTo>
                      <a:pt x="29" y="452"/>
                    </a:lnTo>
                    <a:lnTo>
                      <a:pt x="28" y="457"/>
                    </a:lnTo>
                    <a:lnTo>
                      <a:pt x="25" y="460"/>
                    </a:lnTo>
                    <a:lnTo>
                      <a:pt x="25" y="465"/>
                    </a:lnTo>
                    <a:lnTo>
                      <a:pt x="25" y="472"/>
                    </a:lnTo>
                    <a:lnTo>
                      <a:pt x="23" y="475"/>
                    </a:lnTo>
                    <a:lnTo>
                      <a:pt x="23" y="479"/>
                    </a:lnTo>
                    <a:lnTo>
                      <a:pt x="22" y="482"/>
                    </a:lnTo>
                    <a:lnTo>
                      <a:pt x="21" y="488"/>
                    </a:lnTo>
                    <a:lnTo>
                      <a:pt x="18" y="491"/>
                    </a:lnTo>
                    <a:lnTo>
                      <a:pt x="18" y="493"/>
                    </a:lnTo>
                    <a:lnTo>
                      <a:pt x="21" y="496"/>
                    </a:lnTo>
                    <a:lnTo>
                      <a:pt x="17" y="501"/>
                    </a:lnTo>
                    <a:lnTo>
                      <a:pt x="17" y="507"/>
                    </a:lnTo>
                    <a:lnTo>
                      <a:pt x="16" y="511"/>
                    </a:lnTo>
                    <a:lnTo>
                      <a:pt x="13" y="513"/>
                    </a:lnTo>
                    <a:lnTo>
                      <a:pt x="13" y="518"/>
                    </a:lnTo>
                    <a:lnTo>
                      <a:pt x="12" y="521"/>
                    </a:lnTo>
                    <a:lnTo>
                      <a:pt x="11" y="524"/>
                    </a:lnTo>
                    <a:lnTo>
                      <a:pt x="13" y="528"/>
                    </a:lnTo>
                    <a:lnTo>
                      <a:pt x="13" y="532"/>
                    </a:lnTo>
                    <a:lnTo>
                      <a:pt x="10" y="537"/>
                    </a:lnTo>
                    <a:lnTo>
                      <a:pt x="8" y="537"/>
                    </a:lnTo>
                    <a:lnTo>
                      <a:pt x="5" y="535"/>
                    </a:lnTo>
                    <a:lnTo>
                      <a:pt x="1" y="536"/>
                    </a:lnTo>
                    <a:lnTo>
                      <a:pt x="0" y="539"/>
                    </a:lnTo>
                    <a:lnTo>
                      <a:pt x="1" y="544"/>
                    </a:lnTo>
                    <a:lnTo>
                      <a:pt x="1" y="551"/>
                    </a:lnTo>
                    <a:lnTo>
                      <a:pt x="5" y="556"/>
                    </a:lnTo>
                    <a:lnTo>
                      <a:pt x="10" y="560"/>
                    </a:lnTo>
                    <a:lnTo>
                      <a:pt x="11" y="565"/>
                    </a:lnTo>
                    <a:lnTo>
                      <a:pt x="10" y="572"/>
                    </a:lnTo>
                    <a:lnTo>
                      <a:pt x="17" y="584"/>
                    </a:lnTo>
                    <a:lnTo>
                      <a:pt x="18" y="587"/>
                    </a:lnTo>
                    <a:lnTo>
                      <a:pt x="22" y="591"/>
                    </a:lnTo>
                    <a:lnTo>
                      <a:pt x="22" y="598"/>
                    </a:lnTo>
                    <a:lnTo>
                      <a:pt x="20" y="609"/>
                    </a:lnTo>
                    <a:lnTo>
                      <a:pt x="17" y="611"/>
                    </a:lnTo>
                    <a:lnTo>
                      <a:pt x="18" y="614"/>
                    </a:lnTo>
                    <a:lnTo>
                      <a:pt x="17" y="617"/>
                    </a:lnTo>
                    <a:lnTo>
                      <a:pt x="16" y="616"/>
                    </a:lnTo>
                    <a:lnTo>
                      <a:pt x="13" y="616"/>
                    </a:lnTo>
                    <a:lnTo>
                      <a:pt x="12" y="620"/>
                    </a:lnTo>
                    <a:lnTo>
                      <a:pt x="13" y="625"/>
                    </a:lnTo>
                    <a:lnTo>
                      <a:pt x="16" y="628"/>
                    </a:lnTo>
                    <a:lnTo>
                      <a:pt x="13" y="637"/>
                    </a:lnTo>
                    <a:lnTo>
                      <a:pt x="14" y="641"/>
                    </a:lnTo>
                    <a:lnTo>
                      <a:pt x="12" y="645"/>
                    </a:lnTo>
                    <a:lnTo>
                      <a:pt x="14" y="647"/>
                    </a:lnTo>
                    <a:lnTo>
                      <a:pt x="13" y="650"/>
                    </a:lnTo>
                    <a:lnTo>
                      <a:pt x="13" y="651"/>
                    </a:lnTo>
                    <a:lnTo>
                      <a:pt x="14" y="654"/>
                    </a:lnTo>
                    <a:lnTo>
                      <a:pt x="22" y="666"/>
                    </a:lnTo>
                    <a:lnTo>
                      <a:pt x="24" y="668"/>
                    </a:lnTo>
                    <a:lnTo>
                      <a:pt x="26" y="671"/>
                    </a:lnTo>
                    <a:lnTo>
                      <a:pt x="32" y="674"/>
                    </a:lnTo>
                    <a:lnTo>
                      <a:pt x="40" y="672"/>
                    </a:lnTo>
                    <a:lnTo>
                      <a:pt x="40" y="666"/>
                    </a:lnTo>
                    <a:lnTo>
                      <a:pt x="41" y="665"/>
                    </a:lnTo>
                    <a:lnTo>
                      <a:pt x="45" y="665"/>
                    </a:lnTo>
                    <a:lnTo>
                      <a:pt x="48" y="669"/>
                    </a:lnTo>
                    <a:lnTo>
                      <a:pt x="50" y="668"/>
                    </a:lnTo>
                    <a:lnTo>
                      <a:pt x="53" y="667"/>
                    </a:lnTo>
                    <a:lnTo>
                      <a:pt x="50" y="671"/>
                    </a:lnTo>
                    <a:lnTo>
                      <a:pt x="46" y="675"/>
                    </a:lnTo>
                    <a:lnTo>
                      <a:pt x="46" y="679"/>
                    </a:lnTo>
                    <a:lnTo>
                      <a:pt x="49" y="681"/>
                    </a:lnTo>
                    <a:lnTo>
                      <a:pt x="52" y="679"/>
                    </a:lnTo>
                    <a:lnTo>
                      <a:pt x="52" y="683"/>
                    </a:lnTo>
                    <a:lnTo>
                      <a:pt x="53" y="690"/>
                    </a:lnTo>
                    <a:lnTo>
                      <a:pt x="56" y="693"/>
                    </a:lnTo>
                    <a:lnTo>
                      <a:pt x="54" y="694"/>
                    </a:lnTo>
                    <a:lnTo>
                      <a:pt x="52" y="692"/>
                    </a:lnTo>
                    <a:lnTo>
                      <a:pt x="50" y="688"/>
                    </a:lnTo>
                    <a:lnTo>
                      <a:pt x="48" y="687"/>
                    </a:lnTo>
                    <a:lnTo>
                      <a:pt x="46" y="689"/>
                    </a:lnTo>
                    <a:lnTo>
                      <a:pt x="47" y="692"/>
                    </a:lnTo>
                    <a:lnTo>
                      <a:pt x="51" y="695"/>
                    </a:lnTo>
                    <a:lnTo>
                      <a:pt x="52" y="698"/>
                    </a:lnTo>
                    <a:lnTo>
                      <a:pt x="49" y="699"/>
                    </a:lnTo>
                    <a:lnTo>
                      <a:pt x="47" y="701"/>
                    </a:lnTo>
                    <a:lnTo>
                      <a:pt x="47" y="706"/>
                    </a:lnTo>
                    <a:lnTo>
                      <a:pt x="51" y="710"/>
                    </a:lnTo>
                    <a:lnTo>
                      <a:pt x="47" y="715"/>
                    </a:lnTo>
                    <a:lnTo>
                      <a:pt x="47" y="718"/>
                    </a:lnTo>
                    <a:lnTo>
                      <a:pt x="49" y="719"/>
                    </a:lnTo>
                    <a:lnTo>
                      <a:pt x="45" y="723"/>
                    </a:lnTo>
                    <a:lnTo>
                      <a:pt x="45" y="725"/>
                    </a:lnTo>
                    <a:lnTo>
                      <a:pt x="50" y="729"/>
                    </a:lnTo>
                    <a:lnTo>
                      <a:pt x="49" y="733"/>
                    </a:lnTo>
                    <a:lnTo>
                      <a:pt x="48" y="739"/>
                    </a:lnTo>
                    <a:lnTo>
                      <a:pt x="45" y="742"/>
                    </a:lnTo>
                    <a:lnTo>
                      <a:pt x="45" y="745"/>
                    </a:lnTo>
                    <a:lnTo>
                      <a:pt x="48" y="747"/>
                    </a:lnTo>
                    <a:lnTo>
                      <a:pt x="52" y="747"/>
                    </a:lnTo>
                    <a:lnTo>
                      <a:pt x="56" y="751"/>
                    </a:lnTo>
                    <a:lnTo>
                      <a:pt x="56" y="755"/>
                    </a:lnTo>
                    <a:lnTo>
                      <a:pt x="60" y="755"/>
                    </a:lnTo>
                    <a:lnTo>
                      <a:pt x="62" y="758"/>
                    </a:lnTo>
                    <a:lnTo>
                      <a:pt x="61" y="765"/>
                    </a:lnTo>
                    <a:lnTo>
                      <a:pt x="58" y="771"/>
                    </a:lnTo>
                    <a:lnTo>
                      <a:pt x="51" y="775"/>
                    </a:lnTo>
                    <a:lnTo>
                      <a:pt x="49" y="775"/>
                    </a:lnTo>
                    <a:lnTo>
                      <a:pt x="48" y="779"/>
                    </a:lnTo>
                    <a:lnTo>
                      <a:pt x="50" y="784"/>
                    </a:lnTo>
                    <a:lnTo>
                      <a:pt x="48" y="787"/>
                    </a:lnTo>
                    <a:lnTo>
                      <a:pt x="49" y="790"/>
                    </a:lnTo>
                    <a:lnTo>
                      <a:pt x="50" y="791"/>
                    </a:lnTo>
                    <a:lnTo>
                      <a:pt x="47" y="795"/>
                    </a:lnTo>
                    <a:lnTo>
                      <a:pt x="45" y="802"/>
                    </a:lnTo>
                    <a:lnTo>
                      <a:pt x="44" y="808"/>
                    </a:lnTo>
                    <a:lnTo>
                      <a:pt x="47" y="809"/>
                    </a:lnTo>
                    <a:lnTo>
                      <a:pt x="46" y="812"/>
                    </a:lnTo>
                    <a:lnTo>
                      <a:pt x="45" y="820"/>
                    </a:lnTo>
                    <a:lnTo>
                      <a:pt x="42" y="823"/>
                    </a:lnTo>
                    <a:lnTo>
                      <a:pt x="42" y="827"/>
                    </a:lnTo>
                    <a:lnTo>
                      <a:pt x="40" y="825"/>
                    </a:lnTo>
                    <a:lnTo>
                      <a:pt x="42" y="822"/>
                    </a:lnTo>
                    <a:lnTo>
                      <a:pt x="43" y="814"/>
                    </a:lnTo>
                    <a:lnTo>
                      <a:pt x="42" y="811"/>
                    </a:lnTo>
                    <a:lnTo>
                      <a:pt x="43" y="808"/>
                    </a:lnTo>
                    <a:lnTo>
                      <a:pt x="41" y="808"/>
                    </a:lnTo>
                    <a:lnTo>
                      <a:pt x="34" y="810"/>
                    </a:lnTo>
                    <a:lnTo>
                      <a:pt x="30" y="813"/>
                    </a:lnTo>
                    <a:lnTo>
                      <a:pt x="28" y="812"/>
                    </a:lnTo>
                    <a:lnTo>
                      <a:pt x="28" y="810"/>
                    </a:lnTo>
                    <a:lnTo>
                      <a:pt x="32" y="809"/>
                    </a:lnTo>
                    <a:lnTo>
                      <a:pt x="34" y="807"/>
                    </a:lnTo>
                    <a:lnTo>
                      <a:pt x="34" y="800"/>
                    </a:lnTo>
                    <a:lnTo>
                      <a:pt x="33" y="798"/>
                    </a:lnTo>
                    <a:lnTo>
                      <a:pt x="28" y="800"/>
                    </a:lnTo>
                    <a:lnTo>
                      <a:pt x="20" y="800"/>
                    </a:lnTo>
                    <a:lnTo>
                      <a:pt x="17" y="800"/>
                    </a:lnTo>
                    <a:lnTo>
                      <a:pt x="13" y="800"/>
                    </a:lnTo>
                    <a:lnTo>
                      <a:pt x="13" y="804"/>
                    </a:lnTo>
                    <a:lnTo>
                      <a:pt x="16" y="809"/>
                    </a:lnTo>
                    <a:lnTo>
                      <a:pt x="17" y="809"/>
                    </a:lnTo>
                    <a:lnTo>
                      <a:pt x="18" y="813"/>
                    </a:lnTo>
                    <a:lnTo>
                      <a:pt x="15" y="813"/>
                    </a:lnTo>
                    <a:lnTo>
                      <a:pt x="14" y="817"/>
                    </a:lnTo>
                    <a:lnTo>
                      <a:pt x="11" y="820"/>
                    </a:lnTo>
                    <a:lnTo>
                      <a:pt x="9" y="824"/>
                    </a:lnTo>
                    <a:lnTo>
                      <a:pt x="3" y="828"/>
                    </a:lnTo>
                    <a:lnTo>
                      <a:pt x="3" y="831"/>
                    </a:lnTo>
                    <a:lnTo>
                      <a:pt x="9" y="838"/>
                    </a:lnTo>
                    <a:lnTo>
                      <a:pt x="13" y="838"/>
                    </a:lnTo>
                    <a:lnTo>
                      <a:pt x="15" y="836"/>
                    </a:lnTo>
                    <a:lnTo>
                      <a:pt x="14" y="833"/>
                    </a:lnTo>
                    <a:lnTo>
                      <a:pt x="10" y="832"/>
                    </a:lnTo>
                    <a:lnTo>
                      <a:pt x="10" y="830"/>
                    </a:lnTo>
                    <a:lnTo>
                      <a:pt x="12" y="826"/>
                    </a:lnTo>
                    <a:lnTo>
                      <a:pt x="18" y="825"/>
                    </a:lnTo>
                    <a:close/>
                    <a:moveTo>
                      <a:pt x="81" y="150"/>
                    </a:moveTo>
                    <a:lnTo>
                      <a:pt x="84" y="145"/>
                    </a:lnTo>
                    <a:lnTo>
                      <a:pt x="84" y="149"/>
                    </a:lnTo>
                    <a:lnTo>
                      <a:pt x="88" y="151"/>
                    </a:lnTo>
                    <a:lnTo>
                      <a:pt x="89" y="156"/>
                    </a:lnTo>
                    <a:lnTo>
                      <a:pt x="89" y="162"/>
                    </a:lnTo>
                    <a:lnTo>
                      <a:pt x="84" y="162"/>
                    </a:lnTo>
                    <a:lnTo>
                      <a:pt x="82" y="163"/>
                    </a:lnTo>
                    <a:lnTo>
                      <a:pt x="80" y="163"/>
                    </a:lnTo>
                    <a:lnTo>
                      <a:pt x="80" y="158"/>
                    </a:lnTo>
                    <a:lnTo>
                      <a:pt x="81" y="152"/>
                    </a:lnTo>
                    <a:lnTo>
                      <a:pt x="81" y="15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81" name="Freeform 65"/>
              <p:cNvSpPr>
                <a:spLocks/>
              </p:cNvSpPr>
              <p:nvPr/>
            </p:nvSpPr>
            <p:spPr bwMode="auto">
              <a:xfrm>
                <a:off x="7008673" y="5609884"/>
                <a:ext cx="23432" cy="45062"/>
              </a:xfrm>
              <a:custGeom>
                <a:avLst/>
                <a:gdLst>
                  <a:gd name="T0" fmla="*/ 1 w 13"/>
                  <a:gd name="T1" fmla="*/ 20 h 25"/>
                  <a:gd name="T2" fmla="*/ 5 w 13"/>
                  <a:gd name="T3" fmla="*/ 23 h 25"/>
                  <a:gd name="T4" fmla="*/ 9 w 13"/>
                  <a:gd name="T5" fmla="*/ 24 h 25"/>
                  <a:gd name="T6" fmla="*/ 10 w 13"/>
                  <a:gd name="T7" fmla="*/ 25 h 25"/>
                  <a:gd name="T8" fmla="*/ 13 w 13"/>
                  <a:gd name="T9" fmla="*/ 23 h 25"/>
                  <a:gd name="T10" fmla="*/ 7 w 13"/>
                  <a:gd name="T11" fmla="*/ 19 h 25"/>
                  <a:gd name="T12" fmla="*/ 10 w 13"/>
                  <a:gd name="T13" fmla="*/ 16 h 25"/>
                  <a:gd name="T14" fmla="*/ 8 w 13"/>
                  <a:gd name="T15" fmla="*/ 13 h 25"/>
                  <a:gd name="T16" fmla="*/ 9 w 13"/>
                  <a:gd name="T17" fmla="*/ 12 h 25"/>
                  <a:gd name="T18" fmla="*/ 6 w 13"/>
                  <a:gd name="T19" fmla="*/ 7 h 25"/>
                  <a:gd name="T20" fmla="*/ 5 w 13"/>
                  <a:gd name="T21" fmla="*/ 2 h 25"/>
                  <a:gd name="T22" fmla="*/ 2 w 13"/>
                  <a:gd name="T23" fmla="*/ 0 h 25"/>
                  <a:gd name="T24" fmla="*/ 2 w 13"/>
                  <a:gd name="T25" fmla="*/ 5 h 25"/>
                  <a:gd name="T26" fmla="*/ 0 w 13"/>
                  <a:gd name="T27" fmla="*/ 10 h 25"/>
                  <a:gd name="T28" fmla="*/ 2 w 13"/>
                  <a:gd name="T29" fmla="*/ 14 h 25"/>
                  <a:gd name="T30" fmla="*/ 1 w 13"/>
                  <a:gd name="T31" fmla="*/ 16 h 25"/>
                  <a:gd name="T32" fmla="*/ 1 w 13"/>
                  <a:gd name="T33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25">
                    <a:moveTo>
                      <a:pt x="1" y="20"/>
                    </a:moveTo>
                    <a:lnTo>
                      <a:pt x="5" y="23"/>
                    </a:lnTo>
                    <a:lnTo>
                      <a:pt x="9" y="24"/>
                    </a:lnTo>
                    <a:lnTo>
                      <a:pt x="10" y="25"/>
                    </a:lnTo>
                    <a:lnTo>
                      <a:pt x="13" y="23"/>
                    </a:lnTo>
                    <a:lnTo>
                      <a:pt x="7" y="19"/>
                    </a:lnTo>
                    <a:lnTo>
                      <a:pt x="10" y="16"/>
                    </a:lnTo>
                    <a:lnTo>
                      <a:pt x="8" y="13"/>
                    </a:lnTo>
                    <a:lnTo>
                      <a:pt x="9" y="12"/>
                    </a:lnTo>
                    <a:lnTo>
                      <a:pt x="6" y="7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0" y="10"/>
                    </a:lnTo>
                    <a:lnTo>
                      <a:pt x="2" y="14"/>
                    </a:lnTo>
                    <a:lnTo>
                      <a:pt x="1" y="16"/>
                    </a:lnTo>
                    <a:lnTo>
                      <a:pt x="1" y="2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82" name="Freeform 66"/>
              <p:cNvSpPr>
                <a:spLocks/>
              </p:cNvSpPr>
              <p:nvPr/>
            </p:nvSpPr>
            <p:spPr bwMode="auto">
              <a:xfrm>
                <a:off x="6779758" y="5040298"/>
                <a:ext cx="7210" cy="9012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2 h 5"/>
                  <a:gd name="T4" fmla="*/ 2 w 4"/>
                  <a:gd name="T5" fmla="*/ 5 h 5"/>
                  <a:gd name="T6" fmla="*/ 4 w 4"/>
                  <a:gd name="T7" fmla="*/ 3 h 5"/>
                  <a:gd name="T8" fmla="*/ 4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0" y="2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83" name="Rectangle 67"/>
              <p:cNvSpPr>
                <a:spLocks noChangeArrowheads="1"/>
              </p:cNvSpPr>
              <p:nvPr/>
            </p:nvSpPr>
            <p:spPr bwMode="auto">
              <a:xfrm>
                <a:off x="6741905" y="5143040"/>
                <a:ext cx="3605" cy="7210"/>
              </a:xfrm>
              <a:prstGeom prst="rect">
                <a:avLst/>
              </a:prstGeom>
              <a:grpFill/>
              <a:ln w="317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84" name="Freeform 68"/>
              <p:cNvSpPr>
                <a:spLocks/>
              </p:cNvSpPr>
              <p:nvPr/>
            </p:nvSpPr>
            <p:spPr bwMode="auto">
              <a:xfrm>
                <a:off x="6768943" y="4951976"/>
                <a:ext cx="12617" cy="7210"/>
              </a:xfrm>
              <a:custGeom>
                <a:avLst/>
                <a:gdLst>
                  <a:gd name="T0" fmla="*/ 0 w 7"/>
                  <a:gd name="T1" fmla="*/ 1 h 4"/>
                  <a:gd name="T2" fmla="*/ 5 w 7"/>
                  <a:gd name="T3" fmla="*/ 4 h 4"/>
                  <a:gd name="T4" fmla="*/ 7 w 7"/>
                  <a:gd name="T5" fmla="*/ 2 h 4"/>
                  <a:gd name="T6" fmla="*/ 5 w 7"/>
                  <a:gd name="T7" fmla="*/ 0 h 4"/>
                  <a:gd name="T8" fmla="*/ 0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5" y="4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85" name="Freeform 69"/>
              <p:cNvSpPr>
                <a:spLocks/>
              </p:cNvSpPr>
              <p:nvPr/>
            </p:nvSpPr>
            <p:spPr bwMode="auto">
              <a:xfrm>
                <a:off x="6752720" y="5106990"/>
                <a:ext cx="14420" cy="7210"/>
              </a:xfrm>
              <a:custGeom>
                <a:avLst/>
                <a:gdLst>
                  <a:gd name="T0" fmla="*/ 8 w 8"/>
                  <a:gd name="T1" fmla="*/ 0 h 4"/>
                  <a:gd name="T2" fmla="*/ 5 w 8"/>
                  <a:gd name="T3" fmla="*/ 0 h 4"/>
                  <a:gd name="T4" fmla="*/ 0 w 8"/>
                  <a:gd name="T5" fmla="*/ 2 h 4"/>
                  <a:gd name="T6" fmla="*/ 2 w 8"/>
                  <a:gd name="T7" fmla="*/ 4 h 4"/>
                  <a:gd name="T8" fmla="*/ 8 w 8"/>
                  <a:gd name="T9" fmla="*/ 4 h 4"/>
                  <a:gd name="T10" fmla="*/ 8 w 8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8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86" name="Freeform 70"/>
              <p:cNvSpPr>
                <a:spLocks/>
              </p:cNvSpPr>
              <p:nvPr/>
            </p:nvSpPr>
            <p:spPr bwMode="auto">
              <a:xfrm>
                <a:off x="6738300" y="5076348"/>
                <a:ext cx="14420" cy="10815"/>
              </a:xfrm>
              <a:custGeom>
                <a:avLst/>
                <a:gdLst>
                  <a:gd name="T0" fmla="*/ 8 w 8"/>
                  <a:gd name="T1" fmla="*/ 4 h 6"/>
                  <a:gd name="T2" fmla="*/ 6 w 8"/>
                  <a:gd name="T3" fmla="*/ 0 h 6"/>
                  <a:gd name="T4" fmla="*/ 0 w 8"/>
                  <a:gd name="T5" fmla="*/ 0 h 6"/>
                  <a:gd name="T6" fmla="*/ 2 w 8"/>
                  <a:gd name="T7" fmla="*/ 2 h 6"/>
                  <a:gd name="T8" fmla="*/ 2 w 8"/>
                  <a:gd name="T9" fmla="*/ 6 h 6"/>
                  <a:gd name="T10" fmla="*/ 5 w 8"/>
                  <a:gd name="T11" fmla="*/ 5 h 6"/>
                  <a:gd name="T12" fmla="*/ 8 w 8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8" y="4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5" y="5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87" name="Freeform 71"/>
              <p:cNvSpPr>
                <a:spLocks/>
              </p:cNvSpPr>
              <p:nvPr/>
            </p:nvSpPr>
            <p:spPr bwMode="auto">
              <a:xfrm>
                <a:off x="6765338" y="5141238"/>
                <a:ext cx="9012" cy="5407"/>
              </a:xfrm>
              <a:custGeom>
                <a:avLst/>
                <a:gdLst>
                  <a:gd name="T0" fmla="*/ 2 w 5"/>
                  <a:gd name="T1" fmla="*/ 3 h 3"/>
                  <a:gd name="T2" fmla="*/ 5 w 5"/>
                  <a:gd name="T3" fmla="*/ 0 h 3"/>
                  <a:gd name="T4" fmla="*/ 0 w 5"/>
                  <a:gd name="T5" fmla="*/ 0 h 3"/>
                  <a:gd name="T6" fmla="*/ 2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2" y="3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88" name="Freeform 72"/>
              <p:cNvSpPr>
                <a:spLocks/>
              </p:cNvSpPr>
              <p:nvPr/>
            </p:nvSpPr>
            <p:spPr bwMode="auto">
              <a:xfrm>
                <a:off x="6759930" y="5116003"/>
                <a:ext cx="18025" cy="19827"/>
              </a:xfrm>
              <a:custGeom>
                <a:avLst/>
                <a:gdLst>
                  <a:gd name="T0" fmla="*/ 10 w 10"/>
                  <a:gd name="T1" fmla="*/ 0 h 11"/>
                  <a:gd name="T2" fmla="*/ 4 w 10"/>
                  <a:gd name="T3" fmla="*/ 0 h 11"/>
                  <a:gd name="T4" fmla="*/ 0 w 10"/>
                  <a:gd name="T5" fmla="*/ 2 h 11"/>
                  <a:gd name="T6" fmla="*/ 2 w 10"/>
                  <a:gd name="T7" fmla="*/ 4 h 11"/>
                  <a:gd name="T8" fmla="*/ 4 w 10"/>
                  <a:gd name="T9" fmla="*/ 10 h 11"/>
                  <a:gd name="T10" fmla="*/ 8 w 10"/>
                  <a:gd name="T11" fmla="*/ 11 h 11"/>
                  <a:gd name="T12" fmla="*/ 10 w 10"/>
                  <a:gd name="T13" fmla="*/ 8 h 11"/>
                  <a:gd name="T14" fmla="*/ 10 w 10"/>
                  <a:gd name="T1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4" y="10"/>
                    </a:lnTo>
                    <a:lnTo>
                      <a:pt x="8" y="11"/>
                    </a:lnTo>
                    <a:lnTo>
                      <a:pt x="10" y="8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89" name="Freeform 73"/>
              <p:cNvSpPr>
                <a:spLocks/>
              </p:cNvSpPr>
              <p:nvPr/>
            </p:nvSpPr>
            <p:spPr bwMode="auto">
              <a:xfrm>
                <a:off x="6761733" y="5043903"/>
                <a:ext cx="12617" cy="12617"/>
              </a:xfrm>
              <a:custGeom>
                <a:avLst/>
                <a:gdLst>
                  <a:gd name="T0" fmla="*/ 0 w 7"/>
                  <a:gd name="T1" fmla="*/ 2 h 7"/>
                  <a:gd name="T2" fmla="*/ 3 w 7"/>
                  <a:gd name="T3" fmla="*/ 4 h 7"/>
                  <a:gd name="T4" fmla="*/ 4 w 7"/>
                  <a:gd name="T5" fmla="*/ 7 h 7"/>
                  <a:gd name="T6" fmla="*/ 7 w 7"/>
                  <a:gd name="T7" fmla="*/ 5 h 7"/>
                  <a:gd name="T8" fmla="*/ 7 w 7"/>
                  <a:gd name="T9" fmla="*/ 1 h 7"/>
                  <a:gd name="T10" fmla="*/ 3 w 7"/>
                  <a:gd name="T11" fmla="*/ 0 h 7"/>
                  <a:gd name="T12" fmla="*/ 0 w 7"/>
                  <a:gd name="T1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0" y="2"/>
                    </a:moveTo>
                    <a:lnTo>
                      <a:pt x="3" y="4"/>
                    </a:lnTo>
                    <a:lnTo>
                      <a:pt x="4" y="7"/>
                    </a:lnTo>
                    <a:lnTo>
                      <a:pt x="7" y="5"/>
                    </a:lnTo>
                    <a:lnTo>
                      <a:pt x="7" y="1"/>
                    </a:ln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90" name="Freeform 74"/>
              <p:cNvSpPr>
                <a:spLocks/>
              </p:cNvSpPr>
              <p:nvPr/>
            </p:nvSpPr>
            <p:spPr bwMode="auto">
              <a:xfrm>
                <a:off x="6887907" y="5620699"/>
                <a:ext cx="70297" cy="45062"/>
              </a:xfrm>
              <a:custGeom>
                <a:avLst/>
                <a:gdLst>
                  <a:gd name="T0" fmla="*/ 39 w 39"/>
                  <a:gd name="T1" fmla="*/ 13 h 25"/>
                  <a:gd name="T2" fmla="*/ 38 w 39"/>
                  <a:gd name="T3" fmla="*/ 10 h 25"/>
                  <a:gd name="T4" fmla="*/ 35 w 39"/>
                  <a:gd name="T5" fmla="*/ 9 h 25"/>
                  <a:gd name="T6" fmla="*/ 30 w 39"/>
                  <a:gd name="T7" fmla="*/ 10 h 25"/>
                  <a:gd name="T8" fmla="*/ 29 w 39"/>
                  <a:gd name="T9" fmla="*/ 8 h 25"/>
                  <a:gd name="T10" fmla="*/ 26 w 39"/>
                  <a:gd name="T11" fmla="*/ 6 h 25"/>
                  <a:gd name="T12" fmla="*/ 19 w 39"/>
                  <a:gd name="T13" fmla="*/ 2 h 25"/>
                  <a:gd name="T14" fmla="*/ 14 w 39"/>
                  <a:gd name="T15" fmla="*/ 2 h 25"/>
                  <a:gd name="T16" fmla="*/ 10 w 39"/>
                  <a:gd name="T17" fmla="*/ 4 h 25"/>
                  <a:gd name="T18" fmla="*/ 8 w 39"/>
                  <a:gd name="T19" fmla="*/ 3 h 25"/>
                  <a:gd name="T20" fmla="*/ 5 w 39"/>
                  <a:gd name="T21" fmla="*/ 0 h 25"/>
                  <a:gd name="T22" fmla="*/ 1 w 39"/>
                  <a:gd name="T23" fmla="*/ 1 h 25"/>
                  <a:gd name="T24" fmla="*/ 0 w 39"/>
                  <a:gd name="T25" fmla="*/ 3 h 25"/>
                  <a:gd name="T26" fmla="*/ 0 w 39"/>
                  <a:gd name="T27" fmla="*/ 5 h 25"/>
                  <a:gd name="T28" fmla="*/ 4 w 39"/>
                  <a:gd name="T29" fmla="*/ 7 h 25"/>
                  <a:gd name="T30" fmla="*/ 6 w 39"/>
                  <a:gd name="T31" fmla="*/ 11 h 25"/>
                  <a:gd name="T32" fmla="*/ 11 w 39"/>
                  <a:gd name="T33" fmla="*/ 12 h 25"/>
                  <a:gd name="T34" fmla="*/ 16 w 39"/>
                  <a:gd name="T35" fmla="*/ 19 h 25"/>
                  <a:gd name="T36" fmla="*/ 19 w 39"/>
                  <a:gd name="T37" fmla="*/ 19 h 25"/>
                  <a:gd name="T38" fmla="*/ 24 w 39"/>
                  <a:gd name="T39" fmla="*/ 18 h 25"/>
                  <a:gd name="T40" fmla="*/ 27 w 39"/>
                  <a:gd name="T41" fmla="*/ 20 h 25"/>
                  <a:gd name="T42" fmla="*/ 28 w 39"/>
                  <a:gd name="T43" fmla="*/ 23 h 25"/>
                  <a:gd name="T44" fmla="*/ 31 w 39"/>
                  <a:gd name="T45" fmla="*/ 25 h 25"/>
                  <a:gd name="T46" fmla="*/ 34 w 39"/>
                  <a:gd name="T47" fmla="*/ 24 h 25"/>
                  <a:gd name="T48" fmla="*/ 32 w 39"/>
                  <a:gd name="T49" fmla="*/ 22 h 25"/>
                  <a:gd name="T50" fmla="*/ 36 w 39"/>
                  <a:gd name="T51" fmla="*/ 19 h 25"/>
                  <a:gd name="T52" fmla="*/ 36 w 39"/>
                  <a:gd name="T53" fmla="*/ 16 h 25"/>
                  <a:gd name="T54" fmla="*/ 34 w 39"/>
                  <a:gd name="T55" fmla="*/ 14 h 25"/>
                  <a:gd name="T56" fmla="*/ 36 w 39"/>
                  <a:gd name="T57" fmla="*/ 13 h 25"/>
                  <a:gd name="T58" fmla="*/ 39 w 39"/>
                  <a:gd name="T59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25">
                    <a:moveTo>
                      <a:pt x="39" y="13"/>
                    </a:moveTo>
                    <a:lnTo>
                      <a:pt x="38" y="10"/>
                    </a:lnTo>
                    <a:lnTo>
                      <a:pt x="35" y="9"/>
                    </a:lnTo>
                    <a:lnTo>
                      <a:pt x="30" y="10"/>
                    </a:lnTo>
                    <a:lnTo>
                      <a:pt x="29" y="8"/>
                    </a:lnTo>
                    <a:lnTo>
                      <a:pt x="26" y="6"/>
                    </a:lnTo>
                    <a:lnTo>
                      <a:pt x="19" y="2"/>
                    </a:lnTo>
                    <a:lnTo>
                      <a:pt x="14" y="2"/>
                    </a:lnTo>
                    <a:lnTo>
                      <a:pt x="10" y="4"/>
                    </a:lnTo>
                    <a:lnTo>
                      <a:pt x="8" y="3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4" y="7"/>
                    </a:lnTo>
                    <a:lnTo>
                      <a:pt x="6" y="11"/>
                    </a:lnTo>
                    <a:lnTo>
                      <a:pt x="11" y="12"/>
                    </a:lnTo>
                    <a:lnTo>
                      <a:pt x="16" y="19"/>
                    </a:lnTo>
                    <a:lnTo>
                      <a:pt x="19" y="19"/>
                    </a:lnTo>
                    <a:lnTo>
                      <a:pt x="24" y="18"/>
                    </a:lnTo>
                    <a:lnTo>
                      <a:pt x="27" y="20"/>
                    </a:lnTo>
                    <a:lnTo>
                      <a:pt x="28" y="23"/>
                    </a:lnTo>
                    <a:lnTo>
                      <a:pt x="31" y="25"/>
                    </a:lnTo>
                    <a:lnTo>
                      <a:pt x="34" y="24"/>
                    </a:lnTo>
                    <a:lnTo>
                      <a:pt x="32" y="22"/>
                    </a:lnTo>
                    <a:lnTo>
                      <a:pt x="36" y="19"/>
                    </a:lnTo>
                    <a:lnTo>
                      <a:pt x="36" y="16"/>
                    </a:lnTo>
                    <a:lnTo>
                      <a:pt x="34" y="14"/>
                    </a:lnTo>
                    <a:lnTo>
                      <a:pt x="36" y="13"/>
                    </a:lnTo>
                    <a:lnTo>
                      <a:pt x="39" y="1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91" name="Freeform 75"/>
              <p:cNvSpPr>
                <a:spLocks/>
              </p:cNvSpPr>
              <p:nvPr/>
            </p:nvSpPr>
            <p:spPr bwMode="auto">
              <a:xfrm>
                <a:off x="6826622" y="5534180"/>
                <a:ext cx="10815" cy="14420"/>
              </a:xfrm>
              <a:custGeom>
                <a:avLst/>
                <a:gdLst>
                  <a:gd name="T0" fmla="*/ 1 w 6"/>
                  <a:gd name="T1" fmla="*/ 0 h 8"/>
                  <a:gd name="T2" fmla="*/ 2 w 6"/>
                  <a:gd name="T3" fmla="*/ 5 h 8"/>
                  <a:gd name="T4" fmla="*/ 0 w 6"/>
                  <a:gd name="T5" fmla="*/ 6 h 8"/>
                  <a:gd name="T6" fmla="*/ 1 w 6"/>
                  <a:gd name="T7" fmla="*/ 8 h 8"/>
                  <a:gd name="T8" fmla="*/ 3 w 6"/>
                  <a:gd name="T9" fmla="*/ 7 h 8"/>
                  <a:gd name="T10" fmla="*/ 6 w 6"/>
                  <a:gd name="T11" fmla="*/ 2 h 8"/>
                  <a:gd name="T12" fmla="*/ 4 w 6"/>
                  <a:gd name="T13" fmla="*/ 0 h 8"/>
                  <a:gd name="T14" fmla="*/ 1 w 6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1" y="0"/>
                    </a:moveTo>
                    <a:lnTo>
                      <a:pt x="2" y="5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3" y="7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92" name="Freeform 76"/>
              <p:cNvSpPr>
                <a:spLocks/>
              </p:cNvSpPr>
              <p:nvPr/>
            </p:nvSpPr>
            <p:spPr bwMode="auto">
              <a:xfrm>
                <a:off x="6923957" y="5656749"/>
                <a:ext cx="10815" cy="7210"/>
              </a:xfrm>
              <a:custGeom>
                <a:avLst/>
                <a:gdLst>
                  <a:gd name="T0" fmla="*/ 0 w 6"/>
                  <a:gd name="T1" fmla="*/ 1 h 4"/>
                  <a:gd name="T2" fmla="*/ 1 w 6"/>
                  <a:gd name="T3" fmla="*/ 2 h 4"/>
                  <a:gd name="T4" fmla="*/ 3 w 6"/>
                  <a:gd name="T5" fmla="*/ 4 h 4"/>
                  <a:gd name="T6" fmla="*/ 6 w 6"/>
                  <a:gd name="T7" fmla="*/ 2 h 4"/>
                  <a:gd name="T8" fmla="*/ 2 w 6"/>
                  <a:gd name="T9" fmla="*/ 0 h 4"/>
                  <a:gd name="T10" fmla="*/ 0 w 6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1"/>
                    </a:moveTo>
                    <a:lnTo>
                      <a:pt x="1" y="2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93" name="Freeform 77"/>
              <p:cNvSpPr>
                <a:spLocks/>
              </p:cNvSpPr>
              <p:nvPr/>
            </p:nvSpPr>
            <p:spPr bwMode="auto">
              <a:xfrm>
                <a:off x="6837437" y="5519760"/>
                <a:ext cx="9012" cy="9012"/>
              </a:xfrm>
              <a:custGeom>
                <a:avLst/>
                <a:gdLst>
                  <a:gd name="T0" fmla="*/ 5 w 5"/>
                  <a:gd name="T1" fmla="*/ 5 h 5"/>
                  <a:gd name="T2" fmla="*/ 4 w 5"/>
                  <a:gd name="T3" fmla="*/ 2 h 5"/>
                  <a:gd name="T4" fmla="*/ 0 w 5"/>
                  <a:gd name="T5" fmla="*/ 0 h 5"/>
                  <a:gd name="T6" fmla="*/ 0 w 5"/>
                  <a:gd name="T7" fmla="*/ 2 h 5"/>
                  <a:gd name="T8" fmla="*/ 4 w 5"/>
                  <a:gd name="T9" fmla="*/ 5 h 5"/>
                  <a:gd name="T10" fmla="*/ 5 w 5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4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94" name="Freeform 78"/>
              <p:cNvSpPr>
                <a:spLocks/>
              </p:cNvSpPr>
              <p:nvPr/>
            </p:nvSpPr>
            <p:spPr bwMode="auto">
              <a:xfrm>
                <a:off x="6841042" y="5579242"/>
                <a:ext cx="72100" cy="41457"/>
              </a:xfrm>
              <a:custGeom>
                <a:avLst/>
                <a:gdLst>
                  <a:gd name="T0" fmla="*/ 35 w 40"/>
                  <a:gd name="T1" fmla="*/ 23 h 23"/>
                  <a:gd name="T2" fmla="*/ 39 w 40"/>
                  <a:gd name="T3" fmla="*/ 23 h 23"/>
                  <a:gd name="T4" fmla="*/ 40 w 40"/>
                  <a:gd name="T5" fmla="*/ 22 h 23"/>
                  <a:gd name="T6" fmla="*/ 39 w 40"/>
                  <a:gd name="T7" fmla="*/ 19 h 23"/>
                  <a:gd name="T8" fmla="*/ 37 w 40"/>
                  <a:gd name="T9" fmla="*/ 19 h 23"/>
                  <a:gd name="T10" fmla="*/ 31 w 40"/>
                  <a:gd name="T11" fmla="*/ 16 h 23"/>
                  <a:gd name="T12" fmla="*/ 29 w 40"/>
                  <a:gd name="T13" fmla="*/ 14 h 23"/>
                  <a:gd name="T14" fmla="*/ 24 w 40"/>
                  <a:gd name="T15" fmla="*/ 14 h 23"/>
                  <a:gd name="T16" fmla="*/ 21 w 40"/>
                  <a:gd name="T17" fmla="*/ 12 h 23"/>
                  <a:gd name="T18" fmla="*/ 17 w 40"/>
                  <a:gd name="T19" fmla="*/ 10 h 23"/>
                  <a:gd name="T20" fmla="*/ 12 w 40"/>
                  <a:gd name="T21" fmla="*/ 10 h 23"/>
                  <a:gd name="T22" fmla="*/ 9 w 40"/>
                  <a:gd name="T23" fmla="*/ 8 h 23"/>
                  <a:gd name="T24" fmla="*/ 4 w 40"/>
                  <a:gd name="T25" fmla="*/ 3 h 23"/>
                  <a:gd name="T26" fmla="*/ 2 w 40"/>
                  <a:gd name="T27" fmla="*/ 0 h 23"/>
                  <a:gd name="T28" fmla="*/ 0 w 40"/>
                  <a:gd name="T29" fmla="*/ 3 h 23"/>
                  <a:gd name="T30" fmla="*/ 1 w 40"/>
                  <a:gd name="T31" fmla="*/ 7 h 23"/>
                  <a:gd name="T32" fmla="*/ 4 w 40"/>
                  <a:gd name="T33" fmla="*/ 13 h 23"/>
                  <a:gd name="T34" fmla="*/ 9 w 40"/>
                  <a:gd name="T35" fmla="*/ 14 h 23"/>
                  <a:gd name="T36" fmla="*/ 16 w 40"/>
                  <a:gd name="T37" fmla="*/ 16 h 23"/>
                  <a:gd name="T38" fmla="*/ 18 w 40"/>
                  <a:gd name="T39" fmla="*/ 21 h 23"/>
                  <a:gd name="T40" fmla="*/ 22 w 40"/>
                  <a:gd name="T41" fmla="*/ 21 h 23"/>
                  <a:gd name="T42" fmla="*/ 24 w 40"/>
                  <a:gd name="T43" fmla="*/ 19 h 23"/>
                  <a:gd name="T44" fmla="*/ 30 w 40"/>
                  <a:gd name="T45" fmla="*/ 22 h 23"/>
                  <a:gd name="T46" fmla="*/ 35 w 40"/>
                  <a:gd name="T4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" h="23">
                    <a:moveTo>
                      <a:pt x="35" y="23"/>
                    </a:moveTo>
                    <a:lnTo>
                      <a:pt x="39" y="23"/>
                    </a:lnTo>
                    <a:lnTo>
                      <a:pt x="40" y="22"/>
                    </a:lnTo>
                    <a:lnTo>
                      <a:pt x="39" y="19"/>
                    </a:lnTo>
                    <a:lnTo>
                      <a:pt x="37" y="19"/>
                    </a:lnTo>
                    <a:lnTo>
                      <a:pt x="31" y="16"/>
                    </a:lnTo>
                    <a:lnTo>
                      <a:pt x="29" y="14"/>
                    </a:lnTo>
                    <a:lnTo>
                      <a:pt x="24" y="14"/>
                    </a:lnTo>
                    <a:lnTo>
                      <a:pt x="21" y="12"/>
                    </a:lnTo>
                    <a:lnTo>
                      <a:pt x="17" y="10"/>
                    </a:lnTo>
                    <a:lnTo>
                      <a:pt x="12" y="10"/>
                    </a:lnTo>
                    <a:lnTo>
                      <a:pt x="9" y="8"/>
                    </a:lnTo>
                    <a:lnTo>
                      <a:pt x="4" y="3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1" y="7"/>
                    </a:lnTo>
                    <a:lnTo>
                      <a:pt x="4" y="13"/>
                    </a:lnTo>
                    <a:lnTo>
                      <a:pt x="9" y="14"/>
                    </a:lnTo>
                    <a:lnTo>
                      <a:pt x="16" y="16"/>
                    </a:lnTo>
                    <a:lnTo>
                      <a:pt x="18" y="21"/>
                    </a:lnTo>
                    <a:lnTo>
                      <a:pt x="22" y="21"/>
                    </a:lnTo>
                    <a:lnTo>
                      <a:pt x="24" y="19"/>
                    </a:lnTo>
                    <a:lnTo>
                      <a:pt x="30" y="22"/>
                    </a:lnTo>
                    <a:lnTo>
                      <a:pt x="35" y="2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95" name="Freeform 79"/>
              <p:cNvSpPr>
                <a:spLocks/>
              </p:cNvSpPr>
              <p:nvPr/>
            </p:nvSpPr>
            <p:spPr bwMode="auto">
              <a:xfrm>
                <a:off x="6961809" y="5645934"/>
                <a:ext cx="45062" cy="23432"/>
              </a:xfrm>
              <a:custGeom>
                <a:avLst/>
                <a:gdLst>
                  <a:gd name="T0" fmla="*/ 14 w 25"/>
                  <a:gd name="T1" fmla="*/ 11 h 13"/>
                  <a:gd name="T2" fmla="*/ 16 w 25"/>
                  <a:gd name="T3" fmla="*/ 10 h 13"/>
                  <a:gd name="T4" fmla="*/ 17 w 25"/>
                  <a:gd name="T5" fmla="*/ 12 h 13"/>
                  <a:gd name="T6" fmla="*/ 22 w 25"/>
                  <a:gd name="T7" fmla="*/ 13 h 13"/>
                  <a:gd name="T8" fmla="*/ 25 w 25"/>
                  <a:gd name="T9" fmla="*/ 11 h 13"/>
                  <a:gd name="T10" fmla="*/ 24 w 25"/>
                  <a:gd name="T11" fmla="*/ 8 h 13"/>
                  <a:gd name="T12" fmla="*/ 25 w 25"/>
                  <a:gd name="T13" fmla="*/ 5 h 13"/>
                  <a:gd name="T14" fmla="*/ 24 w 25"/>
                  <a:gd name="T15" fmla="*/ 4 h 13"/>
                  <a:gd name="T16" fmla="*/ 21 w 25"/>
                  <a:gd name="T17" fmla="*/ 4 h 13"/>
                  <a:gd name="T18" fmla="*/ 18 w 25"/>
                  <a:gd name="T19" fmla="*/ 6 h 13"/>
                  <a:gd name="T20" fmla="*/ 16 w 25"/>
                  <a:gd name="T21" fmla="*/ 3 h 13"/>
                  <a:gd name="T22" fmla="*/ 9 w 25"/>
                  <a:gd name="T23" fmla="*/ 0 h 13"/>
                  <a:gd name="T24" fmla="*/ 7 w 25"/>
                  <a:gd name="T25" fmla="*/ 3 h 13"/>
                  <a:gd name="T26" fmla="*/ 0 w 25"/>
                  <a:gd name="T27" fmla="*/ 3 h 13"/>
                  <a:gd name="T28" fmla="*/ 0 w 25"/>
                  <a:gd name="T29" fmla="*/ 5 h 13"/>
                  <a:gd name="T30" fmla="*/ 3 w 25"/>
                  <a:gd name="T31" fmla="*/ 7 h 13"/>
                  <a:gd name="T32" fmla="*/ 6 w 25"/>
                  <a:gd name="T33" fmla="*/ 10 h 13"/>
                  <a:gd name="T34" fmla="*/ 7 w 25"/>
                  <a:gd name="T35" fmla="*/ 8 h 13"/>
                  <a:gd name="T36" fmla="*/ 11 w 25"/>
                  <a:gd name="T37" fmla="*/ 9 h 13"/>
                  <a:gd name="T38" fmla="*/ 14 w 25"/>
                  <a:gd name="T39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" h="13">
                    <a:moveTo>
                      <a:pt x="14" y="11"/>
                    </a:moveTo>
                    <a:lnTo>
                      <a:pt x="16" y="10"/>
                    </a:lnTo>
                    <a:lnTo>
                      <a:pt x="17" y="12"/>
                    </a:lnTo>
                    <a:lnTo>
                      <a:pt x="22" y="13"/>
                    </a:lnTo>
                    <a:lnTo>
                      <a:pt x="25" y="11"/>
                    </a:lnTo>
                    <a:lnTo>
                      <a:pt x="24" y="8"/>
                    </a:lnTo>
                    <a:lnTo>
                      <a:pt x="25" y="5"/>
                    </a:lnTo>
                    <a:lnTo>
                      <a:pt x="24" y="4"/>
                    </a:lnTo>
                    <a:lnTo>
                      <a:pt x="21" y="4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9" y="0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7"/>
                    </a:lnTo>
                    <a:lnTo>
                      <a:pt x="6" y="10"/>
                    </a:lnTo>
                    <a:lnTo>
                      <a:pt x="7" y="8"/>
                    </a:lnTo>
                    <a:lnTo>
                      <a:pt x="11" y="9"/>
                    </a:lnTo>
                    <a:lnTo>
                      <a:pt x="14" y="1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96" name="Freeform 80"/>
              <p:cNvSpPr>
                <a:spLocks/>
              </p:cNvSpPr>
              <p:nvPr/>
            </p:nvSpPr>
            <p:spPr bwMode="auto">
              <a:xfrm>
                <a:off x="6862672" y="5622502"/>
                <a:ext cx="10815" cy="5407"/>
              </a:xfrm>
              <a:custGeom>
                <a:avLst/>
                <a:gdLst>
                  <a:gd name="T0" fmla="*/ 2 w 5"/>
                  <a:gd name="T1" fmla="*/ 0 h 3"/>
                  <a:gd name="T2" fmla="*/ 0 w 5"/>
                  <a:gd name="T3" fmla="*/ 1 h 3"/>
                  <a:gd name="T4" fmla="*/ 5 w 5"/>
                  <a:gd name="T5" fmla="*/ 3 h 3"/>
                  <a:gd name="T6" fmla="*/ 2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97" name="Freeform 81"/>
              <p:cNvSpPr>
                <a:spLocks/>
              </p:cNvSpPr>
              <p:nvPr/>
            </p:nvSpPr>
            <p:spPr bwMode="auto">
              <a:xfrm>
                <a:off x="6952796" y="5660354"/>
                <a:ext cx="14420" cy="12617"/>
              </a:xfrm>
              <a:custGeom>
                <a:avLst/>
                <a:gdLst>
                  <a:gd name="T0" fmla="*/ 3 w 8"/>
                  <a:gd name="T1" fmla="*/ 1 h 7"/>
                  <a:gd name="T2" fmla="*/ 0 w 8"/>
                  <a:gd name="T3" fmla="*/ 4 h 7"/>
                  <a:gd name="T4" fmla="*/ 1 w 8"/>
                  <a:gd name="T5" fmla="*/ 7 h 7"/>
                  <a:gd name="T6" fmla="*/ 3 w 8"/>
                  <a:gd name="T7" fmla="*/ 6 h 7"/>
                  <a:gd name="T8" fmla="*/ 7 w 8"/>
                  <a:gd name="T9" fmla="*/ 2 h 7"/>
                  <a:gd name="T10" fmla="*/ 8 w 8"/>
                  <a:gd name="T11" fmla="*/ 1 h 7"/>
                  <a:gd name="T12" fmla="*/ 4 w 8"/>
                  <a:gd name="T13" fmla="*/ 0 h 7"/>
                  <a:gd name="T14" fmla="*/ 3 w 8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7">
                    <a:moveTo>
                      <a:pt x="3" y="1"/>
                    </a:moveTo>
                    <a:lnTo>
                      <a:pt x="0" y="4"/>
                    </a:lnTo>
                    <a:lnTo>
                      <a:pt x="1" y="7"/>
                    </a:lnTo>
                    <a:lnTo>
                      <a:pt x="3" y="6"/>
                    </a:lnTo>
                    <a:lnTo>
                      <a:pt x="7" y="2"/>
                    </a:lnTo>
                    <a:lnTo>
                      <a:pt x="8" y="1"/>
                    </a:lnTo>
                    <a:lnTo>
                      <a:pt x="4" y="0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98" name="Freeform 82"/>
              <p:cNvSpPr>
                <a:spLocks/>
              </p:cNvSpPr>
              <p:nvPr/>
            </p:nvSpPr>
            <p:spPr bwMode="auto">
              <a:xfrm>
                <a:off x="6999661" y="5710824"/>
                <a:ext cx="10815" cy="10815"/>
              </a:xfrm>
              <a:custGeom>
                <a:avLst/>
                <a:gdLst>
                  <a:gd name="T0" fmla="*/ 0 w 6"/>
                  <a:gd name="T1" fmla="*/ 3 h 6"/>
                  <a:gd name="T2" fmla="*/ 3 w 6"/>
                  <a:gd name="T3" fmla="*/ 6 h 6"/>
                  <a:gd name="T4" fmla="*/ 6 w 6"/>
                  <a:gd name="T5" fmla="*/ 3 h 6"/>
                  <a:gd name="T6" fmla="*/ 4 w 6"/>
                  <a:gd name="T7" fmla="*/ 0 h 6"/>
                  <a:gd name="T8" fmla="*/ 0 w 6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3" y="6"/>
                    </a:lnTo>
                    <a:lnTo>
                      <a:pt x="6" y="3"/>
                    </a:lnTo>
                    <a:lnTo>
                      <a:pt x="4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99" name="Freeform 83"/>
              <p:cNvSpPr>
                <a:spLocks/>
              </p:cNvSpPr>
              <p:nvPr/>
            </p:nvSpPr>
            <p:spPr bwMode="auto">
              <a:xfrm>
                <a:off x="7062748" y="5698206"/>
                <a:ext cx="109952" cy="48667"/>
              </a:xfrm>
              <a:custGeom>
                <a:avLst/>
                <a:gdLst>
                  <a:gd name="T0" fmla="*/ 56 w 61"/>
                  <a:gd name="T1" fmla="*/ 13 h 27"/>
                  <a:gd name="T2" fmla="*/ 59 w 61"/>
                  <a:gd name="T3" fmla="*/ 10 h 27"/>
                  <a:gd name="T4" fmla="*/ 61 w 61"/>
                  <a:gd name="T5" fmla="*/ 7 h 27"/>
                  <a:gd name="T6" fmla="*/ 59 w 61"/>
                  <a:gd name="T7" fmla="*/ 5 h 27"/>
                  <a:gd name="T8" fmla="*/ 58 w 61"/>
                  <a:gd name="T9" fmla="*/ 1 h 27"/>
                  <a:gd name="T10" fmla="*/ 54 w 61"/>
                  <a:gd name="T11" fmla="*/ 0 h 27"/>
                  <a:gd name="T12" fmla="*/ 47 w 61"/>
                  <a:gd name="T13" fmla="*/ 0 h 27"/>
                  <a:gd name="T14" fmla="*/ 41 w 61"/>
                  <a:gd name="T15" fmla="*/ 0 h 27"/>
                  <a:gd name="T16" fmla="*/ 33 w 61"/>
                  <a:gd name="T17" fmla="*/ 0 h 27"/>
                  <a:gd name="T18" fmla="*/ 27 w 61"/>
                  <a:gd name="T19" fmla="*/ 2 h 27"/>
                  <a:gd name="T20" fmla="*/ 15 w 61"/>
                  <a:gd name="T21" fmla="*/ 5 h 27"/>
                  <a:gd name="T22" fmla="*/ 10 w 61"/>
                  <a:gd name="T23" fmla="*/ 4 h 27"/>
                  <a:gd name="T24" fmla="*/ 8 w 61"/>
                  <a:gd name="T25" fmla="*/ 4 h 27"/>
                  <a:gd name="T26" fmla="*/ 4 w 61"/>
                  <a:gd name="T27" fmla="*/ 4 h 27"/>
                  <a:gd name="T28" fmla="*/ 1 w 61"/>
                  <a:gd name="T29" fmla="*/ 6 h 27"/>
                  <a:gd name="T30" fmla="*/ 3 w 61"/>
                  <a:gd name="T31" fmla="*/ 9 h 27"/>
                  <a:gd name="T32" fmla="*/ 6 w 61"/>
                  <a:gd name="T33" fmla="*/ 7 h 27"/>
                  <a:gd name="T34" fmla="*/ 10 w 61"/>
                  <a:gd name="T35" fmla="*/ 10 h 27"/>
                  <a:gd name="T36" fmla="*/ 3 w 61"/>
                  <a:gd name="T37" fmla="*/ 12 h 27"/>
                  <a:gd name="T38" fmla="*/ 0 w 61"/>
                  <a:gd name="T39" fmla="*/ 14 h 27"/>
                  <a:gd name="T40" fmla="*/ 0 w 61"/>
                  <a:gd name="T41" fmla="*/ 16 h 27"/>
                  <a:gd name="T42" fmla="*/ 3 w 61"/>
                  <a:gd name="T43" fmla="*/ 19 h 27"/>
                  <a:gd name="T44" fmla="*/ 6 w 61"/>
                  <a:gd name="T45" fmla="*/ 16 h 27"/>
                  <a:gd name="T46" fmla="*/ 5 w 61"/>
                  <a:gd name="T47" fmla="*/ 19 h 27"/>
                  <a:gd name="T48" fmla="*/ 8 w 61"/>
                  <a:gd name="T49" fmla="*/ 20 h 27"/>
                  <a:gd name="T50" fmla="*/ 9 w 61"/>
                  <a:gd name="T51" fmla="*/ 23 h 27"/>
                  <a:gd name="T52" fmla="*/ 12 w 61"/>
                  <a:gd name="T53" fmla="*/ 21 h 27"/>
                  <a:gd name="T54" fmla="*/ 18 w 61"/>
                  <a:gd name="T55" fmla="*/ 24 h 27"/>
                  <a:gd name="T56" fmla="*/ 20 w 61"/>
                  <a:gd name="T57" fmla="*/ 24 h 27"/>
                  <a:gd name="T58" fmla="*/ 21 w 61"/>
                  <a:gd name="T59" fmla="*/ 20 h 27"/>
                  <a:gd name="T60" fmla="*/ 17 w 61"/>
                  <a:gd name="T61" fmla="*/ 18 h 27"/>
                  <a:gd name="T62" fmla="*/ 18 w 61"/>
                  <a:gd name="T63" fmla="*/ 16 h 27"/>
                  <a:gd name="T64" fmla="*/ 23 w 61"/>
                  <a:gd name="T65" fmla="*/ 16 h 27"/>
                  <a:gd name="T66" fmla="*/ 24 w 61"/>
                  <a:gd name="T67" fmla="*/ 20 h 27"/>
                  <a:gd name="T68" fmla="*/ 27 w 61"/>
                  <a:gd name="T69" fmla="*/ 22 h 27"/>
                  <a:gd name="T70" fmla="*/ 31 w 61"/>
                  <a:gd name="T71" fmla="*/ 20 h 27"/>
                  <a:gd name="T72" fmla="*/ 35 w 61"/>
                  <a:gd name="T73" fmla="*/ 21 h 27"/>
                  <a:gd name="T74" fmla="*/ 40 w 61"/>
                  <a:gd name="T75" fmla="*/ 27 h 27"/>
                  <a:gd name="T76" fmla="*/ 42 w 61"/>
                  <a:gd name="T77" fmla="*/ 27 h 27"/>
                  <a:gd name="T78" fmla="*/ 42 w 61"/>
                  <a:gd name="T79" fmla="*/ 22 h 27"/>
                  <a:gd name="T80" fmla="*/ 37 w 61"/>
                  <a:gd name="T81" fmla="*/ 18 h 27"/>
                  <a:gd name="T82" fmla="*/ 32 w 61"/>
                  <a:gd name="T83" fmla="*/ 16 h 27"/>
                  <a:gd name="T84" fmla="*/ 35 w 61"/>
                  <a:gd name="T85" fmla="*/ 15 h 27"/>
                  <a:gd name="T86" fmla="*/ 32 w 61"/>
                  <a:gd name="T87" fmla="*/ 13 h 27"/>
                  <a:gd name="T88" fmla="*/ 26 w 61"/>
                  <a:gd name="T89" fmla="*/ 12 h 27"/>
                  <a:gd name="T90" fmla="*/ 25 w 61"/>
                  <a:gd name="T91" fmla="*/ 12 h 27"/>
                  <a:gd name="T92" fmla="*/ 21 w 61"/>
                  <a:gd name="T93" fmla="*/ 9 h 27"/>
                  <a:gd name="T94" fmla="*/ 26 w 61"/>
                  <a:gd name="T95" fmla="*/ 7 h 27"/>
                  <a:gd name="T96" fmla="*/ 29 w 61"/>
                  <a:gd name="T97" fmla="*/ 7 h 27"/>
                  <a:gd name="T98" fmla="*/ 32 w 61"/>
                  <a:gd name="T99" fmla="*/ 4 h 27"/>
                  <a:gd name="T100" fmla="*/ 37 w 61"/>
                  <a:gd name="T101" fmla="*/ 4 h 27"/>
                  <a:gd name="T102" fmla="*/ 39 w 61"/>
                  <a:gd name="T103" fmla="*/ 9 h 27"/>
                  <a:gd name="T104" fmla="*/ 41 w 61"/>
                  <a:gd name="T105" fmla="*/ 12 h 27"/>
                  <a:gd name="T106" fmla="*/ 46 w 61"/>
                  <a:gd name="T107" fmla="*/ 12 h 27"/>
                  <a:gd name="T108" fmla="*/ 50 w 61"/>
                  <a:gd name="T109" fmla="*/ 9 h 27"/>
                  <a:gd name="T110" fmla="*/ 54 w 61"/>
                  <a:gd name="T111" fmla="*/ 10 h 27"/>
                  <a:gd name="T112" fmla="*/ 56 w 61"/>
                  <a:gd name="T113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1" h="27">
                    <a:moveTo>
                      <a:pt x="56" y="13"/>
                    </a:moveTo>
                    <a:lnTo>
                      <a:pt x="59" y="10"/>
                    </a:lnTo>
                    <a:lnTo>
                      <a:pt x="61" y="7"/>
                    </a:lnTo>
                    <a:lnTo>
                      <a:pt x="59" y="5"/>
                    </a:lnTo>
                    <a:lnTo>
                      <a:pt x="58" y="1"/>
                    </a:lnTo>
                    <a:lnTo>
                      <a:pt x="54" y="0"/>
                    </a:lnTo>
                    <a:lnTo>
                      <a:pt x="47" y="0"/>
                    </a:lnTo>
                    <a:lnTo>
                      <a:pt x="41" y="0"/>
                    </a:lnTo>
                    <a:lnTo>
                      <a:pt x="33" y="0"/>
                    </a:lnTo>
                    <a:lnTo>
                      <a:pt x="27" y="2"/>
                    </a:lnTo>
                    <a:lnTo>
                      <a:pt x="15" y="5"/>
                    </a:lnTo>
                    <a:lnTo>
                      <a:pt x="10" y="4"/>
                    </a:lnTo>
                    <a:lnTo>
                      <a:pt x="8" y="4"/>
                    </a:lnTo>
                    <a:lnTo>
                      <a:pt x="4" y="4"/>
                    </a:lnTo>
                    <a:lnTo>
                      <a:pt x="1" y="6"/>
                    </a:lnTo>
                    <a:lnTo>
                      <a:pt x="3" y="9"/>
                    </a:lnTo>
                    <a:lnTo>
                      <a:pt x="6" y="7"/>
                    </a:lnTo>
                    <a:lnTo>
                      <a:pt x="10" y="10"/>
                    </a:lnTo>
                    <a:lnTo>
                      <a:pt x="3" y="12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3" y="19"/>
                    </a:lnTo>
                    <a:lnTo>
                      <a:pt x="6" y="16"/>
                    </a:lnTo>
                    <a:lnTo>
                      <a:pt x="5" y="19"/>
                    </a:lnTo>
                    <a:lnTo>
                      <a:pt x="8" y="20"/>
                    </a:lnTo>
                    <a:lnTo>
                      <a:pt x="9" y="23"/>
                    </a:lnTo>
                    <a:lnTo>
                      <a:pt x="12" y="21"/>
                    </a:lnTo>
                    <a:lnTo>
                      <a:pt x="18" y="24"/>
                    </a:lnTo>
                    <a:lnTo>
                      <a:pt x="20" y="24"/>
                    </a:lnTo>
                    <a:lnTo>
                      <a:pt x="21" y="20"/>
                    </a:lnTo>
                    <a:lnTo>
                      <a:pt x="17" y="18"/>
                    </a:lnTo>
                    <a:lnTo>
                      <a:pt x="18" y="16"/>
                    </a:lnTo>
                    <a:lnTo>
                      <a:pt x="23" y="16"/>
                    </a:lnTo>
                    <a:lnTo>
                      <a:pt x="24" y="20"/>
                    </a:lnTo>
                    <a:lnTo>
                      <a:pt x="27" y="22"/>
                    </a:lnTo>
                    <a:lnTo>
                      <a:pt x="31" y="20"/>
                    </a:lnTo>
                    <a:lnTo>
                      <a:pt x="35" y="21"/>
                    </a:lnTo>
                    <a:lnTo>
                      <a:pt x="40" y="27"/>
                    </a:lnTo>
                    <a:lnTo>
                      <a:pt x="42" y="27"/>
                    </a:lnTo>
                    <a:lnTo>
                      <a:pt x="42" y="22"/>
                    </a:lnTo>
                    <a:lnTo>
                      <a:pt x="37" y="18"/>
                    </a:lnTo>
                    <a:lnTo>
                      <a:pt x="32" y="16"/>
                    </a:lnTo>
                    <a:lnTo>
                      <a:pt x="35" y="15"/>
                    </a:lnTo>
                    <a:lnTo>
                      <a:pt x="32" y="13"/>
                    </a:lnTo>
                    <a:lnTo>
                      <a:pt x="26" y="12"/>
                    </a:lnTo>
                    <a:lnTo>
                      <a:pt x="25" y="12"/>
                    </a:lnTo>
                    <a:lnTo>
                      <a:pt x="21" y="9"/>
                    </a:lnTo>
                    <a:lnTo>
                      <a:pt x="26" y="7"/>
                    </a:lnTo>
                    <a:lnTo>
                      <a:pt x="29" y="7"/>
                    </a:lnTo>
                    <a:lnTo>
                      <a:pt x="32" y="4"/>
                    </a:lnTo>
                    <a:lnTo>
                      <a:pt x="37" y="4"/>
                    </a:lnTo>
                    <a:lnTo>
                      <a:pt x="39" y="9"/>
                    </a:lnTo>
                    <a:lnTo>
                      <a:pt x="41" y="12"/>
                    </a:lnTo>
                    <a:lnTo>
                      <a:pt x="46" y="12"/>
                    </a:lnTo>
                    <a:lnTo>
                      <a:pt x="50" y="9"/>
                    </a:lnTo>
                    <a:lnTo>
                      <a:pt x="54" y="10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00" name="Freeform 84"/>
              <p:cNvSpPr>
                <a:spLocks/>
              </p:cNvSpPr>
              <p:nvPr/>
            </p:nvSpPr>
            <p:spPr bwMode="auto">
              <a:xfrm>
                <a:off x="7167292" y="5737861"/>
                <a:ext cx="9012" cy="16222"/>
              </a:xfrm>
              <a:custGeom>
                <a:avLst/>
                <a:gdLst>
                  <a:gd name="T0" fmla="*/ 4 w 5"/>
                  <a:gd name="T1" fmla="*/ 1 h 9"/>
                  <a:gd name="T2" fmla="*/ 1 w 5"/>
                  <a:gd name="T3" fmla="*/ 0 h 9"/>
                  <a:gd name="T4" fmla="*/ 2 w 5"/>
                  <a:gd name="T5" fmla="*/ 2 h 9"/>
                  <a:gd name="T6" fmla="*/ 0 w 5"/>
                  <a:gd name="T7" fmla="*/ 6 h 9"/>
                  <a:gd name="T8" fmla="*/ 2 w 5"/>
                  <a:gd name="T9" fmla="*/ 9 h 9"/>
                  <a:gd name="T10" fmla="*/ 5 w 5"/>
                  <a:gd name="T11" fmla="*/ 9 h 9"/>
                  <a:gd name="T12" fmla="*/ 5 w 5"/>
                  <a:gd name="T13" fmla="*/ 5 h 9"/>
                  <a:gd name="T14" fmla="*/ 4 w 5"/>
                  <a:gd name="T1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9">
                    <a:moveTo>
                      <a:pt x="4" y="1"/>
                    </a:moveTo>
                    <a:lnTo>
                      <a:pt x="1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5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01" name="Freeform 85"/>
              <p:cNvSpPr>
                <a:spLocks/>
              </p:cNvSpPr>
              <p:nvPr/>
            </p:nvSpPr>
            <p:spPr bwMode="auto">
              <a:xfrm>
                <a:off x="7154675" y="5754084"/>
                <a:ext cx="10815" cy="5407"/>
              </a:xfrm>
              <a:custGeom>
                <a:avLst/>
                <a:gdLst>
                  <a:gd name="T0" fmla="*/ 0 w 5"/>
                  <a:gd name="T1" fmla="*/ 2 h 3"/>
                  <a:gd name="T2" fmla="*/ 2 w 5"/>
                  <a:gd name="T3" fmla="*/ 3 h 3"/>
                  <a:gd name="T4" fmla="*/ 5 w 5"/>
                  <a:gd name="T5" fmla="*/ 0 h 3"/>
                  <a:gd name="T6" fmla="*/ 3 w 5"/>
                  <a:gd name="T7" fmla="*/ 0 h 3"/>
                  <a:gd name="T8" fmla="*/ 0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2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02" name="Freeform 86"/>
              <p:cNvSpPr>
                <a:spLocks/>
              </p:cNvSpPr>
              <p:nvPr/>
            </p:nvSpPr>
            <p:spPr bwMode="auto">
              <a:xfrm>
                <a:off x="6799585" y="5433241"/>
                <a:ext cx="27037" cy="25235"/>
              </a:xfrm>
              <a:custGeom>
                <a:avLst/>
                <a:gdLst>
                  <a:gd name="T0" fmla="*/ 13 w 15"/>
                  <a:gd name="T1" fmla="*/ 8 h 14"/>
                  <a:gd name="T2" fmla="*/ 9 w 15"/>
                  <a:gd name="T3" fmla="*/ 2 h 14"/>
                  <a:gd name="T4" fmla="*/ 7 w 15"/>
                  <a:gd name="T5" fmla="*/ 2 h 14"/>
                  <a:gd name="T6" fmla="*/ 4 w 15"/>
                  <a:gd name="T7" fmla="*/ 0 h 14"/>
                  <a:gd name="T8" fmla="*/ 1 w 15"/>
                  <a:gd name="T9" fmla="*/ 0 h 14"/>
                  <a:gd name="T10" fmla="*/ 0 w 15"/>
                  <a:gd name="T11" fmla="*/ 1 h 14"/>
                  <a:gd name="T12" fmla="*/ 5 w 15"/>
                  <a:gd name="T13" fmla="*/ 7 h 14"/>
                  <a:gd name="T14" fmla="*/ 9 w 15"/>
                  <a:gd name="T15" fmla="*/ 8 h 14"/>
                  <a:gd name="T16" fmla="*/ 15 w 15"/>
                  <a:gd name="T17" fmla="*/ 14 h 14"/>
                  <a:gd name="T18" fmla="*/ 13 w 15"/>
                  <a:gd name="T1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4">
                    <a:moveTo>
                      <a:pt x="13" y="8"/>
                    </a:moveTo>
                    <a:lnTo>
                      <a:pt x="9" y="2"/>
                    </a:lnTo>
                    <a:lnTo>
                      <a:pt x="7" y="2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5" y="7"/>
                    </a:lnTo>
                    <a:lnTo>
                      <a:pt x="9" y="8"/>
                    </a:lnTo>
                    <a:lnTo>
                      <a:pt x="15" y="14"/>
                    </a:lnTo>
                    <a:lnTo>
                      <a:pt x="13" y="8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03" name="Freeform 87"/>
              <p:cNvSpPr>
                <a:spLocks/>
              </p:cNvSpPr>
              <p:nvPr/>
            </p:nvSpPr>
            <p:spPr bwMode="auto">
              <a:xfrm>
                <a:off x="6978031" y="5656749"/>
                <a:ext cx="129779" cy="73902"/>
              </a:xfrm>
              <a:custGeom>
                <a:avLst/>
                <a:gdLst>
                  <a:gd name="T0" fmla="*/ 65 w 72"/>
                  <a:gd name="T1" fmla="*/ 25 h 41"/>
                  <a:gd name="T2" fmla="*/ 67 w 72"/>
                  <a:gd name="T3" fmla="*/ 21 h 41"/>
                  <a:gd name="T4" fmla="*/ 70 w 72"/>
                  <a:gd name="T5" fmla="*/ 12 h 41"/>
                  <a:gd name="T6" fmla="*/ 64 w 72"/>
                  <a:gd name="T7" fmla="*/ 9 h 41"/>
                  <a:gd name="T8" fmla="*/ 42 w 72"/>
                  <a:gd name="T9" fmla="*/ 3 h 41"/>
                  <a:gd name="T10" fmla="*/ 37 w 72"/>
                  <a:gd name="T11" fmla="*/ 3 h 41"/>
                  <a:gd name="T12" fmla="*/ 36 w 72"/>
                  <a:gd name="T13" fmla="*/ 6 h 41"/>
                  <a:gd name="T14" fmla="*/ 26 w 72"/>
                  <a:gd name="T15" fmla="*/ 2 h 41"/>
                  <a:gd name="T16" fmla="*/ 21 w 72"/>
                  <a:gd name="T17" fmla="*/ 1 h 41"/>
                  <a:gd name="T18" fmla="*/ 33 w 72"/>
                  <a:gd name="T19" fmla="*/ 8 h 41"/>
                  <a:gd name="T20" fmla="*/ 31 w 72"/>
                  <a:gd name="T21" fmla="*/ 10 h 41"/>
                  <a:gd name="T22" fmla="*/ 30 w 72"/>
                  <a:gd name="T23" fmla="*/ 12 h 41"/>
                  <a:gd name="T24" fmla="*/ 26 w 72"/>
                  <a:gd name="T25" fmla="*/ 10 h 41"/>
                  <a:gd name="T26" fmla="*/ 20 w 72"/>
                  <a:gd name="T27" fmla="*/ 8 h 41"/>
                  <a:gd name="T28" fmla="*/ 17 w 72"/>
                  <a:gd name="T29" fmla="*/ 11 h 41"/>
                  <a:gd name="T30" fmla="*/ 7 w 72"/>
                  <a:gd name="T31" fmla="*/ 14 h 41"/>
                  <a:gd name="T32" fmla="*/ 8 w 72"/>
                  <a:gd name="T33" fmla="*/ 17 h 41"/>
                  <a:gd name="T34" fmla="*/ 0 w 72"/>
                  <a:gd name="T35" fmla="*/ 17 h 41"/>
                  <a:gd name="T36" fmla="*/ 6 w 72"/>
                  <a:gd name="T37" fmla="*/ 21 h 41"/>
                  <a:gd name="T38" fmla="*/ 12 w 72"/>
                  <a:gd name="T39" fmla="*/ 18 h 41"/>
                  <a:gd name="T40" fmla="*/ 16 w 72"/>
                  <a:gd name="T41" fmla="*/ 19 h 41"/>
                  <a:gd name="T42" fmla="*/ 23 w 72"/>
                  <a:gd name="T43" fmla="*/ 21 h 41"/>
                  <a:gd name="T44" fmla="*/ 24 w 72"/>
                  <a:gd name="T45" fmla="*/ 25 h 41"/>
                  <a:gd name="T46" fmla="*/ 24 w 72"/>
                  <a:gd name="T47" fmla="*/ 28 h 41"/>
                  <a:gd name="T48" fmla="*/ 24 w 72"/>
                  <a:gd name="T49" fmla="*/ 36 h 41"/>
                  <a:gd name="T50" fmla="*/ 31 w 72"/>
                  <a:gd name="T51" fmla="*/ 37 h 41"/>
                  <a:gd name="T52" fmla="*/ 37 w 72"/>
                  <a:gd name="T53" fmla="*/ 41 h 41"/>
                  <a:gd name="T54" fmla="*/ 35 w 72"/>
                  <a:gd name="T55" fmla="*/ 37 h 41"/>
                  <a:gd name="T56" fmla="*/ 30 w 72"/>
                  <a:gd name="T57" fmla="*/ 32 h 41"/>
                  <a:gd name="T58" fmla="*/ 34 w 72"/>
                  <a:gd name="T59" fmla="*/ 34 h 41"/>
                  <a:gd name="T60" fmla="*/ 38 w 72"/>
                  <a:gd name="T61" fmla="*/ 29 h 41"/>
                  <a:gd name="T62" fmla="*/ 32 w 72"/>
                  <a:gd name="T63" fmla="*/ 26 h 41"/>
                  <a:gd name="T64" fmla="*/ 47 w 72"/>
                  <a:gd name="T65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2" h="41">
                    <a:moveTo>
                      <a:pt x="47" y="21"/>
                    </a:moveTo>
                    <a:lnTo>
                      <a:pt x="65" y="25"/>
                    </a:lnTo>
                    <a:lnTo>
                      <a:pt x="68" y="24"/>
                    </a:lnTo>
                    <a:lnTo>
                      <a:pt x="67" y="21"/>
                    </a:lnTo>
                    <a:lnTo>
                      <a:pt x="72" y="21"/>
                    </a:lnTo>
                    <a:lnTo>
                      <a:pt x="70" y="12"/>
                    </a:lnTo>
                    <a:lnTo>
                      <a:pt x="68" y="12"/>
                    </a:lnTo>
                    <a:lnTo>
                      <a:pt x="64" y="9"/>
                    </a:lnTo>
                    <a:lnTo>
                      <a:pt x="55" y="6"/>
                    </a:lnTo>
                    <a:lnTo>
                      <a:pt x="42" y="3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8" y="5"/>
                    </a:lnTo>
                    <a:lnTo>
                      <a:pt x="36" y="6"/>
                    </a:lnTo>
                    <a:lnTo>
                      <a:pt x="35" y="5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2" y="3"/>
                    </a:lnTo>
                    <a:lnTo>
                      <a:pt x="33" y="8"/>
                    </a:lnTo>
                    <a:lnTo>
                      <a:pt x="34" y="10"/>
                    </a:lnTo>
                    <a:lnTo>
                      <a:pt x="31" y="10"/>
                    </a:lnTo>
                    <a:lnTo>
                      <a:pt x="30" y="10"/>
                    </a:lnTo>
                    <a:lnTo>
                      <a:pt x="30" y="12"/>
                    </a:lnTo>
                    <a:lnTo>
                      <a:pt x="27" y="12"/>
                    </a:lnTo>
                    <a:lnTo>
                      <a:pt x="26" y="10"/>
                    </a:lnTo>
                    <a:lnTo>
                      <a:pt x="21" y="7"/>
                    </a:lnTo>
                    <a:lnTo>
                      <a:pt x="20" y="8"/>
                    </a:lnTo>
                    <a:lnTo>
                      <a:pt x="20" y="11"/>
                    </a:lnTo>
                    <a:lnTo>
                      <a:pt x="17" y="11"/>
                    </a:lnTo>
                    <a:lnTo>
                      <a:pt x="9" y="12"/>
                    </a:lnTo>
                    <a:lnTo>
                      <a:pt x="7" y="14"/>
                    </a:lnTo>
                    <a:lnTo>
                      <a:pt x="9" y="16"/>
                    </a:lnTo>
                    <a:lnTo>
                      <a:pt x="8" y="17"/>
                    </a:lnTo>
                    <a:lnTo>
                      <a:pt x="5" y="16"/>
                    </a:lnTo>
                    <a:lnTo>
                      <a:pt x="0" y="17"/>
                    </a:lnTo>
                    <a:lnTo>
                      <a:pt x="1" y="20"/>
                    </a:lnTo>
                    <a:lnTo>
                      <a:pt x="6" y="21"/>
                    </a:lnTo>
                    <a:lnTo>
                      <a:pt x="11" y="21"/>
                    </a:lnTo>
                    <a:lnTo>
                      <a:pt x="12" y="18"/>
                    </a:lnTo>
                    <a:lnTo>
                      <a:pt x="13" y="17"/>
                    </a:lnTo>
                    <a:lnTo>
                      <a:pt x="16" y="19"/>
                    </a:lnTo>
                    <a:lnTo>
                      <a:pt x="20" y="22"/>
                    </a:lnTo>
                    <a:lnTo>
                      <a:pt x="23" y="21"/>
                    </a:lnTo>
                    <a:lnTo>
                      <a:pt x="24" y="22"/>
                    </a:lnTo>
                    <a:lnTo>
                      <a:pt x="24" y="25"/>
                    </a:lnTo>
                    <a:lnTo>
                      <a:pt x="27" y="26"/>
                    </a:lnTo>
                    <a:lnTo>
                      <a:pt x="24" y="28"/>
                    </a:lnTo>
                    <a:lnTo>
                      <a:pt x="22" y="33"/>
                    </a:lnTo>
                    <a:lnTo>
                      <a:pt x="24" y="36"/>
                    </a:lnTo>
                    <a:lnTo>
                      <a:pt x="27" y="36"/>
                    </a:lnTo>
                    <a:lnTo>
                      <a:pt x="31" y="37"/>
                    </a:lnTo>
                    <a:lnTo>
                      <a:pt x="34" y="41"/>
                    </a:lnTo>
                    <a:lnTo>
                      <a:pt x="37" y="41"/>
                    </a:lnTo>
                    <a:lnTo>
                      <a:pt x="38" y="39"/>
                    </a:lnTo>
                    <a:lnTo>
                      <a:pt x="35" y="37"/>
                    </a:lnTo>
                    <a:lnTo>
                      <a:pt x="30" y="35"/>
                    </a:lnTo>
                    <a:lnTo>
                      <a:pt x="30" y="32"/>
                    </a:lnTo>
                    <a:lnTo>
                      <a:pt x="31" y="32"/>
                    </a:lnTo>
                    <a:lnTo>
                      <a:pt x="34" y="34"/>
                    </a:lnTo>
                    <a:lnTo>
                      <a:pt x="37" y="32"/>
                    </a:lnTo>
                    <a:lnTo>
                      <a:pt x="38" y="29"/>
                    </a:lnTo>
                    <a:lnTo>
                      <a:pt x="34" y="28"/>
                    </a:lnTo>
                    <a:lnTo>
                      <a:pt x="32" y="26"/>
                    </a:lnTo>
                    <a:lnTo>
                      <a:pt x="42" y="23"/>
                    </a:lnTo>
                    <a:lnTo>
                      <a:pt x="47" y="2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04" name="Freeform 88"/>
              <p:cNvSpPr>
                <a:spLocks/>
              </p:cNvSpPr>
              <p:nvPr/>
            </p:nvSpPr>
            <p:spPr bwMode="auto">
              <a:xfrm>
                <a:off x="6999661" y="5700009"/>
                <a:ext cx="7210" cy="7210"/>
              </a:xfrm>
              <a:custGeom>
                <a:avLst/>
                <a:gdLst>
                  <a:gd name="T0" fmla="*/ 4 w 4"/>
                  <a:gd name="T1" fmla="*/ 1 h 4"/>
                  <a:gd name="T2" fmla="*/ 1 w 4"/>
                  <a:gd name="T3" fmla="*/ 0 h 4"/>
                  <a:gd name="T4" fmla="*/ 0 w 4"/>
                  <a:gd name="T5" fmla="*/ 2 h 4"/>
                  <a:gd name="T6" fmla="*/ 2 w 4"/>
                  <a:gd name="T7" fmla="*/ 4 h 4"/>
                  <a:gd name="T8" fmla="*/ 4 w 4"/>
                  <a:gd name="T9" fmla="*/ 4 h 4"/>
                  <a:gd name="T10" fmla="*/ 4 w 4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05" name="Freeform 89"/>
              <p:cNvSpPr>
                <a:spLocks/>
              </p:cNvSpPr>
              <p:nvPr/>
            </p:nvSpPr>
            <p:spPr bwMode="auto">
              <a:xfrm>
                <a:off x="6738300" y="5285437"/>
                <a:ext cx="28840" cy="45062"/>
              </a:xfrm>
              <a:custGeom>
                <a:avLst/>
                <a:gdLst>
                  <a:gd name="T0" fmla="*/ 6 w 16"/>
                  <a:gd name="T1" fmla="*/ 11 h 25"/>
                  <a:gd name="T2" fmla="*/ 9 w 16"/>
                  <a:gd name="T3" fmla="*/ 14 h 25"/>
                  <a:gd name="T4" fmla="*/ 9 w 16"/>
                  <a:gd name="T5" fmla="*/ 15 h 25"/>
                  <a:gd name="T6" fmla="*/ 11 w 16"/>
                  <a:gd name="T7" fmla="*/ 23 h 25"/>
                  <a:gd name="T8" fmla="*/ 14 w 16"/>
                  <a:gd name="T9" fmla="*/ 25 h 25"/>
                  <a:gd name="T10" fmla="*/ 16 w 16"/>
                  <a:gd name="T11" fmla="*/ 23 h 25"/>
                  <a:gd name="T12" fmla="*/ 16 w 16"/>
                  <a:gd name="T13" fmla="*/ 17 h 25"/>
                  <a:gd name="T14" fmla="*/ 12 w 16"/>
                  <a:gd name="T15" fmla="*/ 11 h 25"/>
                  <a:gd name="T16" fmla="*/ 6 w 16"/>
                  <a:gd name="T17" fmla="*/ 1 h 25"/>
                  <a:gd name="T18" fmla="*/ 2 w 16"/>
                  <a:gd name="T19" fmla="*/ 0 h 25"/>
                  <a:gd name="T20" fmla="*/ 0 w 16"/>
                  <a:gd name="T21" fmla="*/ 1 h 25"/>
                  <a:gd name="T22" fmla="*/ 0 w 16"/>
                  <a:gd name="T23" fmla="*/ 5 h 25"/>
                  <a:gd name="T24" fmla="*/ 2 w 16"/>
                  <a:gd name="T25" fmla="*/ 10 h 25"/>
                  <a:gd name="T26" fmla="*/ 6 w 16"/>
                  <a:gd name="T27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25">
                    <a:moveTo>
                      <a:pt x="6" y="11"/>
                    </a:moveTo>
                    <a:lnTo>
                      <a:pt x="9" y="14"/>
                    </a:lnTo>
                    <a:lnTo>
                      <a:pt x="9" y="15"/>
                    </a:lnTo>
                    <a:lnTo>
                      <a:pt x="11" y="23"/>
                    </a:lnTo>
                    <a:lnTo>
                      <a:pt x="14" y="25"/>
                    </a:lnTo>
                    <a:lnTo>
                      <a:pt x="16" y="23"/>
                    </a:lnTo>
                    <a:lnTo>
                      <a:pt x="16" y="17"/>
                    </a:lnTo>
                    <a:lnTo>
                      <a:pt x="12" y="11"/>
                    </a:lnTo>
                    <a:lnTo>
                      <a:pt x="6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6" y="1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06" name="Freeform 90"/>
              <p:cNvSpPr>
                <a:spLocks/>
              </p:cNvSpPr>
              <p:nvPr/>
            </p:nvSpPr>
            <p:spPr bwMode="auto">
              <a:xfrm>
                <a:off x="6741905" y="5308869"/>
                <a:ext cx="10815" cy="19827"/>
              </a:xfrm>
              <a:custGeom>
                <a:avLst/>
                <a:gdLst>
                  <a:gd name="T0" fmla="*/ 6 w 6"/>
                  <a:gd name="T1" fmla="*/ 6 h 11"/>
                  <a:gd name="T2" fmla="*/ 5 w 6"/>
                  <a:gd name="T3" fmla="*/ 2 h 11"/>
                  <a:gd name="T4" fmla="*/ 1 w 6"/>
                  <a:gd name="T5" fmla="*/ 0 h 11"/>
                  <a:gd name="T6" fmla="*/ 0 w 6"/>
                  <a:gd name="T7" fmla="*/ 0 h 11"/>
                  <a:gd name="T8" fmla="*/ 0 w 6"/>
                  <a:gd name="T9" fmla="*/ 6 h 11"/>
                  <a:gd name="T10" fmla="*/ 2 w 6"/>
                  <a:gd name="T11" fmla="*/ 9 h 11"/>
                  <a:gd name="T12" fmla="*/ 3 w 6"/>
                  <a:gd name="T13" fmla="*/ 11 h 11"/>
                  <a:gd name="T14" fmla="*/ 5 w 6"/>
                  <a:gd name="T15" fmla="*/ 10 h 11"/>
                  <a:gd name="T16" fmla="*/ 6 w 6"/>
                  <a:gd name="T17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1">
                    <a:moveTo>
                      <a:pt x="6" y="6"/>
                    </a:moveTo>
                    <a:lnTo>
                      <a:pt x="5" y="2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" y="9"/>
                    </a:lnTo>
                    <a:lnTo>
                      <a:pt x="3" y="11"/>
                    </a:lnTo>
                    <a:lnTo>
                      <a:pt x="5" y="1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07" name="Freeform 91"/>
              <p:cNvSpPr>
                <a:spLocks/>
              </p:cNvSpPr>
              <p:nvPr/>
            </p:nvSpPr>
            <p:spPr bwMode="auto">
              <a:xfrm>
                <a:off x="6749115" y="5332301"/>
                <a:ext cx="19827" cy="27037"/>
              </a:xfrm>
              <a:custGeom>
                <a:avLst/>
                <a:gdLst>
                  <a:gd name="T0" fmla="*/ 4 w 11"/>
                  <a:gd name="T1" fmla="*/ 15 h 15"/>
                  <a:gd name="T2" fmla="*/ 8 w 11"/>
                  <a:gd name="T3" fmla="*/ 8 h 15"/>
                  <a:gd name="T4" fmla="*/ 11 w 11"/>
                  <a:gd name="T5" fmla="*/ 7 h 15"/>
                  <a:gd name="T6" fmla="*/ 9 w 11"/>
                  <a:gd name="T7" fmla="*/ 4 h 15"/>
                  <a:gd name="T8" fmla="*/ 4 w 11"/>
                  <a:gd name="T9" fmla="*/ 1 h 15"/>
                  <a:gd name="T10" fmla="*/ 3 w 11"/>
                  <a:gd name="T11" fmla="*/ 0 h 15"/>
                  <a:gd name="T12" fmla="*/ 0 w 11"/>
                  <a:gd name="T13" fmla="*/ 2 h 15"/>
                  <a:gd name="T14" fmla="*/ 3 w 11"/>
                  <a:gd name="T15" fmla="*/ 10 h 15"/>
                  <a:gd name="T16" fmla="*/ 2 w 11"/>
                  <a:gd name="T17" fmla="*/ 14 h 15"/>
                  <a:gd name="T18" fmla="*/ 4 w 11"/>
                  <a:gd name="T1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15">
                    <a:moveTo>
                      <a:pt x="4" y="15"/>
                    </a:moveTo>
                    <a:lnTo>
                      <a:pt x="8" y="8"/>
                    </a:lnTo>
                    <a:lnTo>
                      <a:pt x="11" y="7"/>
                    </a:lnTo>
                    <a:lnTo>
                      <a:pt x="9" y="4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3" y="10"/>
                    </a:lnTo>
                    <a:lnTo>
                      <a:pt x="2" y="14"/>
                    </a:lnTo>
                    <a:lnTo>
                      <a:pt x="4" y="15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08" name="Freeform 92"/>
              <p:cNvSpPr>
                <a:spLocks/>
              </p:cNvSpPr>
              <p:nvPr/>
            </p:nvSpPr>
            <p:spPr bwMode="auto">
              <a:xfrm>
                <a:off x="6821215" y="5508945"/>
                <a:ext cx="12617" cy="19827"/>
              </a:xfrm>
              <a:custGeom>
                <a:avLst/>
                <a:gdLst>
                  <a:gd name="T0" fmla="*/ 7 w 7"/>
                  <a:gd name="T1" fmla="*/ 9 h 11"/>
                  <a:gd name="T2" fmla="*/ 6 w 7"/>
                  <a:gd name="T3" fmla="*/ 4 h 11"/>
                  <a:gd name="T4" fmla="*/ 4 w 7"/>
                  <a:gd name="T5" fmla="*/ 2 h 11"/>
                  <a:gd name="T6" fmla="*/ 2 w 7"/>
                  <a:gd name="T7" fmla="*/ 0 h 11"/>
                  <a:gd name="T8" fmla="*/ 1 w 7"/>
                  <a:gd name="T9" fmla="*/ 0 h 11"/>
                  <a:gd name="T10" fmla="*/ 0 w 7"/>
                  <a:gd name="T11" fmla="*/ 3 h 11"/>
                  <a:gd name="T12" fmla="*/ 1 w 7"/>
                  <a:gd name="T13" fmla="*/ 7 h 11"/>
                  <a:gd name="T14" fmla="*/ 2 w 7"/>
                  <a:gd name="T15" fmla="*/ 8 h 11"/>
                  <a:gd name="T16" fmla="*/ 2 w 7"/>
                  <a:gd name="T17" fmla="*/ 10 h 11"/>
                  <a:gd name="T18" fmla="*/ 4 w 7"/>
                  <a:gd name="T19" fmla="*/ 11 h 11"/>
                  <a:gd name="T20" fmla="*/ 7 w 7"/>
                  <a:gd name="T21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" h="11">
                    <a:moveTo>
                      <a:pt x="7" y="9"/>
                    </a:moveTo>
                    <a:lnTo>
                      <a:pt x="6" y="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1" y="7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4" y="11"/>
                    </a:lnTo>
                    <a:lnTo>
                      <a:pt x="7" y="9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09" name="Freeform 93"/>
              <p:cNvSpPr>
                <a:spLocks/>
              </p:cNvSpPr>
              <p:nvPr/>
            </p:nvSpPr>
            <p:spPr bwMode="auto">
              <a:xfrm>
                <a:off x="6756325" y="5375561"/>
                <a:ext cx="12617" cy="21630"/>
              </a:xfrm>
              <a:custGeom>
                <a:avLst/>
                <a:gdLst>
                  <a:gd name="T0" fmla="*/ 0 w 7"/>
                  <a:gd name="T1" fmla="*/ 3 h 12"/>
                  <a:gd name="T2" fmla="*/ 2 w 7"/>
                  <a:gd name="T3" fmla="*/ 6 h 12"/>
                  <a:gd name="T4" fmla="*/ 1 w 7"/>
                  <a:gd name="T5" fmla="*/ 9 h 12"/>
                  <a:gd name="T6" fmla="*/ 3 w 7"/>
                  <a:gd name="T7" fmla="*/ 12 h 12"/>
                  <a:gd name="T8" fmla="*/ 6 w 7"/>
                  <a:gd name="T9" fmla="*/ 10 h 12"/>
                  <a:gd name="T10" fmla="*/ 7 w 7"/>
                  <a:gd name="T11" fmla="*/ 5 h 12"/>
                  <a:gd name="T12" fmla="*/ 4 w 7"/>
                  <a:gd name="T13" fmla="*/ 0 h 12"/>
                  <a:gd name="T14" fmla="*/ 0 w 7"/>
                  <a:gd name="T15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2">
                    <a:moveTo>
                      <a:pt x="0" y="3"/>
                    </a:moveTo>
                    <a:lnTo>
                      <a:pt x="2" y="6"/>
                    </a:lnTo>
                    <a:lnTo>
                      <a:pt x="1" y="9"/>
                    </a:lnTo>
                    <a:lnTo>
                      <a:pt x="3" y="12"/>
                    </a:lnTo>
                    <a:lnTo>
                      <a:pt x="6" y="10"/>
                    </a:lnTo>
                    <a:lnTo>
                      <a:pt x="7" y="5"/>
                    </a:lnTo>
                    <a:lnTo>
                      <a:pt x="4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10" name="Freeform 94"/>
              <p:cNvSpPr>
                <a:spLocks/>
              </p:cNvSpPr>
              <p:nvPr/>
            </p:nvSpPr>
            <p:spPr bwMode="auto">
              <a:xfrm>
                <a:off x="6799585" y="5447661"/>
                <a:ext cx="23432" cy="25235"/>
              </a:xfrm>
              <a:custGeom>
                <a:avLst/>
                <a:gdLst>
                  <a:gd name="T0" fmla="*/ 2 w 13"/>
                  <a:gd name="T1" fmla="*/ 0 h 14"/>
                  <a:gd name="T2" fmla="*/ 0 w 13"/>
                  <a:gd name="T3" fmla="*/ 1 h 14"/>
                  <a:gd name="T4" fmla="*/ 1 w 13"/>
                  <a:gd name="T5" fmla="*/ 8 h 14"/>
                  <a:gd name="T6" fmla="*/ 7 w 13"/>
                  <a:gd name="T7" fmla="*/ 14 h 14"/>
                  <a:gd name="T8" fmla="*/ 11 w 13"/>
                  <a:gd name="T9" fmla="*/ 14 h 14"/>
                  <a:gd name="T10" fmla="*/ 13 w 13"/>
                  <a:gd name="T11" fmla="*/ 11 h 14"/>
                  <a:gd name="T12" fmla="*/ 8 w 13"/>
                  <a:gd name="T13" fmla="*/ 4 h 14"/>
                  <a:gd name="T14" fmla="*/ 2 w 13"/>
                  <a:gd name="T1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4">
                    <a:moveTo>
                      <a:pt x="2" y="0"/>
                    </a:moveTo>
                    <a:lnTo>
                      <a:pt x="0" y="1"/>
                    </a:lnTo>
                    <a:lnTo>
                      <a:pt x="1" y="8"/>
                    </a:lnTo>
                    <a:lnTo>
                      <a:pt x="7" y="14"/>
                    </a:lnTo>
                    <a:lnTo>
                      <a:pt x="11" y="14"/>
                    </a:lnTo>
                    <a:lnTo>
                      <a:pt x="13" y="11"/>
                    </a:lnTo>
                    <a:lnTo>
                      <a:pt x="8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11" name="Freeform 95"/>
              <p:cNvSpPr>
                <a:spLocks/>
              </p:cNvSpPr>
              <p:nvPr/>
            </p:nvSpPr>
            <p:spPr bwMode="auto">
              <a:xfrm>
                <a:off x="6752720" y="5272819"/>
                <a:ext cx="37852" cy="46865"/>
              </a:xfrm>
              <a:custGeom>
                <a:avLst/>
                <a:gdLst>
                  <a:gd name="T0" fmla="*/ 12 w 21"/>
                  <a:gd name="T1" fmla="*/ 26 h 26"/>
                  <a:gd name="T2" fmla="*/ 16 w 21"/>
                  <a:gd name="T3" fmla="*/ 25 h 26"/>
                  <a:gd name="T4" fmla="*/ 21 w 21"/>
                  <a:gd name="T5" fmla="*/ 26 h 26"/>
                  <a:gd name="T6" fmla="*/ 18 w 21"/>
                  <a:gd name="T7" fmla="*/ 18 h 26"/>
                  <a:gd name="T8" fmla="*/ 15 w 21"/>
                  <a:gd name="T9" fmla="*/ 15 h 26"/>
                  <a:gd name="T10" fmla="*/ 15 w 21"/>
                  <a:gd name="T11" fmla="*/ 9 h 26"/>
                  <a:gd name="T12" fmla="*/ 9 w 21"/>
                  <a:gd name="T13" fmla="*/ 7 h 26"/>
                  <a:gd name="T14" fmla="*/ 9 w 21"/>
                  <a:gd name="T15" fmla="*/ 0 h 26"/>
                  <a:gd name="T16" fmla="*/ 5 w 21"/>
                  <a:gd name="T17" fmla="*/ 2 h 26"/>
                  <a:gd name="T18" fmla="*/ 1 w 21"/>
                  <a:gd name="T19" fmla="*/ 3 h 26"/>
                  <a:gd name="T20" fmla="*/ 0 w 21"/>
                  <a:gd name="T21" fmla="*/ 5 h 26"/>
                  <a:gd name="T22" fmla="*/ 4 w 21"/>
                  <a:gd name="T23" fmla="*/ 9 h 26"/>
                  <a:gd name="T24" fmla="*/ 9 w 21"/>
                  <a:gd name="T25" fmla="*/ 18 h 26"/>
                  <a:gd name="T26" fmla="*/ 10 w 21"/>
                  <a:gd name="T27" fmla="*/ 16 h 26"/>
                  <a:gd name="T28" fmla="*/ 13 w 21"/>
                  <a:gd name="T29" fmla="*/ 18 h 26"/>
                  <a:gd name="T30" fmla="*/ 9 w 21"/>
                  <a:gd name="T31" fmla="*/ 21 h 26"/>
                  <a:gd name="T32" fmla="*/ 12 w 21"/>
                  <a:gd name="T3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" h="26">
                    <a:moveTo>
                      <a:pt x="12" y="26"/>
                    </a:moveTo>
                    <a:lnTo>
                      <a:pt x="16" y="25"/>
                    </a:lnTo>
                    <a:lnTo>
                      <a:pt x="21" y="26"/>
                    </a:lnTo>
                    <a:lnTo>
                      <a:pt x="18" y="18"/>
                    </a:lnTo>
                    <a:lnTo>
                      <a:pt x="15" y="15"/>
                    </a:lnTo>
                    <a:lnTo>
                      <a:pt x="15" y="9"/>
                    </a:lnTo>
                    <a:lnTo>
                      <a:pt x="9" y="7"/>
                    </a:lnTo>
                    <a:lnTo>
                      <a:pt x="9" y="0"/>
                    </a:lnTo>
                    <a:lnTo>
                      <a:pt x="5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4" y="9"/>
                    </a:lnTo>
                    <a:lnTo>
                      <a:pt x="9" y="18"/>
                    </a:lnTo>
                    <a:lnTo>
                      <a:pt x="10" y="16"/>
                    </a:lnTo>
                    <a:lnTo>
                      <a:pt x="13" y="18"/>
                    </a:lnTo>
                    <a:lnTo>
                      <a:pt x="9" y="21"/>
                    </a:lnTo>
                    <a:lnTo>
                      <a:pt x="12" y="26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12" name="Freeform 96"/>
              <p:cNvSpPr>
                <a:spLocks/>
              </p:cNvSpPr>
              <p:nvPr/>
            </p:nvSpPr>
            <p:spPr bwMode="auto">
              <a:xfrm>
                <a:off x="6792375" y="5440451"/>
                <a:ext cx="3605" cy="16222"/>
              </a:xfrm>
              <a:custGeom>
                <a:avLst/>
                <a:gdLst>
                  <a:gd name="T0" fmla="*/ 2 w 2"/>
                  <a:gd name="T1" fmla="*/ 6 h 9"/>
                  <a:gd name="T2" fmla="*/ 2 w 2"/>
                  <a:gd name="T3" fmla="*/ 2 h 9"/>
                  <a:gd name="T4" fmla="*/ 1 w 2"/>
                  <a:gd name="T5" fmla="*/ 0 h 9"/>
                  <a:gd name="T6" fmla="*/ 0 w 2"/>
                  <a:gd name="T7" fmla="*/ 3 h 9"/>
                  <a:gd name="T8" fmla="*/ 1 w 2"/>
                  <a:gd name="T9" fmla="*/ 9 h 9"/>
                  <a:gd name="T10" fmla="*/ 2 w 2"/>
                  <a:gd name="T11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9">
                    <a:moveTo>
                      <a:pt x="2" y="6"/>
                    </a:moveTo>
                    <a:lnTo>
                      <a:pt x="2" y="2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1" y="9"/>
                    </a:lnTo>
                    <a:lnTo>
                      <a:pt x="2" y="6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13" name="Freeform 97"/>
              <p:cNvSpPr>
                <a:spLocks/>
              </p:cNvSpPr>
              <p:nvPr/>
            </p:nvSpPr>
            <p:spPr bwMode="auto">
              <a:xfrm>
                <a:off x="6792375" y="5471093"/>
                <a:ext cx="32445" cy="23432"/>
              </a:xfrm>
              <a:custGeom>
                <a:avLst/>
                <a:gdLst>
                  <a:gd name="T0" fmla="*/ 14 w 18"/>
                  <a:gd name="T1" fmla="*/ 12 h 13"/>
                  <a:gd name="T2" fmla="*/ 15 w 18"/>
                  <a:gd name="T3" fmla="*/ 10 h 13"/>
                  <a:gd name="T4" fmla="*/ 18 w 18"/>
                  <a:gd name="T5" fmla="*/ 10 h 13"/>
                  <a:gd name="T6" fmla="*/ 18 w 18"/>
                  <a:gd name="T7" fmla="*/ 7 h 13"/>
                  <a:gd name="T8" fmla="*/ 12 w 18"/>
                  <a:gd name="T9" fmla="*/ 3 h 13"/>
                  <a:gd name="T10" fmla="*/ 9 w 18"/>
                  <a:gd name="T11" fmla="*/ 3 h 13"/>
                  <a:gd name="T12" fmla="*/ 5 w 18"/>
                  <a:gd name="T13" fmla="*/ 0 h 13"/>
                  <a:gd name="T14" fmla="*/ 2 w 18"/>
                  <a:gd name="T15" fmla="*/ 1 h 13"/>
                  <a:gd name="T16" fmla="*/ 4 w 18"/>
                  <a:gd name="T17" fmla="*/ 4 h 13"/>
                  <a:gd name="T18" fmla="*/ 2 w 18"/>
                  <a:gd name="T19" fmla="*/ 10 h 13"/>
                  <a:gd name="T20" fmla="*/ 0 w 18"/>
                  <a:gd name="T21" fmla="*/ 12 h 13"/>
                  <a:gd name="T22" fmla="*/ 2 w 18"/>
                  <a:gd name="T23" fmla="*/ 13 h 13"/>
                  <a:gd name="T24" fmla="*/ 10 w 18"/>
                  <a:gd name="T25" fmla="*/ 12 h 13"/>
                  <a:gd name="T26" fmla="*/ 14 w 18"/>
                  <a:gd name="T2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13">
                    <a:moveTo>
                      <a:pt x="14" y="12"/>
                    </a:moveTo>
                    <a:lnTo>
                      <a:pt x="15" y="10"/>
                    </a:lnTo>
                    <a:lnTo>
                      <a:pt x="18" y="10"/>
                    </a:lnTo>
                    <a:lnTo>
                      <a:pt x="18" y="7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3"/>
                    </a:lnTo>
                    <a:lnTo>
                      <a:pt x="10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14" name="Freeform 98"/>
              <p:cNvSpPr>
                <a:spLocks/>
              </p:cNvSpPr>
              <p:nvPr/>
            </p:nvSpPr>
            <p:spPr bwMode="auto">
              <a:xfrm>
                <a:off x="6808597" y="5505340"/>
                <a:ext cx="10815" cy="23432"/>
              </a:xfrm>
              <a:custGeom>
                <a:avLst/>
                <a:gdLst>
                  <a:gd name="T0" fmla="*/ 1 w 6"/>
                  <a:gd name="T1" fmla="*/ 0 h 13"/>
                  <a:gd name="T2" fmla="*/ 2 w 6"/>
                  <a:gd name="T3" fmla="*/ 2 h 13"/>
                  <a:gd name="T4" fmla="*/ 3 w 6"/>
                  <a:gd name="T5" fmla="*/ 3 h 13"/>
                  <a:gd name="T6" fmla="*/ 1 w 6"/>
                  <a:gd name="T7" fmla="*/ 5 h 13"/>
                  <a:gd name="T8" fmla="*/ 0 w 6"/>
                  <a:gd name="T9" fmla="*/ 8 h 13"/>
                  <a:gd name="T10" fmla="*/ 1 w 6"/>
                  <a:gd name="T11" fmla="*/ 11 h 13"/>
                  <a:gd name="T12" fmla="*/ 3 w 6"/>
                  <a:gd name="T13" fmla="*/ 13 h 13"/>
                  <a:gd name="T14" fmla="*/ 6 w 6"/>
                  <a:gd name="T15" fmla="*/ 13 h 13"/>
                  <a:gd name="T16" fmla="*/ 4 w 6"/>
                  <a:gd name="T17" fmla="*/ 10 h 13"/>
                  <a:gd name="T18" fmla="*/ 6 w 6"/>
                  <a:gd name="T19" fmla="*/ 8 h 13"/>
                  <a:gd name="T20" fmla="*/ 6 w 6"/>
                  <a:gd name="T21" fmla="*/ 3 h 13"/>
                  <a:gd name="T22" fmla="*/ 5 w 6"/>
                  <a:gd name="T23" fmla="*/ 0 h 13"/>
                  <a:gd name="T24" fmla="*/ 1 w 6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13">
                    <a:moveTo>
                      <a:pt x="1" y="0"/>
                    </a:moveTo>
                    <a:lnTo>
                      <a:pt x="2" y="2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1" y="11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4" y="10"/>
                    </a:lnTo>
                    <a:lnTo>
                      <a:pt x="6" y="8"/>
                    </a:lnTo>
                    <a:lnTo>
                      <a:pt x="6" y="3"/>
                    </a:lnTo>
                    <a:lnTo>
                      <a:pt x="5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15" name="Freeform 99"/>
              <p:cNvSpPr>
                <a:spLocks/>
              </p:cNvSpPr>
              <p:nvPr/>
            </p:nvSpPr>
            <p:spPr bwMode="auto">
              <a:xfrm>
                <a:off x="6777955" y="5436846"/>
                <a:ext cx="9012" cy="7210"/>
              </a:xfrm>
              <a:custGeom>
                <a:avLst/>
                <a:gdLst>
                  <a:gd name="T0" fmla="*/ 0 w 5"/>
                  <a:gd name="T1" fmla="*/ 4 h 4"/>
                  <a:gd name="T2" fmla="*/ 3 w 5"/>
                  <a:gd name="T3" fmla="*/ 2 h 4"/>
                  <a:gd name="T4" fmla="*/ 5 w 5"/>
                  <a:gd name="T5" fmla="*/ 0 h 4"/>
                  <a:gd name="T6" fmla="*/ 0 w 5"/>
                  <a:gd name="T7" fmla="*/ 0 h 4"/>
                  <a:gd name="T8" fmla="*/ 0 w 5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lnTo>
                      <a:pt x="3" y="2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16" name="Freeform 100"/>
              <p:cNvSpPr>
                <a:spLocks/>
              </p:cNvSpPr>
              <p:nvPr/>
            </p:nvSpPr>
            <p:spPr bwMode="auto">
              <a:xfrm>
                <a:off x="6776153" y="5409808"/>
                <a:ext cx="18025" cy="23432"/>
              </a:xfrm>
              <a:custGeom>
                <a:avLst/>
                <a:gdLst>
                  <a:gd name="T0" fmla="*/ 10 w 10"/>
                  <a:gd name="T1" fmla="*/ 2 h 13"/>
                  <a:gd name="T2" fmla="*/ 5 w 10"/>
                  <a:gd name="T3" fmla="*/ 1 h 13"/>
                  <a:gd name="T4" fmla="*/ 3 w 10"/>
                  <a:gd name="T5" fmla="*/ 0 h 13"/>
                  <a:gd name="T6" fmla="*/ 2 w 10"/>
                  <a:gd name="T7" fmla="*/ 1 h 13"/>
                  <a:gd name="T8" fmla="*/ 2 w 10"/>
                  <a:gd name="T9" fmla="*/ 4 h 13"/>
                  <a:gd name="T10" fmla="*/ 0 w 10"/>
                  <a:gd name="T11" fmla="*/ 7 h 13"/>
                  <a:gd name="T12" fmla="*/ 3 w 10"/>
                  <a:gd name="T13" fmla="*/ 9 h 13"/>
                  <a:gd name="T14" fmla="*/ 4 w 10"/>
                  <a:gd name="T15" fmla="*/ 12 h 13"/>
                  <a:gd name="T16" fmla="*/ 6 w 10"/>
                  <a:gd name="T17" fmla="*/ 13 h 13"/>
                  <a:gd name="T18" fmla="*/ 8 w 10"/>
                  <a:gd name="T19" fmla="*/ 10 h 13"/>
                  <a:gd name="T20" fmla="*/ 8 w 10"/>
                  <a:gd name="T21" fmla="*/ 7 h 13"/>
                  <a:gd name="T22" fmla="*/ 10 w 10"/>
                  <a:gd name="T2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3">
                    <a:moveTo>
                      <a:pt x="10" y="2"/>
                    </a:moveTo>
                    <a:lnTo>
                      <a:pt x="5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3" y="9"/>
                    </a:lnTo>
                    <a:lnTo>
                      <a:pt x="4" y="12"/>
                    </a:lnTo>
                    <a:lnTo>
                      <a:pt x="6" y="13"/>
                    </a:lnTo>
                    <a:lnTo>
                      <a:pt x="8" y="10"/>
                    </a:lnTo>
                    <a:lnTo>
                      <a:pt x="8" y="7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17" name="Freeform 101"/>
              <p:cNvSpPr>
                <a:spLocks/>
              </p:cNvSpPr>
              <p:nvPr/>
            </p:nvSpPr>
            <p:spPr bwMode="auto">
              <a:xfrm>
                <a:off x="6763535" y="5326894"/>
                <a:ext cx="39655" cy="81112"/>
              </a:xfrm>
              <a:custGeom>
                <a:avLst/>
                <a:gdLst>
                  <a:gd name="T0" fmla="*/ 11 w 22"/>
                  <a:gd name="T1" fmla="*/ 40 h 45"/>
                  <a:gd name="T2" fmla="*/ 13 w 22"/>
                  <a:gd name="T3" fmla="*/ 39 h 45"/>
                  <a:gd name="T4" fmla="*/ 14 w 22"/>
                  <a:gd name="T5" fmla="*/ 33 h 45"/>
                  <a:gd name="T6" fmla="*/ 16 w 22"/>
                  <a:gd name="T7" fmla="*/ 38 h 45"/>
                  <a:gd name="T8" fmla="*/ 17 w 22"/>
                  <a:gd name="T9" fmla="*/ 43 h 45"/>
                  <a:gd name="T10" fmla="*/ 19 w 22"/>
                  <a:gd name="T11" fmla="*/ 45 h 45"/>
                  <a:gd name="T12" fmla="*/ 22 w 22"/>
                  <a:gd name="T13" fmla="*/ 42 h 45"/>
                  <a:gd name="T14" fmla="*/ 22 w 22"/>
                  <a:gd name="T15" fmla="*/ 35 h 45"/>
                  <a:gd name="T16" fmla="*/ 20 w 22"/>
                  <a:gd name="T17" fmla="*/ 28 h 45"/>
                  <a:gd name="T18" fmla="*/ 21 w 22"/>
                  <a:gd name="T19" fmla="*/ 27 h 45"/>
                  <a:gd name="T20" fmla="*/ 20 w 22"/>
                  <a:gd name="T21" fmla="*/ 18 h 45"/>
                  <a:gd name="T22" fmla="*/ 18 w 22"/>
                  <a:gd name="T23" fmla="*/ 12 h 45"/>
                  <a:gd name="T24" fmla="*/ 15 w 22"/>
                  <a:gd name="T25" fmla="*/ 2 h 45"/>
                  <a:gd name="T26" fmla="*/ 12 w 22"/>
                  <a:gd name="T27" fmla="*/ 0 h 45"/>
                  <a:gd name="T28" fmla="*/ 6 w 22"/>
                  <a:gd name="T29" fmla="*/ 0 h 45"/>
                  <a:gd name="T30" fmla="*/ 3 w 22"/>
                  <a:gd name="T31" fmla="*/ 2 h 45"/>
                  <a:gd name="T32" fmla="*/ 3 w 22"/>
                  <a:gd name="T33" fmla="*/ 7 h 45"/>
                  <a:gd name="T34" fmla="*/ 6 w 22"/>
                  <a:gd name="T35" fmla="*/ 10 h 45"/>
                  <a:gd name="T36" fmla="*/ 4 w 22"/>
                  <a:gd name="T37" fmla="*/ 14 h 45"/>
                  <a:gd name="T38" fmla="*/ 6 w 22"/>
                  <a:gd name="T39" fmla="*/ 18 h 45"/>
                  <a:gd name="T40" fmla="*/ 8 w 22"/>
                  <a:gd name="T41" fmla="*/ 17 h 45"/>
                  <a:gd name="T42" fmla="*/ 9 w 22"/>
                  <a:gd name="T43" fmla="*/ 14 h 45"/>
                  <a:gd name="T44" fmla="*/ 9 w 22"/>
                  <a:gd name="T45" fmla="*/ 18 h 45"/>
                  <a:gd name="T46" fmla="*/ 6 w 22"/>
                  <a:gd name="T47" fmla="*/ 21 h 45"/>
                  <a:gd name="T48" fmla="*/ 0 w 22"/>
                  <a:gd name="T49" fmla="*/ 22 h 45"/>
                  <a:gd name="T50" fmla="*/ 6 w 22"/>
                  <a:gd name="T51" fmla="*/ 30 h 45"/>
                  <a:gd name="T52" fmla="*/ 7 w 22"/>
                  <a:gd name="T53" fmla="*/ 37 h 45"/>
                  <a:gd name="T54" fmla="*/ 11 w 22"/>
                  <a:gd name="T55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" h="45">
                    <a:moveTo>
                      <a:pt x="11" y="40"/>
                    </a:moveTo>
                    <a:lnTo>
                      <a:pt x="13" y="39"/>
                    </a:lnTo>
                    <a:lnTo>
                      <a:pt x="14" y="33"/>
                    </a:lnTo>
                    <a:lnTo>
                      <a:pt x="16" y="38"/>
                    </a:lnTo>
                    <a:lnTo>
                      <a:pt x="17" y="43"/>
                    </a:lnTo>
                    <a:lnTo>
                      <a:pt x="19" y="45"/>
                    </a:lnTo>
                    <a:lnTo>
                      <a:pt x="22" y="42"/>
                    </a:lnTo>
                    <a:lnTo>
                      <a:pt x="22" y="35"/>
                    </a:lnTo>
                    <a:lnTo>
                      <a:pt x="20" y="28"/>
                    </a:lnTo>
                    <a:lnTo>
                      <a:pt x="21" y="27"/>
                    </a:lnTo>
                    <a:lnTo>
                      <a:pt x="20" y="18"/>
                    </a:lnTo>
                    <a:lnTo>
                      <a:pt x="18" y="12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3" y="2"/>
                    </a:lnTo>
                    <a:lnTo>
                      <a:pt x="3" y="7"/>
                    </a:lnTo>
                    <a:lnTo>
                      <a:pt x="6" y="10"/>
                    </a:lnTo>
                    <a:lnTo>
                      <a:pt x="4" y="14"/>
                    </a:lnTo>
                    <a:lnTo>
                      <a:pt x="6" y="18"/>
                    </a:lnTo>
                    <a:lnTo>
                      <a:pt x="8" y="17"/>
                    </a:lnTo>
                    <a:lnTo>
                      <a:pt x="9" y="14"/>
                    </a:lnTo>
                    <a:lnTo>
                      <a:pt x="9" y="18"/>
                    </a:lnTo>
                    <a:lnTo>
                      <a:pt x="6" y="21"/>
                    </a:lnTo>
                    <a:lnTo>
                      <a:pt x="0" y="22"/>
                    </a:lnTo>
                    <a:lnTo>
                      <a:pt x="6" y="30"/>
                    </a:lnTo>
                    <a:lnTo>
                      <a:pt x="7" y="37"/>
                    </a:lnTo>
                    <a:lnTo>
                      <a:pt x="11" y="4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  <p:sp>
            <p:nvSpPr>
              <p:cNvPr id="118" name="Freeform 102"/>
              <p:cNvSpPr>
                <a:spLocks/>
              </p:cNvSpPr>
              <p:nvPr/>
            </p:nvSpPr>
            <p:spPr bwMode="auto">
              <a:xfrm>
                <a:off x="6889709" y="3742507"/>
                <a:ext cx="25235" cy="46865"/>
              </a:xfrm>
              <a:custGeom>
                <a:avLst/>
                <a:gdLst>
                  <a:gd name="T0" fmla="*/ 5 w 14"/>
                  <a:gd name="T1" fmla="*/ 0 h 26"/>
                  <a:gd name="T2" fmla="*/ 2 w 14"/>
                  <a:gd name="T3" fmla="*/ 3 h 26"/>
                  <a:gd name="T4" fmla="*/ 3 w 14"/>
                  <a:gd name="T5" fmla="*/ 10 h 26"/>
                  <a:gd name="T6" fmla="*/ 0 w 14"/>
                  <a:gd name="T7" fmla="*/ 13 h 26"/>
                  <a:gd name="T8" fmla="*/ 1 w 14"/>
                  <a:gd name="T9" fmla="*/ 18 h 26"/>
                  <a:gd name="T10" fmla="*/ 3 w 14"/>
                  <a:gd name="T11" fmla="*/ 16 h 26"/>
                  <a:gd name="T12" fmla="*/ 5 w 14"/>
                  <a:gd name="T13" fmla="*/ 18 h 26"/>
                  <a:gd name="T14" fmla="*/ 5 w 14"/>
                  <a:gd name="T15" fmla="*/ 20 h 26"/>
                  <a:gd name="T16" fmla="*/ 2 w 14"/>
                  <a:gd name="T17" fmla="*/ 21 h 26"/>
                  <a:gd name="T18" fmla="*/ 9 w 14"/>
                  <a:gd name="T19" fmla="*/ 24 h 26"/>
                  <a:gd name="T20" fmla="*/ 12 w 14"/>
                  <a:gd name="T21" fmla="*/ 26 h 26"/>
                  <a:gd name="T22" fmla="*/ 14 w 14"/>
                  <a:gd name="T23" fmla="*/ 20 h 26"/>
                  <a:gd name="T24" fmla="*/ 10 w 14"/>
                  <a:gd name="T25" fmla="*/ 16 h 26"/>
                  <a:gd name="T26" fmla="*/ 11 w 14"/>
                  <a:gd name="T27" fmla="*/ 11 h 26"/>
                  <a:gd name="T28" fmla="*/ 7 w 14"/>
                  <a:gd name="T29" fmla="*/ 6 h 26"/>
                  <a:gd name="T30" fmla="*/ 7 w 14"/>
                  <a:gd name="T31" fmla="*/ 3 h 26"/>
                  <a:gd name="T32" fmla="*/ 5 w 14"/>
                  <a:gd name="T33" fmla="*/ 0 h 26"/>
                  <a:gd name="T34" fmla="*/ 5 w 14"/>
                  <a:gd name="T3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" h="26">
                    <a:moveTo>
                      <a:pt x="5" y="0"/>
                    </a:moveTo>
                    <a:lnTo>
                      <a:pt x="2" y="3"/>
                    </a:lnTo>
                    <a:lnTo>
                      <a:pt x="3" y="10"/>
                    </a:lnTo>
                    <a:lnTo>
                      <a:pt x="0" y="13"/>
                    </a:lnTo>
                    <a:lnTo>
                      <a:pt x="1" y="18"/>
                    </a:lnTo>
                    <a:lnTo>
                      <a:pt x="3" y="16"/>
                    </a:lnTo>
                    <a:lnTo>
                      <a:pt x="5" y="18"/>
                    </a:lnTo>
                    <a:lnTo>
                      <a:pt x="5" y="20"/>
                    </a:lnTo>
                    <a:lnTo>
                      <a:pt x="2" y="21"/>
                    </a:lnTo>
                    <a:lnTo>
                      <a:pt x="9" y="24"/>
                    </a:lnTo>
                    <a:lnTo>
                      <a:pt x="12" y="26"/>
                    </a:lnTo>
                    <a:lnTo>
                      <a:pt x="14" y="20"/>
                    </a:lnTo>
                    <a:lnTo>
                      <a:pt x="10" y="16"/>
                    </a:lnTo>
                    <a:lnTo>
                      <a:pt x="11" y="11"/>
                    </a:lnTo>
                    <a:lnTo>
                      <a:pt x="7" y="6"/>
                    </a:lnTo>
                    <a:lnTo>
                      <a:pt x="7" y="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CR" dirty="0"/>
              </a:p>
            </p:txBody>
          </p:sp>
        </p:grpSp>
        <p:sp>
          <p:nvSpPr>
            <p:cNvPr id="40" name="Freeform 103"/>
            <p:cNvSpPr>
              <a:spLocks/>
            </p:cNvSpPr>
            <p:nvPr/>
          </p:nvSpPr>
          <p:spPr bwMode="auto">
            <a:xfrm>
              <a:off x="6251629" y="2936795"/>
              <a:ext cx="558771" cy="820132"/>
            </a:xfrm>
            <a:custGeom>
              <a:avLst/>
              <a:gdLst>
                <a:gd name="T0" fmla="*/ 303 w 310"/>
                <a:gd name="T1" fmla="*/ 398 h 455"/>
                <a:gd name="T2" fmla="*/ 292 w 310"/>
                <a:gd name="T3" fmla="*/ 393 h 455"/>
                <a:gd name="T4" fmla="*/ 285 w 310"/>
                <a:gd name="T5" fmla="*/ 384 h 455"/>
                <a:gd name="T6" fmla="*/ 297 w 310"/>
                <a:gd name="T7" fmla="*/ 378 h 455"/>
                <a:gd name="T8" fmla="*/ 304 w 310"/>
                <a:gd name="T9" fmla="*/ 377 h 455"/>
                <a:gd name="T10" fmla="*/ 305 w 310"/>
                <a:gd name="T11" fmla="*/ 342 h 455"/>
                <a:gd name="T12" fmla="*/ 310 w 310"/>
                <a:gd name="T13" fmla="*/ 301 h 455"/>
                <a:gd name="T14" fmla="*/ 277 w 310"/>
                <a:gd name="T15" fmla="*/ 269 h 455"/>
                <a:gd name="T16" fmla="*/ 263 w 310"/>
                <a:gd name="T17" fmla="*/ 248 h 455"/>
                <a:gd name="T18" fmla="*/ 255 w 310"/>
                <a:gd name="T19" fmla="*/ 235 h 455"/>
                <a:gd name="T20" fmla="*/ 215 w 310"/>
                <a:gd name="T21" fmla="*/ 228 h 455"/>
                <a:gd name="T22" fmla="*/ 181 w 310"/>
                <a:gd name="T23" fmla="*/ 196 h 455"/>
                <a:gd name="T24" fmla="*/ 182 w 310"/>
                <a:gd name="T25" fmla="*/ 174 h 455"/>
                <a:gd name="T26" fmla="*/ 199 w 310"/>
                <a:gd name="T27" fmla="*/ 160 h 455"/>
                <a:gd name="T28" fmla="*/ 203 w 310"/>
                <a:gd name="T29" fmla="*/ 133 h 455"/>
                <a:gd name="T30" fmla="*/ 220 w 310"/>
                <a:gd name="T31" fmla="*/ 115 h 455"/>
                <a:gd name="T32" fmla="*/ 256 w 310"/>
                <a:gd name="T33" fmla="*/ 101 h 455"/>
                <a:gd name="T34" fmla="*/ 272 w 310"/>
                <a:gd name="T35" fmla="*/ 108 h 455"/>
                <a:gd name="T36" fmla="*/ 257 w 310"/>
                <a:gd name="T37" fmla="*/ 94 h 455"/>
                <a:gd name="T38" fmla="*/ 264 w 310"/>
                <a:gd name="T39" fmla="*/ 59 h 455"/>
                <a:gd name="T40" fmla="*/ 242 w 310"/>
                <a:gd name="T41" fmla="*/ 58 h 455"/>
                <a:gd name="T42" fmla="*/ 213 w 310"/>
                <a:gd name="T43" fmla="*/ 60 h 455"/>
                <a:gd name="T44" fmla="*/ 201 w 310"/>
                <a:gd name="T45" fmla="*/ 52 h 455"/>
                <a:gd name="T46" fmla="*/ 188 w 310"/>
                <a:gd name="T47" fmla="*/ 30 h 455"/>
                <a:gd name="T48" fmla="*/ 163 w 310"/>
                <a:gd name="T49" fmla="*/ 8 h 455"/>
                <a:gd name="T50" fmla="*/ 143 w 310"/>
                <a:gd name="T51" fmla="*/ 0 h 455"/>
                <a:gd name="T52" fmla="*/ 149 w 310"/>
                <a:gd name="T53" fmla="*/ 25 h 455"/>
                <a:gd name="T54" fmla="*/ 109 w 310"/>
                <a:gd name="T55" fmla="*/ 65 h 455"/>
                <a:gd name="T56" fmla="*/ 55 w 310"/>
                <a:gd name="T57" fmla="*/ 120 h 455"/>
                <a:gd name="T58" fmla="*/ 30 w 310"/>
                <a:gd name="T59" fmla="*/ 106 h 455"/>
                <a:gd name="T60" fmla="*/ 31 w 310"/>
                <a:gd name="T61" fmla="*/ 88 h 455"/>
                <a:gd name="T62" fmla="*/ 4 w 310"/>
                <a:gd name="T63" fmla="*/ 104 h 455"/>
                <a:gd name="T64" fmla="*/ 6 w 310"/>
                <a:gd name="T65" fmla="*/ 124 h 455"/>
                <a:gd name="T66" fmla="*/ 10 w 310"/>
                <a:gd name="T67" fmla="*/ 144 h 455"/>
                <a:gd name="T68" fmla="*/ 10 w 310"/>
                <a:gd name="T69" fmla="*/ 154 h 455"/>
                <a:gd name="T70" fmla="*/ 39 w 310"/>
                <a:gd name="T71" fmla="*/ 173 h 455"/>
                <a:gd name="T72" fmla="*/ 63 w 310"/>
                <a:gd name="T73" fmla="*/ 204 h 455"/>
                <a:gd name="T74" fmla="*/ 74 w 310"/>
                <a:gd name="T75" fmla="*/ 232 h 455"/>
                <a:gd name="T76" fmla="*/ 89 w 310"/>
                <a:gd name="T77" fmla="*/ 264 h 455"/>
                <a:gd name="T78" fmla="*/ 103 w 310"/>
                <a:gd name="T79" fmla="*/ 285 h 455"/>
                <a:gd name="T80" fmla="*/ 116 w 310"/>
                <a:gd name="T81" fmla="*/ 307 h 455"/>
                <a:gd name="T82" fmla="*/ 131 w 310"/>
                <a:gd name="T83" fmla="*/ 340 h 455"/>
                <a:gd name="T84" fmla="*/ 132 w 310"/>
                <a:gd name="T85" fmla="*/ 348 h 455"/>
                <a:gd name="T86" fmla="*/ 150 w 310"/>
                <a:gd name="T87" fmla="*/ 365 h 455"/>
                <a:gd name="T88" fmla="*/ 162 w 310"/>
                <a:gd name="T89" fmla="*/ 379 h 455"/>
                <a:gd name="T90" fmla="*/ 177 w 310"/>
                <a:gd name="T91" fmla="*/ 387 h 455"/>
                <a:gd name="T92" fmla="*/ 198 w 310"/>
                <a:gd name="T93" fmla="*/ 402 h 455"/>
                <a:gd name="T94" fmla="*/ 225 w 310"/>
                <a:gd name="T95" fmla="*/ 411 h 455"/>
                <a:gd name="T96" fmla="*/ 244 w 310"/>
                <a:gd name="T97" fmla="*/ 428 h 455"/>
                <a:gd name="T98" fmla="*/ 253 w 310"/>
                <a:gd name="T99" fmla="*/ 438 h 455"/>
                <a:gd name="T100" fmla="*/ 277 w 310"/>
                <a:gd name="T101" fmla="*/ 455 h 455"/>
                <a:gd name="T102" fmla="*/ 297 w 310"/>
                <a:gd name="T103" fmla="*/ 442 h 455"/>
                <a:gd name="T104" fmla="*/ 300 w 310"/>
                <a:gd name="T105" fmla="*/ 429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0" h="455">
                  <a:moveTo>
                    <a:pt x="303" y="414"/>
                  </a:moveTo>
                  <a:lnTo>
                    <a:pt x="308" y="409"/>
                  </a:lnTo>
                  <a:lnTo>
                    <a:pt x="308" y="402"/>
                  </a:lnTo>
                  <a:lnTo>
                    <a:pt x="308" y="400"/>
                  </a:lnTo>
                  <a:lnTo>
                    <a:pt x="303" y="398"/>
                  </a:lnTo>
                  <a:lnTo>
                    <a:pt x="300" y="400"/>
                  </a:lnTo>
                  <a:lnTo>
                    <a:pt x="298" y="399"/>
                  </a:lnTo>
                  <a:lnTo>
                    <a:pt x="297" y="397"/>
                  </a:lnTo>
                  <a:lnTo>
                    <a:pt x="295" y="393"/>
                  </a:lnTo>
                  <a:lnTo>
                    <a:pt x="292" y="393"/>
                  </a:lnTo>
                  <a:lnTo>
                    <a:pt x="288" y="389"/>
                  </a:lnTo>
                  <a:lnTo>
                    <a:pt x="286" y="391"/>
                  </a:lnTo>
                  <a:lnTo>
                    <a:pt x="284" y="387"/>
                  </a:lnTo>
                  <a:lnTo>
                    <a:pt x="288" y="386"/>
                  </a:lnTo>
                  <a:lnTo>
                    <a:pt x="285" y="384"/>
                  </a:lnTo>
                  <a:lnTo>
                    <a:pt x="284" y="378"/>
                  </a:lnTo>
                  <a:lnTo>
                    <a:pt x="285" y="373"/>
                  </a:lnTo>
                  <a:lnTo>
                    <a:pt x="290" y="371"/>
                  </a:lnTo>
                  <a:lnTo>
                    <a:pt x="293" y="376"/>
                  </a:lnTo>
                  <a:lnTo>
                    <a:pt x="297" y="378"/>
                  </a:lnTo>
                  <a:lnTo>
                    <a:pt x="298" y="383"/>
                  </a:lnTo>
                  <a:lnTo>
                    <a:pt x="301" y="384"/>
                  </a:lnTo>
                  <a:lnTo>
                    <a:pt x="302" y="385"/>
                  </a:lnTo>
                  <a:lnTo>
                    <a:pt x="304" y="382"/>
                  </a:lnTo>
                  <a:lnTo>
                    <a:pt x="304" y="377"/>
                  </a:lnTo>
                  <a:lnTo>
                    <a:pt x="302" y="374"/>
                  </a:lnTo>
                  <a:lnTo>
                    <a:pt x="301" y="368"/>
                  </a:lnTo>
                  <a:lnTo>
                    <a:pt x="304" y="365"/>
                  </a:lnTo>
                  <a:lnTo>
                    <a:pt x="306" y="357"/>
                  </a:lnTo>
                  <a:lnTo>
                    <a:pt x="305" y="342"/>
                  </a:lnTo>
                  <a:lnTo>
                    <a:pt x="303" y="334"/>
                  </a:lnTo>
                  <a:lnTo>
                    <a:pt x="306" y="327"/>
                  </a:lnTo>
                  <a:lnTo>
                    <a:pt x="306" y="310"/>
                  </a:lnTo>
                  <a:lnTo>
                    <a:pt x="310" y="304"/>
                  </a:lnTo>
                  <a:lnTo>
                    <a:pt x="310" y="301"/>
                  </a:lnTo>
                  <a:lnTo>
                    <a:pt x="287" y="269"/>
                  </a:lnTo>
                  <a:lnTo>
                    <a:pt x="287" y="269"/>
                  </a:lnTo>
                  <a:lnTo>
                    <a:pt x="284" y="268"/>
                  </a:lnTo>
                  <a:lnTo>
                    <a:pt x="282" y="268"/>
                  </a:lnTo>
                  <a:lnTo>
                    <a:pt x="277" y="269"/>
                  </a:lnTo>
                  <a:lnTo>
                    <a:pt x="273" y="270"/>
                  </a:lnTo>
                  <a:lnTo>
                    <a:pt x="267" y="270"/>
                  </a:lnTo>
                  <a:lnTo>
                    <a:pt x="264" y="268"/>
                  </a:lnTo>
                  <a:lnTo>
                    <a:pt x="264" y="262"/>
                  </a:lnTo>
                  <a:lnTo>
                    <a:pt x="263" y="248"/>
                  </a:lnTo>
                  <a:lnTo>
                    <a:pt x="263" y="239"/>
                  </a:lnTo>
                  <a:lnTo>
                    <a:pt x="265" y="237"/>
                  </a:lnTo>
                  <a:lnTo>
                    <a:pt x="266" y="232"/>
                  </a:lnTo>
                  <a:lnTo>
                    <a:pt x="264" y="230"/>
                  </a:lnTo>
                  <a:lnTo>
                    <a:pt x="255" y="235"/>
                  </a:lnTo>
                  <a:lnTo>
                    <a:pt x="245" y="243"/>
                  </a:lnTo>
                  <a:lnTo>
                    <a:pt x="232" y="243"/>
                  </a:lnTo>
                  <a:lnTo>
                    <a:pt x="223" y="242"/>
                  </a:lnTo>
                  <a:lnTo>
                    <a:pt x="221" y="236"/>
                  </a:lnTo>
                  <a:lnTo>
                    <a:pt x="215" y="228"/>
                  </a:lnTo>
                  <a:lnTo>
                    <a:pt x="209" y="227"/>
                  </a:lnTo>
                  <a:lnTo>
                    <a:pt x="194" y="228"/>
                  </a:lnTo>
                  <a:lnTo>
                    <a:pt x="199" y="221"/>
                  </a:lnTo>
                  <a:lnTo>
                    <a:pt x="188" y="202"/>
                  </a:lnTo>
                  <a:lnTo>
                    <a:pt x="181" y="196"/>
                  </a:lnTo>
                  <a:lnTo>
                    <a:pt x="182" y="191"/>
                  </a:lnTo>
                  <a:lnTo>
                    <a:pt x="181" y="187"/>
                  </a:lnTo>
                  <a:lnTo>
                    <a:pt x="182" y="183"/>
                  </a:lnTo>
                  <a:lnTo>
                    <a:pt x="184" y="178"/>
                  </a:lnTo>
                  <a:lnTo>
                    <a:pt x="182" y="174"/>
                  </a:lnTo>
                  <a:lnTo>
                    <a:pt x="185" y="172"/>
                  </a:lnTo>
                  <a:lnTo>
                    <a:pt x="185" y="167"/>
                  </a:lnTo>
                  <a:lnTo>
                    <a:pt x="192" y="163"/>
                  </a:lnTo>
                  <a:lnTo>
                    <a:pt x="195" y="164"/>
                  </a:lnTo>
                  <a:lnTo>
                    <a:pt x="199" y="160"/>
                  </a:lnTo>
                  <a:lnTo>
                    <a:pt x="197" y="155"/>
                  </a:lnTo>
                  <a:lnTo>
                    <a:pt x="195" y="147"/>
                  </a:lnTo>
                  <a:lnTo>
                    <a:pt x="202" y="141"/>
                  </a:lnTo>
                  <a:lnTo>
                    <a:pt x="201" y="136"/>
                  </a:lnTo>
                  <a:lnTo>
                    <a:pt x="203" y="133"/>
                  </a:lnTo>
                  <a:lnTo>
                    <a:pt x="202" y="127"/>
                  </a:lnTo>
                  <a:lnTo>
                    <a:pt x="206" y="124"/>
                  </a:lnTo>
                  <a:lnTo>
                    <a:pt x="212" y="122"/>
                  </a:lnTo>
                  <a:lnTo>
                    <a:pt x="217" y="116"/>
                  </a:lnTo>
                  <a:lnTo>
                    <a:pt x="220" y="115"/>
                  </a:lnTo>
                  <a:lnTo>
                    <a:pt x="223" y="113"/>
                  </a:lnTo>
                  <a:lnTo>
                    <a:pt x="235" y="110"/>
                  </a:lnTo>
                  <a:lnTo>
                    <a:pt x="251" y="105"/>
                  </a:lnTo>
                  <a:lnTo>
                    <a:pt x="253" y="100"/>
                  </a:lnTo>
                  <a:lnTo>
                    <a:pt x="256" y="101"/>
                  </a:lnTo>
                  <a:lnTo>
                    <a:pt x="260" y="101"/>
                  </a:lnTo>
                  <a:lnTo>
                    <a:pt x="262" y="101"/>
                  </a:lnTo>
                  <a:lnTo>
                    <a:pt x="267" y="105"/>
                  </a:lnTo>
                  <a:lnTo>
                    <a:pt x="266" y="107"/>
                  </a:lnTo>
                  <a:lnTo>
                    <a:pt x="272" y="108"/>
                  </a:lnTo>
                  <a:lnTo>
                    <a:pt x="274" y="105"/>
                  </a:lnTo>
                  <a:lnTo>
                    <a:pt x="273" y="96"/>
                  </a:lnTo>
                  <a:lnTo>
                    <a:pt x="268" y="93"/>
                  </a:lnTo>
                  <a:lnTo>
                    <a:pt x="262" y="93"/>
                  </a:lnTo>
                  <a:lnTo>
                    <a:pt x="257" y="94"/>
                  </a:lnTo>
                  <a:lnTo>
                    <a:pt x="257" y="91"/>
                  </a:lnTo>
                  <a:lnTo>
                    <a:pt x="272" y="64"/>
                  </a:lnTo>
                  <a:lnTo>
                    <a:pt x="272" y="61"/>
                  </a:lnTo>
                  <a:lnTo>
                    <a:pt x="267" y="63"/>
                  </a:lnTo>
                  <a:lnTo>
                    <a:pt x="264" y="59"/>
                  </a:lnTo>
                  <a:lnTo>
                    <a:pt x="259" y="57"/>
                  </a:lnTo>
                  <a:lnTo>
                    <a:pt x="257" y="57"/>
                  </a:lnTo>
                  <a:lnTo>
                    <a:pt x="255" y="55"/>
                  </a:lnTo>
                  <a:lnTo>
                    <a:pt x="250" y="55"/>
                  </a:lnTo>
                  <a:lnTo>
                    <a:pt x="242" y="58"/>
                  </a:lnTo>
                  <a:lnTo>
                    <a:pt x="237" y="55"/>
                  </a:lnTo>
                  <a:lnTo>
                    <a:pt x="229" y="54"/>
                  </a:lnTo>
                  <a:lnTo>
                    <a:pt x="222" y="57"/>
                  </a:lnTo>
                  <a:lnTo>
                    <a:pt x="220" y="59"/>
                  </a:lnTo>
                  <a:lnTo>
                    <a:pt x="213" y="60"/>
                  </a:lnTo>
                  <a:lnTo>
                    <a:pt x="210" y="59"/>
                  </a:lnTo>
                  <a:lnTo>
                    <a:pt x="205" y="60"/>
                  </a:lnTo>
                  <a:lnTo>
                    <a:pt x="201" y="58"/>
                  </a:lnTo>
                  <a:lnTo>
                    <a:pt x="198" y="55"/>
                  </a:lnTo>
                  <a:lnTo>
                    <a:pt x="201" y="52"/>
                  </a:lnTo>
                  <a:lnTo>
                    <a:pt x="198" y="46"/>
                  </a:lnTo>
                  <a:lnTo>
                    <a:pt x="194" y="44"/>
                  </a:lnTo>
                  <a:lnTo>
                    <a:pt x="192" y="43"/>
                  </a:lnTo>
                  <a:lnTo>
                    <a:pt x="193" y="38"/>
                  </a:lnTo>
                  <a:lnTo>
                    <a:pt x="188" y="30"/>
                  </a:lnTo>
                  <a:lnTo>
                    <a:pt x="176" y="27"/>
                  </a:lnTo>
                  <a:lnTo>
                    <a:pt x="173" y="27"/>
                  </a:lnTo>
                  <a:lnTo>
                    <a:pt x="170" y="20"/>
                  </a:lnTo>
                  <a:lnTo>
                    <a:pt x="169" y="16"/>
                  </a:lnTo>
                  <a:lnTo>
                    <a:pt x="163" y="8"/>
                  </a:lnTo>
                  <a:lnTo>
                    <a:pt x="161" y="6"/>
                  </a:lnTo>
                  <a:lnTo>
                    <a:pt x="156" y="5"/>
                  </a:lnTo>
                  <a:lnTo>
                    <a:pt x="148" y="3"/>
                  </a:lnTo>
                  <a:lnTo>
                    <a:pt x="145" y="0"/>
                  </a:lnTo>
                  <a:lnTo>
                    <a:pt x="143" y="0"/>
                  </a:lnTo>
                  <a:lnTo>
                    <a:pt x="144" y="4"/>
                  </a:lnTo>
                  <a:lnTo>
                    <a:pt x="144" y="6"/>
                  </a:lnTo>
                  <a:lnTo>
                    <a:pt x="150" y="16"/>
                  </a:lnTo>
                  <a:lnTo>
                    <a:pt x="150" y="20"/>
                  </a:lnTo>
                  <a:lnTo>
                    <a:pt x="149" y="25"/>
                  </a:lnTo>
                  <a:lnTo>
                    <a:pt x="148" y="27"/>
                  </a:lnTo>
                  <a:lnTo>
                    <a:pt x="143" y="28"/>
                  </a:lnTo>
                  <a:lnTo>
                    <a:pt x="137" y="43"/>
                  </a:lnTo>
                  <a:lnTo>
                    <a:pt x="120" y="59"/>
                  </a:lnTo>
                  <a:lnTo>
                    <a:pt x="109" y="65"/>
                  </a:lnTo>
                  <a:lnTo>
                    <a:pt x="85" y="74"/>
                  </a:lnTo>
                  <a:lnTo>
                    <a:pt x="82" y="77"/>
                  </a:lnTo>
                  <a:lnTo>
                    <a:pt x="63" y="115"/>
                  </a:lnTo>
                  <a:lnTo>
                    <a:pt x="59" y="120"/>
                  </a:lnTo>
                  <a:lnTo>
                    <a:pt x="55" y="120"/>
                  </a:lnTo>
                  <a:lnTo>
                    <a:pt x="49" y="111"/>
                  </a:lnTo>
                  <a:lnTo>
                    <a:pt x="45" y="109"/>
                  </a:lnTo>
                  <a:lnTo>
                    <a:pt x="37" y="108"/>
                  </a:lnTo>
                  <a:lnTo>
                    <a:pt x="35" y="104"/>
                  </a:lnTo>
                  <a:lnTo>
                    <a:pt x="30" y="106"/>
                  </a:lnTo>
                  <a:lnTo>
                    <a:pt x="25" y="106"/>
                  </a:lnTo>
                  <a:lnTo>
                    <a:pt x="24" y="101"/>
                  </a:lnTo>
                  <a:lnTo>
                    <a:pt x="28" y="97"/>
                  </a:lnTo>
                  <a:lnTo>
                    <a:pt x="33" y="94"/>
                  </a:lnTo>
                  <a:lnTo>
                    <a:pt x="31" y="88"/>
                  </a:lnTo>
                  <a:lnTo>
                    <a:pt x="29" y="87"/>
                  </a:lnTo>
                  <a:lnTo>
                    <a:pt x="28" y="87"/>
                  </a:lnTo>
                  <a:lnTo>
                    <a:pt x="16" y="92"/>
                  </a:lnTo>
                  <a:lnTo>
                    <a:pt x="12" y="96"/>
                  </a:lnTo>
                  <a:lnTo>
                    <a:pt x="4" y="104"/>
                  </a:lnTo>
                  <a:lnTo>
                    <a:pt x="2" y="110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4" y="120"/>
                  </a:lnTo>
                  <a:lnTo>
                    <a:pt x="6" y="124"/>
                  </a:lnTo>
                  <a:lnTo>
                    <a:pt x="2" y="126"/>
                  </a:lnTo>
                  <a:lnTo>
                    <a:pt x="2" y="128"/>
                  </a:lnTo>
                  <a:lnTo>
                    <a:pt x="7" y="132"/>
                  </a:lnTo>
                  <a:lnTo>
                    <a:pt x="11" y="138"/>
                  </a:lnTo>
                  <a:lnTo>
                    <a:pt x="10" y="144"/>
                  </a:lnTo>
                  <a:lnTo>
                    <a:pt x="7" y="144"/>
                  </a:lnTo>
                  <a:lnTo>
                    <a:pt x="2" y="146"/>
                  </a:lnTo>
                  <a:lnTo>
                    <a:pt x="1" y="149"/>
                  </a:lnTo>
                  <a:lnTo>
                    <a:pt x="6" y="153"/>
                  </a:lnTo>
                  <a:lnTo>
                    <a:pt x="10" y="154"/>
                  </a:lnTo>
                  <a:lnTo>
                    <a:pt x="17" y="161"/>
                  </a:lnTo>
                  <a:lnTo>
                    <a:pt x="24" y="162"/>
                  </a:lnTo>
                  <a:lnTo>
                    <a:pt x="33" y="168"/>
                  </a:lnTo>
                  <a:lnTo>
                    <a:pt x="38" y="169"/>
                  </a:lnTo>
                  <a:lnTo>
                    <a:pt x="39" y="173"/>
                  </a:lnTo>
                  <a:lnTo>
                    <a:pt x="45" y="181"/>
                  </a:lnTo>
                  <a:lnTo>
                    <a:pt x="46" y="187"/>
                  </a:lnTo>
                  <a:lnTo>
                    <a:pt x="48" y="192"/>
                  </a:lnTo>
                  <a:lnTo>
                    <a:pt x="57" y="198"/>
                  </a:lnTo>
                  <a:lnTo>
                    <a:pt x="63" y="204"/>
                  </a:lnTo>
                  <a:lnTo>
                    <a:pt x="64" y="212"/>
                  </a:lnTo>
                  <a:lnTo>
                    <a:pt x="66" y="216"/>
                  </a:lnTo>
                  <a:lnTo>
                    <a:pt x="67" y="224"/>
                  </a:lnTo>
                  <a:lnTo>
                    <a:pt x="70" y="230"/>
                  </a:lnTo>
                  <a:lnTo>
                    <a:pt x="74" y="232"/>
                  </a:lnTo>
                  <a:lnTo>
                    <a:pt x="79" y="239"/>
                  </a:lnTo>
                  <a:lnTo>
                    <a:pt x="80" y="244"/>
                  </a:lnTo>
                  <a:lnTo>
                    <a:pt x="79" y="246"/>
                  </a:lnTo>
                  <a:lnTo>
                    <a:pt x="82" y="255"/>
                  </a:lnTo>
                  <a:lnTo>
                    <a:pt x="89" y="264"/>
                  </a:lnTo>
                  <a:lnTo>
                    <a:pt x="92" y="270"/>
                  </a:lnTo>
                  <a:lnTo>
                    <a:pt x="91" y="273"/>
                  </a:lnTo>
                  <a:lnTo>
                    <a:pt x="92" y="277"/>
                  </a:lnTo>
                  <a:lnTo>
                    <a:pt x="96" y="278"/>
                  </a:lnTo>
                  <a:lnTo>
                    <a:pt x="103" y="285"/>
                  </a:lnTo>
                  <a:lnTo>
                    <a:pt x="105" y="289"/>
                  </a:lnTo>
                  <a:lnTo>
                    <a:pt x="106" y="296"/>
                  </a:lnTo>
                  <a:lnTo>
                    <a:pt x="108" y="299"/>
                  </a:lnTo>
                  <a:lnTo>
                    <a:pt x="115" y="302"/>
                  </a:lnTo>
                  <a:lnTo>
                    <a:pt x="116" y="307"/>
                  </a:lnTo>
                  <a:lnTo>
                    <a:pt x="123" y="317"/>
                  </a:lnTo>
                  <a:lnTo>
                    <a:pt x="124" y="324"/>
                  </a:lnTo>
                  <a:lnTo>
                    <a:pt x="133" y="334"/>
                  </a:lnTo>
                  <a:lnTo>
                    <a:pt x="133" y="339"/>
                  </a:lnTo>
                  <a:lnTo>
                    <a:pt x="131" y="340"/>
                  </a:lnTo>
                  <a:lnTo>
                    <a:pt x="128" y="339"/>
                  </a:lnTo>
                  <a:lnTo>
                    <a:pt x="128" y="341"/>
                  </a:lnTo>
                  <a:lnTo>
                    <a:pt x="130" y="345"/>
                  </a:lnTo>
                  <a:lnTo>
                    <a:pt x="130" y="348"/>
                  </a:lnTo>
                  <a:lnTo>
                    <a:pt x="132" y="348"/>
                  </a:lnTo>
                  <a:lnTo>
                    <a:pt x="135" y="350"/>
                  </a:lnTo>
                  <a:lnTo>
                    <a:pt x="136" y="353"/>
                  </a:lnTo>
                  <a:lnTo>
                    <a:pt x="135" y="356"/>
                  </a:lnTo>
                  <a:lnTo>
                    <a:pt x="142" y="361"/>
                  </a:lnTo>
                  <a:lnTo>
                    <a:pt x="150" y="365"/>
                  </a:lnTo>
                  <a:lnTo>
                    <a:pt x="151" y="368"/>
                  </a:lnTo>
                  <a:lnTo>
                    <a:pt x="154" y="373"/>
                  </a:lnTo>
                  <a:lnTo>
                    <a:pt x="158" y="374"/>
                  </a:lnTo>
                  <a:lnTo>
                    <a:pt x="160" y="376"/>
                  </a:lnTo>
                  <a:lnTo>
                    <a:pt x="162" y="379"/>
                  </a:lnTo>
                  <a:lnTo>
                    <a:pt x="166" y="381"/>
                  </a:lnTo>
                  <a:lnTo>
                    <a:pt x="172" y="381"/>
                  </a:lnTo>
                  <a:lnTo>
                    <a:pt x="175" y="378"/>
                  </a:lnTo>
                  <a:lnTo>
                    <a:pt x="173" y="382"/>
                  </a:lnTo>
                  <a:lnTo>
                    <a:pt x="177" y="387"/>
                  </a:lnTo>
                  <a:lnTo>
                    <a:pt x="185" y="392"/>
                  </a:lnTo>
                  <a:lnTo>
                    <a:pt x="189" y="395"/>
                  </a:lnTo>
                  <a:lnTo>
                    <a:pt x="189" y="398"/>
                  </a:lnTo>
                  <a:lnTo>
                    <a:pt x="193" y="400"/>
                  </a:lnTo>
                  <a:lnTo>
                    <a:pt x="198" y="402"/>
                  </a:lnTo>
                  <a:lnTo>
                    <a:pt x="201" y="401"/>
                  </a:lnTo>
                  <a:lnTo>
                    <a:pt x="205" y="402"/>
                  </a:lnTo>
                  <a:lnTo>
                    <a:pt x="214" y="409"/>
                  </a:lnTo>
                  <a:lnTo>
                    <a:pt x="221" y="411"/>
                  </a:lnTo>
                  <a:lnTo>
                    <a:pt x="225" y="411"/>
                  </a:lnTo>
                  <a:lnTo>
                    <a:pt x="227" y="412"/>
                  </a:lnTo>
                  <a:lnTo>
                    <a:pt x="228" y="415"/>
                  </a:lnTo>
                  <a:lnTo>
                    <a:pt x="234" y="420"/>
                  </a:lnTo>
                  <a:lnTo>
                    <a:pt x="239" y="422"/>
                  </a:lnTo>
                  <a:lnTo>
                    <a:pt x="244" y="428"/>
                  </a:lnTo>
                  <a:lnTo>
                    <a:pt x="247" y="429"/>
                  </a:lnTo>
                  <a:lnTo>
                    <a:pt x="248" y="432"/>
                  </a:lnTo>
                  <a:lnTo>
                    <a:pt x="248" y="434"/>
                  </a:lnTo>
                  <a:lnTo>
                    <a:pt x="248" y="437"/>
                  </a:lnTo>
                  <a:lnTo>
                    <a:pt x="253" y="438"/>
                  </a:lnTo>
                  <a:lnTo>
                    <a:pt x="259" y="440"/>
                  </a:lnTo>
                  <a:lnTo>
                    <a:pt x="265" y="448"/>
                  </a:lnTo>
                  <a:lnTo>
                    <a:pt x="272" y="453"/>
                  </a:lnTo>
                  <a:lnTo>
                    <a:pt x="276" y="454"/>
                  </a:lnTo>
                  <a:lnTo>
                    <a:pt x="277" y="455"/>
                  </a:lnTo>
                  <a:lnTo>
                    <a:pt x="283" y="452"/>
                  </a:lnTo>
                  <a:lnTo>
                    <a:pt x="287" y="449"/>
                  </a:lnTo>
                  <a:lnTo>
                    <a:pt x="291" y="450"/>
                  </a:lnTo>
                  <a:lnTo>
                    <a:pt x="296" y="447"/>
                  </a:lnTo>
                  <a:lnTo>
                    <a:pt x="297" y="442"/>
                  </a:lnTo>
                  <a:lnTo>
                    <a:pt x="293" y="438"/>
                  </a:lnTo>
                  <a:lnTo>
                    <a:pt x="295" y="435"/>
                  </a:lnTo>
                  <a:lnTo>
                    <a:pt x="297" y="431"/>
                  </a:lnTo>
                  <a:lnTo>
                    <a:pt x="300" y="432"/>
                  </a:lnTo>
                  <a:lnTo>
                    <a:pt x="300" y="429"/>
                  </a:lnTo>
                  <a:lnTo>
                    <a:pt x="297" y="428"/>
                  </a:lnTo>
                  <a:lnTo>
                    <a:pt x="295" y="425"/>
                  </a:lnTo>
                  <a:lnTo>
                    <a:pt x="298" y="418"/>
                  </a:lnTo>
                  <a:lnTo>
                    <a:pt x="303" y="414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41" name="Freeform 104"/>
            <p:cNvSpPr>
              <a:spLocks/>
            </p:cNvSpPr>
            <p:nvPr/>
          </p:nvSpPr>
          <p:spPr bwMode="auto">
            <a:xfrm>
              <a:off x="6988846" y="2437506"/>
              <a:ext cx="30642" cy="14420"/>
            </a:xfrm>
            <a:custGeom>
              <a:avLst/>
              <a:gdLst>
                <a:gd name="T0" fmla="*/ 8 w 16"/>
                <a:gd name="T1" fmla="*/ 6 h 7"/>
                <a:gd name="T2" fmla="*/ 12 w 16"/>
                <a:gd name="T3" fmla="*/ 7 h 7"/>
                <a:gd name="T4" fmla="*/ 16 w 16"/>
                <a:gd name="T5" fmla="*/ 3 h 7"/>
                <a:gd name="T6" fmla="*/ 14 w 16"/>
                <a:gd name="T7" fmla="*/ 0 h 7"/>
                <a:gd name="T8" fmla="*/ 7 w 16"/>
                <a:gd name="T9" fmla="*/ 5 h 7"/>
                <a:gd name="T10" fmla="*/ 5 w 16"/>
                <a:gd name="T11" fmla="*/ 2 h 7"/>
                <a:gd name="T12" fmla="*/ 0 w 16"/>
                <a:gd name="T13" fmla="*/ 5 h 7"/>
                <a:gd name="T14" fmla="*/ 3 w 16"/>
                <a:gd name="T15" fmla="*/ 7 h 7"/>
                <a:gd name="T16" fmla="*/ 8 w 16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">
                  <a:moveTo>
                    <a:pt x="8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3" y="7"/>
                    <a:pt x="3" y="7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42" name="Freeform 105"/>
            <p:cNvSpPr>
              <a:spLocks noEditPoints="1"/>
            </p:cNvSpPr>
            <p:nvPr/>
          </p:nvSpPr>
          <p:spPr bwMode="auto">
            <a:xfrm>
              <a:off x="6608521" y="2390641"/>
              <a:ext cx="574994" cy="515512"/>
            </a:xfrm>
            <a:custGeom>
              <a:avLst/>
              <a:gdLst>
                <a:gd name="T0" fmla="*/ 298 w 319"/>
                <a:gd name="T1" fmla="*/ 88 h 286"/>
                <a:gd name="T2" fmla="*/ 275 w 319"/>
                <a:gd name="T3" fmla="*/ 90 h 286"/>
                <a:gd name="T4" fmla="*/ 294 w 319"/>
                <a:gd name="T5" fmla="*/ 79 h 286"/>
                <a:gd name="T6" fmla="*/ 283 w 319"/>
                <a:gd name="T7" fmla="*/ 66 h 286"/>
                <a:gd name="T8" fmla="*/ 264 w 319"/>
                <a:gd name="T9" fmla="*/ 57 h 286"/>
                <a:gd name="T10" fmla="*/ 253 w 319"/>
                <a:gd name="T11" fmla="*/ 51 h 286"/>
                <a:gd name="T12" fmla="*/ 263 w 319"/>
                <a:gd name="T13" fmla="*/ 41 h 286"/>
                <a:gd name="T14" fmla="*/ 246 w 319"/>
                <a:gd name="T15" fmla="*/ 37 h 286"/>
                <a:gd name="T16" fmla="*/ 213 w 319"/>
                <a:gd name="T17" fmla="*/ 45 h 286"/>
                <a:gd name="T18" fmla="*/ 192 w 319"/>
                <a:gd name="T19" fmla="*/ 54 h 286"/>
                <a:gd name="T20" fmla="*/ 161 w 319"/>
                <a:gd name="T21" fmla="*/ 41 h 286"/>
                <a:gd name="T22" fmla="*/ 121 w 319"/>
                <a:gd name="T23" fmla="*/ 36 h 286"/>
                <a:gd name="T24" fmla="*/ 103 w 319"/>
                <a:gd name="T25" fmla="*/ 23 h 286"/>
                <a:gd name="T26" fmla="*/ 87 w 319"/>
                <a:gd name="T27" fmla="*/ 8 h 286"/>
                <a:gd name="T28" fmla="*/ 71 w 319"/>
                <a:gd name="T29" fmla="*/ 16 h 286"/>
                <a:gd name="T30" fmla="*/ 85 w 319"/>
                <a:gd name="T31" fmla="*/ 23 h 286"/>
                <a:gd name="T32" fmla="*/ 74 w 319"/>
                <a:gd name="T33" fmla="*/ 23 h 286"/>
                <a:gd name="T34" fmla="*/ 43 w 319"/>
                <a:gd name="T35" fmla="*/ 41 h 286"/>
                <a:gd name="T36" fmla="*/ 46 w 319"/>
                <a:gd name="T37" fmla="*/ 75 h 286"/>
                <a:gd name="T38" fmla="*/ 27 w 319"/>
                <a:gd name="T39" fmla="*/ 61 h 286"/>
                <a:gd name="T40" fmla="*/ 37 w 319"/>
                <a:gd name="T41" fmla="*/ 34 h 286"/>
                <a:gd name="T42" fmla="*/ 33 w 319"/>
                <a:gd name="T43" fmla="*/ 18 h 286"/>
                <a:gd name="T44" fmla="*/ 46 w 319"/>
                <a:gd name="T45" fmla="*/ 9 h 286"/>
                <a:gd name="T46" fmla="*/ 16 w 319"/>
                <a:gd name="T47" fmla="*/ 35 h 286"/>
                <a:gd name="T48" fmla="*/ 5 w 319"/>
                <a:gd name="T49" fmla="*/ 66 h 286"/>
                <a:gd name="T50" fmla="*/ 17 w 319"/>
                <a:gd name="T51" fmla="*/ 93 h 286"/>
                <a:gd name="T52" fmla="*/ 18 w 319"/>
                <a:gd name="T53" fmla="*/ 115 h 286"/>
                <a:gd name="T54" fmla="*/ 41 w 319"/>
                <a:gd name="T55" fmla="*/ 129 h 286"/>
                <a:gd name="T56" fmla="*/ 65 w 319"/>
                <a:gd name="T57" fmla="*/ 126 h 286"/>
                <a:gd name="T58" fmla="*/ 103 w 319"/>
                <a:gd name="T59" fmla="*/ 147 h 286"/>
                <a:gd name="T60" fmla="*/ 122 w 319"/>
                <a:gd name="T61" fmla="*/ 147 h 286"/>
                <a:gd name="T62" fmla="*/ 139 w 319"/>
                <a:gd name="T63" fmla="*/ 158 h 286"/>
                <a:gd name="T64" fmla="*/ 128 w 319"/>
                <a:gd name="T65" fmla="*/ 174 h 286"/>
                <a:gd name="T66" fmla="*/ 131 w 319"/>
                <a:gd name="T67" fmla="*/ 203 h 286"/>
                <a:gd name="T68" fmla="*/ 132 w 319"/>
                <a:gd name="T69" fmla="*/ 237 h 286"/>
                <a:gd name="T70" fmla="*/ 140 w 319"/>
                <a:gd name="T71" fmla="*/ 247 h 286"/>
                <a:gd name="T72" fmla="*/ 147 w 319"/>
                <a:gd name="T73" fmla="*/ 272 h 286"/>
                <a:gd name="T74" fmla="*/ 187 w 319"/>
                <a:gd name="T75" fmla="*/ 278 h 286"/>
                <a:gd name="T76" fmla="*/ 218 w 319"/>
                <a:gd name="T77" fmla="*/ 252 h 286"/>
                <a:gd name="T78" fmla="*/ 219 w 319"/>
                <a:gd name="T79" fmla="*/ 241 h 286"/>
                <a:gd name="T80" fmla="*/ 211 w 319"/>
                <a:gd name="T81" fmla="*/ 211 h 286"/>
                <a:gd name="T82" fmla="*/ 212 w 319"/>
                <a:gd name="T83" fmla="*/ 201 h 286"/>
                <a:gd name="T84" fmla="*/ 249 w 319"/>
                <a:gd name="T85" fmla="*/ 202 h 286"/>
                <a:gd name="T86" fmla="*/ 287 w 319"/>
                <a:gd name="T87" fmla="*/ 192 h 286"/>
                <a:gd name="T88" fmla="*/ 285 w 319"/>
                <a:gd name="T89" fmla="*/ 156 h 286"/>
                <a:gd name="T90" fmla="*/ 296 w 319"/>
                <a:gd name="T91" fmla="*/ 135 h 286"/>
                <a:gd name="T92" fmla="*/ 307 w 319"/>
                <a:gd name="T93" fmla="*/ 123 h 286"/>
                <a:gd name="T94" fmla="*/ 307 w 319"/>
                <a:gd name="T95" fmla="*/ 107 h 286"/>
                <a:gd name="T96" fmla="*/ 249 w 319"/>
                <a:gd name="T97" fmla="*/ 162 h 286"/>
                <a:gd name="T98" fmla="*/ 247 w 319"/>
                <a:gd name="T99" fmla="*/ 149 h 286"/>
                <a:gd name="T100" fmla="*/ 241 w 319"/>
                <a:gd name="T101" fmla="*/ 151 h 286"/>
                <a:gd name="T102" fmla="*/ 249 w 319"/>
                <a:gd name="T103" fmla="*/ 138 h 286"/>
                <a:gd name="T104" fmla="*/ 242 w 319"/>
                <a:gd name="T105" fmla="*/ 123 h 286"/>
                <a:gd name="T106" fmla="*/ 252 w 319"/>
                <a:gd name="T107" fmla="*/ 120 h 286"/>
                <a:gd name="T108" fmla="*/ 252 w 319"/>
                <a:gd name="T109" fmla="*/ 129 h 286"/>
                <a:gd name="T110" fmla="*/ 254 w 319"/>
                <a:gd name="T111" fmla="*/ 152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9" h="286">
                  <a:moveTo>
                    <a:pt x="318" y="92"/>
                  </a:moveTo>
                  <a:lnTo>
                    <a:pt x="310" y="88"/>
                  </a:lnTo>
                  <a:lnTo>
                    <a:pt x="307" y="88"/>
                  </a:lnTo>
                  <a:lnTo>
                    <a:pt x="303" y="89"/>
                  </a:lnTo>
                  <a:lnTo>
                    <a:pt x="298" y="88"/>
                  </a:lnTo>
                  <a:lnTo>
                    <a:pt x="295" y="88"/>
                  </a:lnTo>
                  <a:lnTo>
                    <a:pt x="292" y="90"/>
                  </a:lnTo>
                  <a:lnTo>
                    <a:pt x="284" y="91"/>
                  </a:lnTo>
                  <a:lnTo>
                    <a:pt x="278" y="90"/>
                  </a:lnTo>
                  <a:lnTo>
                    <a:pt x="275" y="90"/>
                  </a:lnTo>
                  <a:lnTo>
                    <a:pt x="280" y="89"/>
                  </a:lnTo>
                  <a:lnTo>
                    <a:pt x="283" y="89"/>
                  </a:lnTo>
                  <a:lnTo>
                    <a:pt x="287" y="87"/>
                  </a:lnTo>
                  <a:lnTo>
                    <a:pt x="289" y="84"/>
                  </a:lnTo>
                  <a:lnTo>
                    <a:pt x="294" y="79"/>
                  </a:lnTo>
                  <a:lnTo>
                    <a:pt x="295" y="77"/>
                  </a:lnTo>
                  <a:lnTo>
                    <a:pt x="292" y="75"/>
                  </a:lnTo>
                  <a:lnTo>
                    <a:pt x="292" y="73"/>
                  </a:lnTo>
                  <a:lnTo>
                    <a:pt x="291" y="70"/>
                  </a:lnTo>
                  <a:lnTo>
                    <a:pt x="283" y="66"/>
                  </a:lnTo>
                  <a:lnTo>
                    <a:pt x="276" y="63"/>
                  </a:lnTo>
                  <a:lnTo>
                    <a:pt x="274" y="61"/>
                  </a:lnTo>
                  <a:lnTo>
                    <a:pt x="271" y="59"/>
                  </a:lnTo>
                  <a:lnTo>
                    <a:pt x="266" y="59"/>
                  </a:lnTo>
                  <a:lnTo>
                    <a:pt x="264" y="57"/>
                  </a:lnTo>
                  <a:lnTo>
                    <a:pt x="260" y="55"/>
                  </a:lnTo>
                  <a:lnTo>
                    <a:pt x="257" y="55"/>
                  </a:lnTo>
                  <a:lnTo>
                    <a:pt x="257" y="59"/>
                  </a:lnTo>
                  <a:lnTo>
                    <a:pt x="254" y="55"/>
                  </a:lnTo>
                  <a:lnTo>
                    <a:pt x="253" y="51"/>
                  </a:lnTo>
                  <a:lnTo>
                    <a:pt x="247" y="48"/>
                  </a:lnTo>
                  <a:lnTo>
                    <a:pt x="246" y="45"/>
                  </a:lnTo>
                  <a:lnTo>
                    <a:pt x="248" y="43"/>
                  </a:lnTo>
                  <a:lnTo>
                    <a:pt x="259" y="43"/>
                  </a:lnTo>
                  <a:lnTo>
                    <a:pt x="263" y="41"/>
                  </a:lnTo>
                  <a:lnTo>
                    <a:pt x="270" y="40"/>
                  </a:lnTo>
                  <a:lnTo>
                    <a:pt x="271" y="37"/>
                  </a:lnTo>
                  <a:lnTo>
                    <a:pt x="264" y="38"/>
                  </a:lnTo>
                  <a:lnTo>
                    <a:pt x="254" y="36"/>
                  </a:lnTo>
                  <a:lnTo>
                    <a:pt x="246" y="37"/>
                  </a:lnTo>
                  <a:lnTo>
                    <a:pt x="241" y="36"/>
                  </a:lnTo>
                  <a:lnTo>
                    <a:pt x="230" y="40"/>
                  </a:lnTo>
                  <a:lnTo>
                    <a:pt x="226" y="38"/>
                  </a:lnTo>
                  <a:lnTo>
                    <a:pt x="222" y="39"/>
                  </a:lnTo>
                  <a:lnTo>
                    <a:pt x="213" y="45"/>
                  </a:lnTo>
                  <a:lnTo>
                    <a:pt x="209" y="46"/>
                  </a:lnTo>
                  <a:lnTo>
                    <a:pt x="204" y="49"/>
                  </a:lnTo>
                  <a:lnTo>
                    <a:pt x="202" y="52"/>
                  </a:lnTo>
                  <a:lnTo>
                    <a:pt x="194" y="53"/>
                  </a:lnTo>
                  <a:lnTo>
                    <a:pt x="192" y="54"/>
                  </a:lnTo>
                  <a:lnTo>
                    <a:pt x="189" y="53"/>
                  </a:lnTo>
                  <a:lnTo>
                    <a:pt x="178" y="45"/>
                  </a:lnTo>
                  <a:lnTo>
                    <a:pt x="176" y="41"/>
                  </a:lnTo>
                  <a:lnTo>
                    <a:pt x="173" y="40"/>
                  </a:lnTo>
                  <a:lnTo>
                    <a:pt x="161" y="41"/>
                  </a:lnTo>
                  <a:lnTo>
                    <a:pt x="138" y="45"/>
                  </a:lnTo>
                  <a:lnTo>
                    <a:pt x="128" y="45"/>
                  </a:lnTo>
                  <a:lnTo>
                    <a:pt x="123" y="43"/>
                  </a:lnTo>
                  <a:lnTo>
                    <a:pt x="121" y="39"/>
                  </a:lnTo>
                  <a:lnTo>
                    <a:pt x="121" y="36"/>
                  </a:lnTo>
                  <a:lnTo>
                    <a:pt x="124" y="35"/>
                  </a:lnTo>
                  <a:lnTo>
                    <a:pt x="123" y="31"/>
                  </a:lnTo>
                  <a:lnTo>
                    <a:pt x="119" y="24"/>
                  </a:lnTo>
                  <a:lnTo>
                    <a:pt x="115" y="23"/>
                  </a:lnTo>
                  <a:lnTo>
                    <a:pt x="103" y="23"/>
                  </a:lnTo>
                  <a:lnTo>
                    <a:pt x="98" y="21"/>
                  </a:lnTo>
                  <a:lnTo>
                    <a:pt x="94" y="20"/>
                  </a:lnTo>
                  <a:lnTo>
                    <a:pt x="90" y="21"/>
                  </a:lnTo>
                  <a:lnTo>
                    <a:pt x="87" y="15"/>
                  </a:lnTo>
                  <a:lnTo>
                    <a:pt x="87" y="8"/>
                  </a:lnTo>
                  <a:lnTo>
                    <a:pt x="85" y="1"/>
                  </a:lnTo>
                  <a:lnTo>
                    <a:pt x="83" y="0"/>
                  </a:lnTo>
                  <a:lnTo>
                    <a:pt x="77" y="3"/>
                  </a:lnTo>
                  <a:lnTo>
                    <a:pt x="69" y="10"/>
                  </a:lnTo>
                  <a:lnTo>
                    <a:pt x="71" y="16"/>
                  </a:lnTo>
                  <a:lnTo>
                    <a:pt x="74" y="18"/>
                  </a:lnTo>
                  <a:lnTo>
                    <a:pt x="78" y="16"/>
                  </a:lnTo>
                  <a:lnTo>
                    <a:pt x="82" y="16"/>
                  </a:lnTo>
                  <a:lnTo>
                    <a:pt x="86" y="20"/>
                  </a:lnTo>
                  <a:lnTo>
                    <a:pt x="85" y="23"/>
                  </a:lnTo>
                  <a:lnTo>
                    <a:pt x="81" y="24"/>
                  </a:lnTo>
                  <a:lnTo>
                    <a:pt x="77" y="22"/>
                  </a:lnTo>
                  <a:lnTo>
                    <a:pt x="75" y="20"/>
                  </a:lnTo>
                  <a:lnTo>
                    <a:pt x="74" y="21"/>
                  </a:lnTo>
                  <a:lnTo>
                    <a:pt x="74" y="23"/>
                  </a:lnTo>
                  <a:lnTo>
                    <a:pt x="67" y="26"/>
                  </a:lnTo>
                  <a:lnTo>
                    <a:pt x="57" y="28"/>
                  </a:lnTo>
                  <a:lnTo>
                    <a:pt x="46" y="33"/>
                  </a:lnTo>
                  <a:lnTo>
                    <a:pt x="43" y="37"/>
                  </a:lnTo>
                  <a:lnTo>
                    <a:pt x="43" y="41"/>
                  </a:lnTo>
                  <a:lnTo>
                    <a:pt x="46" y="45"/>
                  </a:lnTo>
                  <a:lnTo>
                    <a:pt x="46" y="55"/>
                  </a:lnTo>
                  <a:lnTo>
                    <a:pt x="47" y="62"/>
                  </a:lnTo>
                  <a:lnTo>
                    <a:pt x="49" y="68"/>
                  </a:lnTo>
                  <a:lnTo>
                    <a:pt x="46" y="75"/>
                  </a:lnTo>
                  <a:lnTo>
                    <a:pt x="37" y="79"/>
                  </a:lnTo>
                  <a:lnTo>
                    <a:pt x="33" y="79"/>
                  </a:lnTo>
                  <a:lnTo>
                    <a:pt x="33" y="72"/>
                  </a:lnTo>
                  <a:lnTo>
                    <a:pt x="28" y="67"/>
                  </a:lnTo>
                  <a:lnTo>
                    <a:pt x="27" y="61"/>
                  </a:lnTo>
                  <a:lnTo>
                    <a:pt x="31" y="58"/>
                  </a:lnTo>
                  <a:lnTo>
                    <a:pt x="32" y="55"/>
                  </a:lnTo>
                  <a:lnTo>
                    <a:pt x="41" y="46"/>
                  </a:lnTo>
                  <a:lnTo>
                    <a:pt x="41" y="38"/>
                  </a:lnTo>
                  <a:lnTo>
                    <a:pt x="37" y="34"/>
                  </a:lnTo>
                  <a:lnTo>
                    <a:pt x="39" y="32"/>
                  </a:lnTo>
                  <a:lnTo>
                    <a:pt x="37" y="28"/>
                  </a:lnTo>
                  <a:lnTo>
                    <a:pt x="34" y="25"/>
                  </a:lnTo>
                  <a:lnTo>
                    <a:pt x="32" y="22"/>
                  </a:lnTo>
                  <a:lnTo>
                    <a:pt x="33" y="18"/>
                  </a:lnTo>
                  <a:lnTo>
                    <a:pt x="39" y="16"/>
                  </a:lnTo>
                  <a:lnTo>
                    <a:pt x="45" y="15"/>
                  </a:lnTo>
                  <a:lnTo>
                    <a:pt x="50" y="8"/>
                  </a:lnTo>
                  <a:lnTo>
                    <a:pt x="47" y="8"/>
                  </a:lnTo>
                  <a:lnTo>
                    <a:pt x="46" y="9"/>
                  </a:lnTo>
                  <a:lnTo>
                    <a:pt x="33" y="15"/>
                  </a:lnTo>
                  <a:lnTo>
                    <a:pt x="27" y="25"/>
                  </a:lnTo>
                  <a:lnTo>
                    <a:pt x="25" y="28"/>
                  </a:lnTo>
                  <a:lnTo>
                    <a:pt x="21" y="30"/>
                  </a:lnTo>
                  <a:lnTo>
                    <a:pt x="16" y="35"/>
                  </a:lnTo>
                  <a:lnTo>
                    <a:pt x="12" y="38"/>
                  </a:lnTo>
                  <a:lnTo>
                    <a:pt x="5" y="49"/>
                  </a:lnTo>
                  <a:lnTo>
                    <a:pt x="4" y="54"/>
                  </a:lnTo>
                  <a:lnTo>
                    <a:pt x="5" y="58"/>
                  </a:lnTo>
                  <a:lnTo>
                    <a:pt x="5" y="66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4" y="76"/>
                  </a:lnTo>
                  <a:lnTo>
                    <a:pt x="8" y="76"/>
                  </a:lnTo>
                  <a:lnTo>
                    <a:pt x="17" y="93"/>
                  </a:lnTo>
                  <a:lnTo>
                    <a:pt x="22" y="99"/>
                  </a:lnTo>
                  <a:lnTo>
                    <a:pt x="23" y="104"/>
                  </a:lnTo>
                  <a:lnTo>
                    <a:pt x="21" y="109"/>
                  </a:lnTo>
                  <a:lnTo>
                    <a:pt x="21" y="112"/>
                  </a:lnTo>
                  <a:lnTo>
                    <a:pt x="18" y="115"/>
                  </a:lnTo>
                  <a:lnTo>
                    <a:pt x="19" y="118"/>
                  </a:lnTo>
                  <a:lnTo>
                    <a:pt x="25" y="123"/>
                  </a:lnTo>
                  <a:lnTo>
                    <a:pt x="31" y="126"/>
                  </a:lnTo>
                  <a:lnTo>
                    <a:pt x="35" y="127"/>
                  </a:lnTo>
                  <a:lnTo>
                    <a:pt x="41" y="129"/>
                  </a:lnTo>
                  <a:lnTo>
                    <a:pt x="44" y="127"/>
                  </a:lnTo>
                  <a:lnTo>
                    <a:pt x="50" y="127"/>
                  </a:lnTo>
                  <a:lnTo>
                    <a:pt x="57" y="129"/>
                  </a:lnTo>
                  <a:lnTo>
                    <a:pt x="58" y="128"/>
                  </a:lnTo>
                  <a:lnTo>
                    <a:pt x="65" y="126"/>
                  </a:lnTo>
                  <a:lnTo>
                    <a:pt x="72" y="128"/>
                  </a:lnTo>
                  <a:lnTo>
                    <a:pt x="77" y="129"/>
                  </a:lnTo>
                  <a:lnTo>
                    <a:pt x="95" y="147"/>
                  </a:lnTo>
                  <a:lnTo>
                    <a:pt x="101" y="146"/>
                  </a:lnTo>
                  <a:lnTo>
                    <a:pt x="103" y="147"/>
                  </a:lnTo>
                  <a:lnTo>
                    <a:pt x="105" y="147"/>
                  </a:lnTo>
                  <a:lnTo>
                    <a:pt x="110" y="148"/>
                  </a:lnTo>
                  <a:lnTo>
                    <a:pt x="113" y="150"/>
                  </a:lnTo>
                  <a:lnTo>
                    <a:pt x="118" y="147"/>
                  </a:lnTo>
                  <a:lnTo>
                    <a:pt x="122" y="147"/>
                  </a:lnTo>
                  <a:lnTo>
                    <a:pt x="129" y="148"/>
                  </a:lnTo>
                  <a:lnTo>
                    <a:pt x="130" y="147"/>
                  </a:lnTo>
                  <a:lnTo>
                    <a:pt x="134" y="147"/>
                  </a:lnTo>
                  <a:lnTo>
                    <a:pt x="138" y="148"/>
                  </a:lnTo>
                  <a:lnTo>
                    <a:pt x="139" y="158"/>
                  </a:lnTo>
                  <a:lnTo>
                    <a:pt x="138" y="162"/>
                  </a:lnTo>
                  <a:lnTo>
                    <a:pt x="138" y="166"/>
                  </a:lnTo>
                  <a:lnTo>
                    <a:pt x="136" y="168"/>
                  </a:lnTo>
                  <a:lnTo>
                    <a:pt x="131" y="170"/>
                  </a:lnTo>
                  <a:lnTo>
                    <a:pt x="128" y="174"/>
                  </a:lnTo>
                  <a:lnTo>
                    <a:pt x="129" y="182"/>
                  </a:lnTo>
                  <a:lnTo>
                    <a:pt x="130" y="185"/>
                  </a:lnTo>
                  <a:lnTo>
                    <a:pt x="128" y="192"/>
                  </a:lnTo>
                  <a:lnTo>
                    <a:pt x="128" y="199"/>
                  </a:lnTo>
                  <a:lnTo>
                    <a:pt x="131" y="203"/>
                  </a:lnTo>
                  <a:lnTo>
                    <a:pt x="131" y="205"/>
                  </a:lnTo>
                  <a:lnTo>
                    <a:pt x="136" y="218"/>
                  </a:lnTo>
                  <a:lnTo>
                    <a:pt x="129" y="233"/>
                  </a:lnTo>
                  <a:lnTo>
                    <a:pt x="129" y="236"/>
                  </a:lnTo>
                  <a:lnTo>
                    <a:pt x="132" y="237"/>
                  </a:lnTo>
                  <a:lnTo>
                    <a:pt x="134" y="235"/>
                  </a:lnTo>
                  <a:lnTo>
                    <a:pt x="135" y="236"/>
                  </a:lnTo>
                  <a:lnTo>
                    <a:pt x="136" y="240"/>
                  </a:lnTo>
                  <a:lnTo>
                    <a:pt x="138" y="241"/>
                  </a:lnTo>
                  <a:lnTo>
                    <a:pt x="140" y="247"/>
                  </a:lnTo>
                  <a:lnTo>
                    <a:pt x="139" y="249"/>
                  </a:lnTo>
                  <a:lnTo>
                    <a:pt x="142" y="255"/>
                  </a:lnTo>
                  <a:lnTo>
                    <a:pt x="147" y="267"/>
                  </a:lnTo>
                  <a:lnTo>
                    <a:pt x="148" y="272"/>
                  </a:lnTo>
                  <a:lnTo>
                    <a:pt x="147" y="272"/>
                  </a:lnTo>
                  <a:lnTo>
                    <a:pt x="156" y="278"/>
                  </a:lnTo>
                  <a:lnTo>
                    <a:pt x="166" y="285"/>
                  </a:lnTo>
                  <a:lnTo>
                    <a:pt x="171" y="286"/>
                  </a:lnTo>
                  <a:lnTo>
                    <a:pt x="182" y="286"/>
                  </a:lnTo>
                  <a:lnTo>
                    <a:pt x="187" y="278"/>
                  </a:lnTo>
                  <a:lnTo>
                    <a:pt x="195" y="273"/>
                  </a:lnTo>
                  <a:lnTo>
                    <a:pt x="199" y="269"/>
                  </a:lnTo>
                  <a:lnTo>
                    <a:pt x="211" y="263"/>
                  </a:lnTo>
                  <a:lnTo>
                    <a:pt x="213" y="256"/>
                  </a:lnTo>
                  <a:lnTo>
                    <a:pt x="218" y="252"/>
                  </a:lnTo>
                  <a:lnTo>
                    <a:pt x="228" y="250"/>
                  </a:lnTo>
                  <a:lnTo>
                    <a:pt x="235" y="247"/>
                  </a:lnTo>
                  <a:lnTo>
                    <a:pt x="234" y="242"/>
                  </a:lnTo>
                  <a:lnTo>
                    <a:pt x="226" y="240"/>
                  </a:lnTo>
                  <a:lnTo>
                    <a:pt x="219" y="241"/>
                  </a:lnTo>
                  <a:lnTo>
                    <a:pt x="207" y="238"/>
                  </a:lnTo>
                  <a:lnTo>
                    <a:pt x="209" y="230"/>
                  </a:lnTo>
                  <a:lnTo>
                    <a:pt x="206" y="225"/>
                  </a:lnTo>
                  <a:lnTo>
                    <a:pt x="213" y="215"/>
                  </a:lnTo>
                  <a:lnTo>
                    <a:pt x="211" y="211"/>
                  </a:lnTo>
                  <a:lnTo>
                    <a:pt x="206" y="205"/>
                  </a:lnTo>
                  <a:lnTo>
                    <a:pt x="202" y="203"/>
                  </a:lnTo>
                  <a:lnTo>
                    <a:pt x="199" y="198"/>
                  </a:lnTo>
                  <a:lnTo>
                    <a:pt x="205" y="200"/>
                  </a:lnTo>
                  <a:lnTo>
                    <a:pt x="212" y="201"/>
                  </a:lnTo>
                  <a:lnTo>
                    <a:pt x="220" y="205"/>
                  </a:lnTo>
                  <a:lnTo>
                    <a:pt x="228" y="204"/>
                  </a:lnTo>
                  <a:lnTo>
                    <a:pt x="239" y="203"/>
                  </a:lnTo>
                  <a:lnTo>
                    <a:pt x="242" y="205"/>
                  </a:lnTo>
                  <a:lnTo>
                    <a:pt x="249" y="202"/>
                  </a:lnTo>
                  <a:lnTo>
                    <a:pt x="257" y="196"/>
                  </a:lnTo>
                  <a:lnTo>
                    <a:pt x="263" y="195"/>
                  </a:lnTo>
                  <a:lnTo>
                    <a:pt x="267" y="197"/>
                  </a:lnTo>
                  <a:lnTo>
                    <a:pt x="278" y="193"/>
                  </a:lnTo>
                  <a:lnTo>
                    <a:pt x="287" y="192"/>
                  </a:lnTo>
                  <a:lnTo>
                    <a:pt x="298" y="183"/>
                  </a:lnTo>
                  <a:lnTo>
                    <a:pt x="300" y="177"/>
                  </a:lnTo>
                  <a:lnTo>
                    <a:pt x="300" y="171"/>
                  </a:lnTo>
                  <a:lnTo>
                    <a:pt x="291" y="164"/>
                  </a:lnTo>
                  <a:lnTo>
                    <a:pt x="285" y="156"/>
                  </a:lnTo>
                  <a:lnTo>
                    <a:pt x="282" y="149"/>
                  </a:lnTo>
                  <a:lnTo>
                    <a:pt x="288" y="145"/>
                  </a:lnTo>
                  <a:lnTo>
                    <a:pt x="289" y="138"/>
                  </a:lnTo>
                  <a:lnTo>
                    <a:pt x="292" y="134"/>
                  </a:lnTo>
                  <a:lnTo>
                    <a:pt x="296" y="135"/>
                  </a:lnTo>
                  <a:lnTo>
                    <a:pt x="299" y="134"/>
                  </a:lnTo>
                  <a:lnTo>
                    <a:pt x="303" y="135"/>
                  </a:lnTo>
                  <a:lnTo>
                    <a:pt x="311" y="132"/>
                  </a:lnTo>
                  <a:lnTo>
                    <a:pt x="311" y="126"/>
                  </a:lnTo>
                  <a:lnTo>
                    <a:pt x="307" y="123"/>
                  </a:lnTo>
                  <a:lnTo>
                    <a:pt x="300" y="123"/>
                  </a:lnTo>
                  <a:lnTo>
                    <a:pt x="299" y="117"/>
                  </a:lnTo>
                  <a:lnTo>
                    <a:pt x="297" y="114"/>
                  </a:lnTo>
                  <a:lnTo>
                    <a:pt x="303" y="107"/>
                  </a:lnTo>
                  <a:lnTo>
                    <a:pt x="307" y="107"/>
                  </a:lnTo>
                  <a:lnTo>
                    <a:pt x="312" y="104"/>
                  </a:lnTo>
                  <a:lnTo>
                    <a:pt x="319" y="95"/>
                  </a:lnTo>
                  <a:lnTo>
                    <a:pt x="319" y="92"/>
                  </a:lnTo>
                  <a:lnTo>
                    <a:pt x="318" y="92"/>
                  </a:lnTo>
                  <a:close/>
                  <a:moveTo>
                    <a:pt x="249" y="162"/>
                  </a:moveTo>
                  <a:lnTo>
                    <a:pt x="248" y="159"/>
                  </a:lnTo>
                  <a:lnTo>
                    <a:pt x="250" y="157"/>
                  </a:lnTo>
                  <a:lnTo>
                    <a:pt x="250" y="150"/>
                  </a:lnTo>
                  <a:lnTo>
                    <a:pt x="249" y="149"/>
                  </a:lnTo>
                  <a:lnTo>
                    <a:pt x="247" y="149"/>
                  </a:lnTo>
                  <a:lnTo>
                    <a:pt x="246" y="151"/>
                  </a:lnTo>
                  <a:lnTo>
                    <a:pt x="244" y="151"/>
                  </a:lnTo>
                  <a:lnTo>
                    <a:pt x="242" y="157"/>
                  </a:lnTo>
                  <a:lnTo>
                    <a:pt x="240" y="159"/>
                  </a:lnTo>
                  <a:lnTo>
                    <a:pt x="241" y="151"/>
                  </a:lnTo>
                  <a:lnTo>
                    <a:pt x="245" y="147"/>
                  </a:lnTo>
                  <a:lnTo>
                    <a:pt x="247" y="146"/>
                  </a:lnTo>
                  <a:lnTo>
                    <a:pt x="247" y="144"/>
                  </a:lnTo>
                  <a:lnTo>
                    <a:pt x="249" y="141"/>
                  </a:lnTo>
                  <a:lnTo>
                    <a:pt x="249" y="138"/>
                  </a:lnTo>
                  <a:lnTo>
                    <a:pt x="246" y="133"/>
                  </a:lnTo>
                  <a:lnTo>
                    <a:pt x="243" y="132"/>
                  </a:lnTo>
                  <a:lnTo>
                    <a:pt x="242" y="130"/>
                  </a:lnTo>
                  <a:lnTo>
                    <a:pt x="243" y="126"/>
                  </a:lnTo>
                  <a:lnTo>
                    <a:pt x="242" y="123"/>
                  </a:lnTo>
                  <a:lnTo>
                    <a:pt x="244" y="122"/>
                  </a:lnTo>
                  <a:lnTo>
                    <a:pt x="244" y="120"/>
                  </a:lnTo>
                  <a:lnTo>
                    <a:pt x="247" y="118"/>
                  </a:lnTo>
                  <a:lnTo>
                    <a:pt x="250" y="120"/>
                  </a:lnTo>
                  <a:lnTo>
                    <a:pt x="252" y="120"/>
                  </a:lnTo>
                  <a:lnTo>
                    <a:pt x="253" y="122"/>
                  </a:lnTo>
                  <a:lnTo>
                    <a:pt x="250" y="124"/>
                  </a:lnTo>
                  <a:lnTo>
                    <a:pt x="249" y="126"/>
                  </a:lnTo>
                  <a:lnTo>
                    <a:pt x="250" y="129"/>
                  </a:lnTo>
                  <a:lnTo>
                    <a:pt x="252" y="129"/>
                  </a:lnTo>
                  <a:lnTo>
                    <a:pt x="250" y="132"/>
                  </a:lnTo>
                  <a:lnTo>
                    <a:pt x="252" y="134"/>
                  </a:lnTo>
                  <a:lnTo>
                    <a:pt x="253" y="145"/>
                  </a:lnTo>
                  <a:lnTo>
                    <a:pt x="253" y="149"/>
                  </a:lnTo>
                  <a:lnTo>
                    <a:pt x="254" y="152"/>
                  </a:lnTo>
                  <a:lnTo>
                    <a:pt x="249" y="162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43" name="Freeform 106"/>
            <p:cNvSpPr>
              <a:spLocks noEditPoints="1"/>
            </p:cNvSpPr>
            <p:nvPr/>
          </p:nvSpPr>
          <p:spPr bwMode="auto">
            <a:xfrm>
              <a:off x="7266429" y="2662817"/>
              <a:ext cx="173039" cy="191064"/>
            </a:xfrm>
            <a:custGeom>
              <a:avLst/>
              <a:gdLst>
                <a:gd name="T0" fmla="*/ 95 w 96"/>
                <a:gd name="T1" fmla="*/ 61 h 106"/>
                <a:gd name="T2" fmla="*/ 92 w 96"/>
                <a:gd name="T3" fmla="*/ 51 h 106"/>
                <a:gd name="T4" fmla="*/ 86 w 96"/>
                <a:gd name="T5" fmla="*/ 45 h 106"/>
                <a:gd name="T6" fmla="*/ 87 w 96"/>
                <a:gd name="T7" fmla="*/ 35 h 106"/>
                <a:gd name="T8" fmla="*/ 84 w 96"/>
                <a:gd name="T9" fmla="*/ 24 h 106"/>
                <a:gd name="T10" fmla="*/ 90 w 96"/>
                <a:gd name="T11" fmla="*/ 16 h 106"/>
                <a:gd name="T12" fmla="*/ 94 w 96"/>
                <a:gd name="T13" fmla="*/ 11 h 106"/>
                <a:gd name="T14" fmla="*/ 89 w 96"/>
                <a:gd name="T15" fmla="*/ 6 h 106"/>
                <a:gd name="T16" fmla="*/ 72 w 96"/>
                <a:gd name="T17" fmla="*/ 0 h 106"/>
                <a:gd name="T18" fmla="*/ 65 w 96"/>
                <a:gd name="T19" fmla="*/ 2 h 106"/>
                <a:gd name="T20" fmla="*/ 48 w 96"/>
                <a:gd name="T21" fmla="*/ 4 h 106"/>
                <a:gd name="T22" fmla="*/ 30 w 96"/>
                <a:gd name="T23" fmla="*/ 1 h 106"/>
                <a:gd name="T24" fmla="*/ 22 w 96"/>
                <a:gd name="T25" fmla="*/ 10 h 106"/>
                <a:gd name="T26" fmla="*/ 21 w 96"/>
                <a:gd name="T27" fmla="*/ 15 h 106"/>
                <a:gd name="T28" fmla="*/ 18 w 96"/>
                <a:gd name="T29" fmla="*/ 22 h 106"/>
                <a:gd name="T30" fmla="*/ 7 w 96"/>
                <a:gd name="T31" fmla="*/ 25 h 106"/>
                <a:gd name="T32" fmla="*/ 4 w 96"/>
                <a:gd name="T33" fmla="*/ 35 h 106"/>
                <a:gd name="T34" fmla="*/ 1 w 96"/>
                <a:gd name="T35" fmla="*/ 49 h 106"/>
                <a:gd name="T36" fmla="*/ 7 w 96"/>
                <a:gd name="T37" fmla="*/ 54 h 106"/>
                <a:gd name="T38" fmla="*/ 12 w 96"/>
                <a:gd name="T39" fmla="*/ 61 h 106"/>
                <a:gd name="T40" fmla="*/ 14 w 96"/>
                <a:gd name="T41" fmla="*/ 66 h 106"/>
                <a:gd name="T42" fmla="*/ 19 w 96"/>
                <a:gd name="T43" fmla="*/ 67 h 106"/>
                <a:gd name="T44" fmla="*/ 22 w 96"/>
                <a:gd name="T45" fmla="*/ 78 h 106"/>
                <a:gd name="T46" fmla="*/ 24 w 96"/>
                <a:gd name="T47" fmla="*/ 85 h 106"/>
                <a:gd name="T48" fmla="*/ 29 w 96"/>
                <a:gd name="T49" fmla="*/ 94 h 106"/>
                <a:gd name="T50" fmla="*/ 34 w 96"/>
                <a:gd name="T51" fmla="*/ 98 h 106"/>
                <a:gd name="T52" fmla="*/ 38 w 96"/>
                <a:gd name="T53" fmla="*/ 103 h 106"/>
                <a:gd name="T54" fmla="*/ 41 w 96"/>
                <a:gd name="T55" fmla="*/ 103 h 106"/>
                <a:gd name="T56" fmla="*/ 49 w 96"/>
                <a:gd name="T57" fmla="*/ 106 h 106"/>
                <a:gd name="T58" fmla="*/ 53 w 96"/>
                <a:gd name="T59" fmla="*/ 104 h 106"/>
                <a:gd name="T60" fmla="*/ 50 w 96"/>
                <a:gd name="T61" fmla="*/ 96 h 106"/>
                <a:gd name="T62" fmla="*/ 47 w 96"/>
                <a:gd name="T63" fmla="*/ 87 h 106"/>
                <a:gd name="T64" fmla="*/ 56 w 96"/>
                <a:gd name="T65" fmla="*/ 85 h 106"/>
                <a:gd name="T66" fmla="*/ 71 w 96"/>
                <a:gd name="T67" fmla="*/ 83 h 106"/>
                <a:gd name="T68" fmla="*/ 82 w 96"/>
                <a:gd name="T69" fmla="*/ 87 h 106"/>
                <a:gd name="T70" fmla="*/ 92 w 96"/>
                <a:gd name="T71" fmla="*/ 85 h 106"/>
                <a:gd name="T72" fmla="*/ 92 w 96"/>
                <a:gd name="T73" fmla="*/ 77 h 106"/>
                <a:gd name="T74" fmla="*/ 95 w 96"/>
                <a:gd name="T75" fmla="*/ 66 h 106"/>
                <a:gd name="T76" fmla="*/ 66 w 96"/>
                <a:gd name="T77" fmla="*/ 33 h 106"/>
                <a:gd name="T78" fmla="*/ 66 w 96"/>
                <a:gd name="T79" fmla="*/ 37 h 106"/>
                <a:gd name="T80" fmla="*/ 62 w 96"/>
                <a:gd name="T81" fmla="*/ 32 h 106"/>
                <a:gd name="T82" fmla="*/ 58 w 96"/>
                <a:gd name="T83" fmla="*/ 35 h 106"/>
                <a:gd name="T84" fmla="*/ 54 w 96"/>
                <a:gd name="T85" fmla="*/ 32 h 106"/>
                <a:gd name="T86" fmla="*/ 53 w 96"/>
                <a:gd name="T87" fmla="*/ 35 h 106"/>
                <a:gd name="T88" fmla="*/ 50 w 96"/>
                <a:gd name="T89" fmla="*/ 36 h 106"/>
                <a:gd name="T90" fmla="*/ 50 w 96"/>
                <a:gd name="T91" fmla="*/ 30 h 106"/>
                <a:gd name="T92" fmla="*/ 57 w 96"/>
                <a:gd name="T93" fmla="*/ 23 h 106"/>
                <a:gd name="T94" fmla="*/ 59 w 96"/>
                <a:gd name="T95" fmla="*/ 20 h 106"/>
                <a:gd name="T96" fmla="*/ 68 w 96"/>
                <a:gd name="T97" fmla="*/ 27 h 106"/>
                <a:gd name="T98" fmla="*/ 66 w 96"/>
                <a:gd name="T99" fmla="*/ 3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6" h="106">
                  <a:moveTo>
                    <a:pt x="96" y="63"/>
                  </a:moveTo>
                  <a:lnTo>
                    <a:pt x="95" y="61"/>
                  </a:lnTo>
                  <a:lnTo>
                    <a:pt x="94" y="55"/>
                  </a:lnTo>
                  <a:lnTo>
                    <a:pt x="92" y="51"/>
                  </a:lnTo>
                  <a:lnTo>
                    <a:pt x="90" y="47"/>
                  </a:lnTo>
                  <a:lnTo>
                    <a:pt x="86" y="45"/>
                  </a:lnTo>
                  <a:lnTo>
                    <a:pt x="86" y="41"/>
                  </a:lnTo>
                  <a:lnTo>
                    <a:pt x="87" y="35"/>
                  </a:lnTo>
                  <a:lnTo>
                    <a:pt x="85" y="30"/>
                  </a:lnTo>
                  <a:lnTo>
                    <a:pt x="84" y="24"/>
                  </a:lnTo>
                  <a:lnTo>
                    <a:pt x="88" y="18"/>
                  </a:lnTo>
                  <a:lnTo>
                    <a:pt x="90" y="16"/>
                  </a:lnTo>
                  <a:lnTo>
                    <a:pt x="90" y="16"/>
                  </a:lnTo>
                  <a:lnTo>
                    <a:pt x="94" y="11"/>
                  </a:lnTo>
                  <a:lnTo>
                    <a:pt x="94" y="8"/>
                  </a:lnTo>
                  <a:lnTo>
                    <a:pt x="89" y="6"/>
                  </a:lnTo>
                  <a:lnTo>
                    <a:pt x="82" y="4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5" y="2"/>
                  </a:lnTo>
                  <a:lnTo>
                    <a:pt x="57" y="1"/>
                  </a:lnTo>
                  <a:lnTo>
                    <a:pt x="48" y="4"/>
                  </a:lnTo>
                  <a:lnTo>
                    <a:pt x="39" y="1"/>
                  </a:lnTo>
                  <a:lnTo>
                    <a:pt x="30" y="1"/>
                  </a:lnTo>
                  <a:lnTo>
                    <a:pt x="23" y="4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1" y="15"/>
                  </a:lnTo>
                  <a:lnTo>
                    <a:pt x="21" y="18"/>
                  </a:lnTo>
                  <a:lnTo>
                    <a:pt x="18" y="22"/>
                  </a:lnTo>
                  <a:lnTo>
                    <a:pt x="14" y="25"/>
                  </a:lnTo>
                  <a:lnTo>
                    <a:pt x="7" y="25"/>
                  </a:lnTo>
                  <a:lnTo>
                    <a:pt x="4" y="30"/>
                  </a:lnTo>
                  <a:lnTo>
                    <a:pt x="4" y="35"/>
                  </a:lnTo>
                  <a:lnTo>
                    <a:pt x="0" y="46"/>
                  </a:lnTo>
                  <a:lnTo>
                    <a:pt x="1" y="49"/>
                  </a:lnTo>
                  <a:lnTo>
                    <a:pt x="5" y="51"/>
                  </a:lnTo>
                  <a:lnTo>
                    <a:pt x="7" y="54"/>
                  </a:lnTo>
                  <a:lnTo>
                    <a:pt x="8" y="56"/>
                  </a:lnTo>
                  <a:lnTo>
                    <a:pt x="12" y="61"/>
                  </a:lnTo>
                  <a:lnTo>
                    <a:pt x="12" y="63"/>
                  </a:lnTo>
                  <a:lnTo>
                    <a:pt x="14" y="66"/>
                  </a:lnTo>
                  <a:lnTo>
                    <a:pt x="17" y="66"/>
                  </a:lnTo>
                  <a:lnTo>
                    <a:pt x="19" y="67"/>
                  </a:lnTo>
                  <a:lnTo>
                    <a:pt x="20" y="71"/>
                  </a:lnTo>
                  <a:lnTo>
                    <a:pt x="22" y="78"/>
                  </a:lnTo>
                  <a:lnTo>
                    <a:pt x="22" y="83"/>
                  </a:lnTo>
                  <a:lnTo>
                    <a:pt x="24" y="85"/>
                  </a:lnTo>
                  <a:lnTo>
                    <a:pt x="29" y="89"/>
                  </a:lnTo>
                  <a:lnTo>
                    <a:pt x="29" y="94"/>
                  </a:lnTo>
                  <a:lnTo>
                    <a:pt x="34" y="96"/>
                  </a:lnTo>
                  <a:lnTo>
                    <a:pt x="34" y="98"/>
                  </a:lnTo>
                  <a:lnTo>
                    <a:pt x="35" y="101"/>
                  </a:lnTo>
                  <a:lnTo>
                    <a:pt x="38" y="103"/>
                  </a:lnTo>
                  <a:lnTo>
                    <a:pt x="39" y="103"/>
                  </a:lnTo>
                  <a:lnTo>
                    <a:pt x="41" y="103"/>
                  </a:lnTo>
                  <a:lnTo>
                    <a:pt x="42" y="104"/>
                  </a:lnTo>
                  <a:lnTo>
                    <a:pt x="49" y="106"/>
                  </a:lnTo>
                  <a:lnTo>
                    <a:pt x="52" y="105"/>
                  </a:lnTo>
                  <a:lnTo>
                    <a:pt x="53" y="104"/>
                  </a:lnTo>
                  <a:lnTo>
                    <a:pt x="51" y="99"/>
                  </a:lnTo>
                  <a:lnTo>
                    <a:pt x="50" y="96"/>
                  </a:lnTo>
                  <a:lnTo>
                    <a:pt x="46" y="91"/>
                  </a:lnTo>
                  <a:lnTo>
                    <a:pt x="47" y="87"/>
                  </a:lnTo>
                  <a:lnTo>
                    <a:pt x="51" y="84"/>
                  </a:lnTo>
                  <a:lnTo>
                    <a:pt x="56" y="85"/>
                  </a:lnTo>
                  <a:lnTo>
                    <a:pt x="67" y="85"/>
                  </a:lnTo>
                  <a:lnTo>
                    <a:pt x="71" y="83"/>
                  </a:lnTo>
                  <a:lnTo>
                    <a:pt x="77" y="83"/>
                  </a:lnTo>
                  <a:lnTo>
                    <a:pt x="82" y="87"/>
                  </a:lnTo>
                  <a:lnTo>
                    <a:pt x="86" y="88"/>
                  </a:lnTo>
                  <a:lnTo>
                    <a:pt x="92" y="85"/>
                  </a:lnTo>
                  <a:lnTo>
                    <a:pt x="94" y="80"/>
                  </a:lnTo>
                  <a:lnTo>
                    <a:pt x="92" y="77"/>
                  </a:lnTo>
                  <a:lnTo>
                    <a:pt x="92" y="70"/>
                  </a:lnTo>
                  <a:lnTo>
                    <a:pt x="95" y="66"/>
                  </a:lnTo>
                  <a:lnTo>
                    <a:pt x="96" y="63"/>
                  </a:lnTo>
                  <a:close/>
                  <a:moveTo>
                    <a:pt x="66" y="33"/>
                  </a:moveTo>
                  <a:lnTo>
                    <a:pt x="67" y="35"/>
                  </a:lnTo>
                  <a:lnTo>
                    <a:pt x="66" y="37"/>
                  </a:lnTo>
                  <a:lnTo>
                    <a:pt x="62" y="35"/>
                  </a:lnTo>
                  <a:lnTo>
                    <a:pt x="62" y="32"/>
                  </a:lnTo>
                  <a:lnTo>
                    <a:pt x="60" y="31"/>
                  </a:lnTo>
                  <a:lnTo>
                    <a:pt x="58" y="35"/>
                  </a:lnTo>
                  <a:lnTo>
                    <a:pt x="56" y="35"/>
                  </a:lnTo>
                  <a:lnTo>
                    <a:pt x="54" y="32"/>
                  </a:lnTo>
                  <a:lnTo>
                    <a:pt x="52" y="34"/>
                  </a:lnTo>
                  <a:lnTo>
                    <a:pt x="53" y="35"/>
                  </a:lnTo>
                  <a:lnTo>
                    <a:pt x="51" y="37"/>
                  </a:lnTo>
                  <a:lnTo>
                    <a:pt x="50" y="36"/>
                  </a:lnTo>
                  <a:lnTo>
                    <a:pt x="49" y="33"/>
                  </a:lnTo>
                  <a:lnTo>
                    <a:pt x="50" y="30"/>
                  </a:lnTo>
                  <a:lnTo>
                    <a:pt x="56" y="25"/>
                  </a:lnTo>
                  <a:lnTo>
                    <a:pt x="57" y="23"/>
                  </a:lnTo>
                  <a:lnTo>
                    <a:pt x="56" y="20"/>
                  </a:lnTo>
                  <a:lnTo>
                    <a:pt x="59" y="20"/>
                  </a:lnTo>
                  <a:lnTo>
                    <a:pt x="64" y="20"/>
                  </a:lnTo>
                  <a:lnTo>
                    <a:pt x="68" y="27"/>
                  </a:lnTo>
                  <a:lnTo>
                    <a:pt x="65" y="29"/>
                  </a:lnTo>
                  <a:lnTo>
                    <a:pt x="66" y="33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44" name="Freeform 107"/>
            <p:cNvSpPr>
              <a:spLocks/>
            </p:cNvSpPr>
            <p:nvPr/>
          </p:nvSpPr>
          <p:spPr bwMode="auto">
            <a:xfrm>
              <a:off x="7621519" y="2931387"/>
              <a:ext cx="19827" cy="9012"/>
            </a:xfrm>
            <a:custGeom>
              <a:avLst/>
              <a:gdLst>
                <a:gd name="T0" fmla="*/ 4 w 11"/>
                <a:gd name="T1" fmla="*/ 5 h 5"/>
                <a:gd name="T2" fmla="*/ 10 w 11"/>
                <a:gd name="T3" fmla="*/ 5 h 5"/>
                <a:gd name="T4" fmla="*/ 11 w 11"/>
                <a:gd name="T5" fmla="*/ 2 h 5"/>
                <a:gd name="T6" fmla="*/ 9 w 11"/>
                <a:gd name="T7" fmla="*/ 0 h 5"/>
                <a:gd name="T8" fmla="*/ 5 w 11"/>
                <a:gd name="T9" fmla="*/ 0 h 5"/>
                <a:gd name="T10" fmla="*/ 4 w 11"/>
                <a:gd name="T11" fmla="*/ 2 h 5"/>
                <a:gd name="T12" fmla="*/ 0 w 11"/>
                <a:gd name="T13" fmla="*/ 4 h 5"/>
                <a:gd name="T14" fmla="*/ 4 w 11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5">
                  <a:moveTo>
                    <a:pt x="4" y="5"/>
                  </a:moveTo>
                  <a:lnTo>
                    <a:pt x="10" y="5"/>
                  </a:lnTo>
                  <a:lnTo>
                    <a:pt x="11" y="2"/>
                  </a:lnTo>
                  <a:lnTo>
                    <a:pt x="9" y="0"/>
                  </a:lnTo>
                  <a:lnTo>
                    <a:pt x="5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45" name="Freeform 108"/>
            <p:cNvSpPr>
              <a:spLocks/>
            </p:cNvSpPr>
            <p:nvPr/>
          </p:nvSpPr>
          <p:spPr bwMode="auto">
            <a:xfrm>
              <a:off x="7587272" y="2826843"/>
              <a:ext cx="12617" cy="21630"/>
            </a:xfrm>
            <a:custGeom>
              <a:avLst/>
              <a:gdLst>
                <a:gd name="T0" fmla="*/ 4 w 7"/>
                <a:gd name="T1" fmla="*/ 11 h 11"/>
                <a:gd name="T2" fmla="*/ 7 w 7"/>
                <a:gd name="T3" fmla="*/ 11 h 11"/>
                <a:gd name="T4" fmla="*/ 7 w 7"/>
                <a:gd name="T5" fmla="*/ 8 h 11"/>
                <a:gd name="T6" fmla="*/ 4 w 7"/>
                <a:gd name="T7" fmla="*/ 2 h 11"/>
                <a:gd name="T8" fmla="*/ 1 w 7"/>
                <a:gd name="T9" fmla="*/ 0 h 11"/>
                <a:gd name="T10" fmla="*/ 0 w 7"/>
                <a:gd name="T11" fmla="*/ 2 h 11"/>
                <a:gd name="T12" fmla="*/ 2 w 7"/>
                <a:gd name="T13" fmla="*/ 7 h 11"/>
                <a:gd name="T14" fmla="*/ 4 w 7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1">
                  <a:moveTo>
                    <a:pt x="4" y="11"/>
                  </a:moveTo>
                  <a:cubicBezTo>
                    <a:pt x="5" y="11"/>
                    <a:pt x="7" y="11"/>
                    <a:pt x="7" y="1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7"/>
                    <a:pt x="2" y="7"/>
                    <a:pt x="2" y="7"/>
                  </a:cubicBezTo>
                  <a:lnTo>
                    <a:pt x="4" y="11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46" name="Freeform 109"/>
            <p:cNvSpPr>
              <a:spLocks/>
            </p:cNvSpPr>
            <p:nvPr/>
          </p:nvSpPr>
          <p:spPr bwMode="auto">
            <a:xfrm>
              <a:off x="7587272" y="2924177"/>
              <a:ext cx="7210" cy="10815"/>
            </a:xfrm>
            <a:custGeom>
              <a:avLst/>
              <a:gdLst>
                <a:gd name="T0" fmla="*/ 0 w 4"/>
                <a:gd name="T1" fmla="*/ 3 h 6"/>
                <a:gd name="T2" fmla="*/ 2 w 4"/>
                <a:gd name="T3" fmla="*/ 5 h 6"/>
                <a:gd name="T4" fmla="*/ 4 w 4"/>
                <a:gd name="T5" fmla="*/ 6 h 6"/>
                <a:gd name="T6" fmla="*/ 4 w 4"/>
                <a:gd name="T7" fmla="*/ 4 h 6"/>
                <a:gd name="T8" fmla="*/ 4 w 4"/>
                <a:gd name="T9" fmla="*/ 1 h 6"/>
                <a:gd name="T10" fmla="*/ 1 w 4"/>
                <a:gd name="T11" fmla="*/ 0 h 6"/>
                <a:gd name="T12" fmla="*/ 0 w 4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3"/>
                  </a:moveTo>
                  <a:lnTo>
                    <a:pt x="2" y="5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1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47" name="Freeform 110"/>
            <p:cNvSpPr>
              <a:spLocks/>
            </p:cNvSpPr>
            <p:nvPr/>
          </p:nvSpPr>
          <p:spPr bwMode="auto">
            <a:xfrm>
              <a:off x="7598087" y="2920572"/>
              <a:ext cx="25235" cy="12617"/>
            </a:xfrm>
            <a:custGeom>
              <a:avLst/>
              <a:gdLst>
                <a:gd name="T0" fmla="*/ 1 w 14"/>
                <a:gd name="T1" fmla="*/ 1 h 7"/>
                <a:gd name="T2" fmla="*/ 0 w 14"/>
                <a:gd name="T3" fmla="*/ 3 h 7"/>
                <a:gd name="T4" fmla="*/ 2 w 14"/>
                <a:gd name="T5" fmla="*/ 6 h 7"/>
                <a:gd name="T6" fmla="*/ 8 w 14"/>
                <a:gd name="T7" fmla="*/ 6 h 7"/>
                <a:gd name="T8" fmla="*/ 10 w 14"/>
                <a:gd name="T9" fmla="*/ 7 h 7"/>
                <a:gd name="T10" fmla="*/ 13 w 14"/>
                <a:gd name="T11" fmla="*/ 5 h 7"/>
                <a:gd name="T12" fmla="*/ 14 w 14"/>
                <a:gd name="T13" fmla="*/ 2 h 7"/>
                <a:gd name="T14" fmla="*/ 11 w 14"/>
                <a:gd name="T15" fmla="*/ 0 h 7"/>
                <a:gd name="T16" fmla="*/ 5 w 14"/>
                <a:gd name="T17" fmla="*/ 1 h 7"/>
                <a:gd name="T18" fmla="*/ 1 w 14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7">
                  <a:moveTo>
                    <a:pt x="1" y="1"/>
                  </a:moveTo>
                  <a:lnTo>
                    <a:pt x="0" y="3"/>
                  </a:lnTo>
                  <a:lnTo>
                    <a:pt x="2" y="6"/>
                  </a:lnTo>
                  <a:lnTo>
                    <a:pt x="8" y="6"/>
                  </a:lnTo>
                  <a:lnTo>
                    <a:pt x="10" y="7"/>
                  </a:lnTo>
                  <a:lnTo>
                    <a:pt x="13" y="5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5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48" name="Freeform 111"/>
            <p:cNvSpPr>
              <a:spLocks/>
            </p:cNvSpPr>
            <p:nvPr/>
          </p:nvSpPr>
          <p:spPr bwMode="auto">
            <a:xfrm>
              <a:off x="7592680" y="2902548"/>
              <a:ext cx="19827" cy="18025"/>
            </a:xfrm>
            <a:custGeom>
              <a:avLst/>
              <a:gdLst>
                <a:gd name="T0" fmla="*/ 4 w 11"/>
                <a:gd name="T1" fmla="*/ 8 h 10"/>
                <a:gd name="T2" fmla="*/ 7 w 11"/>
                <a:gd name="T3" fmla="*/ 4 h 10"/>
                <a:gd name="T4" fmla="*/ 9 w 11"/>
                <a:gd name="T5" fmla="*/ 4 h 10"/>
                <a:gd name="T6" fmla="*/ 11 w 11"/>
                <a:gd name="T7" fmla="*/ 0 h 10"/>
                <a:gd name="T8" fmla="*/ 9 w 11"/>
                <a:gd name="T9" fmla="*/ 0 h 10"/>
                <a:gd name="T10" fmla="*/ 5 w 11"/>
                <a:gd name="T11" fmla="*/ 2 h 10"/>
                <a:gd name="T12" fmla="*/ 3 w 11"/>
                <a:gd name="T13" fmla="*/ 4 h 10"/>
                <a:gd name="T14" fmla="*/ 0 w 11"/>
                <a:gd name="T15" fmla="*/ 6 h 10"/>
                <a:gd name="T16" fmla="*/ 1 w 11"/>
                <a:gd name="T17" fmla="*/ 10 h 10"/>
                <a:gd name="T18" fmla="*/ 4 w 11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0">
                  <a:moveTo>
                    <a:pt x="4" y="8"/>
                  </a:moveTo>
                  <a:lnTo>
                    <a:pt x="7" y="4"/>
                  </a:lnTo>
                  <a:lnTo>
                    <a:pt x="9" y="4"/>
                  </a:lnTo>
                  <a:lnTo>
                    <a:pt x="11" y="0"/>
                  </a:lnTo>
                  <a:lnTo>
                    <a:pt x="9" y="0"/>
                  </a:lnTo>
                  <a:lnTo>
                    <a:pt x="5" y="2"/>
                  </a:lnTo>
                  <a:lnTo>
                    <a:pt x="3" y="4"/>
                  </a:lnTo>
                  <a:lnTo>
                    <a:pt x="0" y="6"/>
                  </a:lnTo>
                  <a:lnTo>
                    <a:pt x="1" y="10"/>
                  </a:lnTo>
                  <a:lnTo>
                    <a:pt x="4" y="8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49" name="Freeform 112"/>
            <p:cNvSpPr>
              <a:spLocks/>
            </p:cNvSpPr>
            <p:nvPr/>
          </p:nvSpPr>
          <p:spPr bwMode="auto">
            <a:xfrm>
              <a:off x="7565642" y="2953017"/>
              <a:ext cx="12617" cy="10815"/>
            </a:xfrm>
            <a:custGeom>
              <a:avLst/>
              <a:gdLst>
                <a:gd name="T0" fmla="*/ 1 w 7"/>
                <a:gd name="T1" fmla="*/ 2 h 6"/>
                <a:gd name="T2" fmla="*/ 0 w 7"/>
                <a:gd name="T3" fmla="*/ 5 h 6"/>
                <a:gd name="T4" fmla="*/ 1 w 7"/>
                <a:gd name="T5" fmla="*/ 6 h 6"/>
                <a:gd name="T6" fmla="*/ 5 w 7"/>
                <a:gd name="T7" fmla="*/ 5 h 6"/>
                <a:gd name="T8" fmla="*/ 7 w 7"/>
                <a:gd name="T9" fmla="*/ 1 h 6"/>
                <a:gd name="T10" fmla="*/ 6 w 7"/>
                <a:gd name="T11" fmla="*/ 0 h 6"/>
                <a:gd name="T12" fmla="*/ 1 w 7"/>
                <a:gd name="T13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">
                  <a:moveTo>
                    <a:pt x="1" y="2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5" y="5"/>
                  </a:lnTo>
                  <a:lnTo>
                    <a:pt x="7" y="1"/>
                  </a:lnTo>
                  <a:lnTo>
                    <a:pt x="6" y="0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50" name="Freeform 113"/>
            <p:cNvSpPr>
              <a:spLocks/>
            </p:cNvSpPr>
            <p:nvPr/>
          </p:nvSpPr>
          <p:spPr bwMode="auto">
            <a:xfrm>
              <a:off x="7558432" y="2936795"/>
              <a:ext cx="25235" cy="25235"/>
            </a:xfrm>
            <a:custGeom>
              <a:avLst/>
              <a:gdLst>
                <a:gd name="T0" fmla="*/ 13 w 14"/>
                <a:gd name="T1" fmla="*/ 0 h 14"/>
                <a:gd name="T2" fmla="*/ 12 w 14"/>
                <a:gd name="T3" fmla="*/ 1 h 14"/>
                <a:gd name="T4" fmla="*/ 10 w 14"/>
                <a:gd name="T5" fmla="*/ 1 h 14"/>
                <a:gd name="T6" fmla="*/ 8 w 14"/>
                <a:gd name="T7" fmla="*/ 2 h 14"/>
                <a:gd name="T8" fmla="*/ 2 w 14"/>
                <a:gd name="T9" fmla="*/ 6 h 14"/>
                <a:gd name="T10" fmla="*/ 0 w 14"/>
                <a:gd name="T11" fmla="*/ 14 h 14"/>
                <a:gd name="T12" fmla="*/ 1 w 14"/>
                <a:gd name="T13" fmla="*/ 14 h 14"/>
                <a:gd name="T14" fmla="*/ 2 w 14"/>
                <a:gd name="T15" fmla="*/ 11 h 14"/>
                <a:gd name="T16" fmla="*/ 8 w 14"/>
                <a:gd name="T17" fmla="*/ 6 h 14"/>
                <a:gd name="T18" fmla="*/ 10 w 14"/>
                <a:gd name="T19" fmla="*/ 6 h 14"/>
                <a:gd name="T20" fmla="*/ 14 w 14"/>
                <a:gd name="T21" fmla="*/ 2 h 14"/>
                <a:gd name="T22" fmla="*/ 13 w 14"/>
                <a:gd name="T2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4">
                  <a:moveTo>
                    <a:pt x="13" y="0"/>
                  </a:moveTo>
                  <a:lnTo>
                    <a:pt x="12" y="1"/>
                  </a:lnTo>
                  <a:lnTo>
                    <a:pt x="10" y="1"/>
                  </a:lnTo>
                  <a:lnTo>
                    <a:pt x="8" y="2"/>
                  </a:lnTo>
                  <a:lnTo>
                    <a:pt x="2" y="6"/>
                  </a:lnTo>
                  <a:lnTo>
                    <a:pt x="0" y="14"/>
                  </a:lnTo>
                  <a:lnTo>
                    <a:pt x="1" y="14"/>
                  </a:lnTo>
                  <a:lnTo>
                    <a:pt x="2" y="11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51" name="Freeform 114"/>
            <p:cNvSpPr>
              <a:spLocks noEditPoints="1"/>
            </p:cNvSpPr>
            <p:nvPr/>
          </p:nvSpPr>
          <p:spPr bwMode="auto">
            <a:xfrm>
              <a:off x="6577879" y="2702471"/>
              <a:ext cx="1688931" cy="1771846"/>
            </a:xfrm>
            <a:custGeom>
              <a:avLst/>
              <a:gdLst>
                <a:gd name="T0" fmla="*/ 794 w 884"/>
                <a:gd name="T1" fmla="*/ 201 h 929"/>
                <a:gd name="T2" fmla="*/ 716 w 884"/>
                <a:gd name="T3" fmla="*/ 180 h 929"/>
                <a:gd name="T4" fmla="*/ 667 w 884"/>
                <a:gd name="T5" fmla="*/ 184 h 929"/>
                <a:gd name="T6" fmla="*/ 639 w 884"/>
                <a:gd name="T7" fmla="*/ 157 h 929"/>
                <a:gd name="T8" fmla="*/ 592 w 884"/>
                <a:gd name="T9" fmla="*/ 139 h 929"/>
                <a:gd name="T10" fmla="*/ 547 w 884"/>
                <a:gd name="T11" fmla="*/ 184 h 929"/>
                <a:gd name="T12" fmla="*/ 557 w 884"/>
                <a:gd name="T13" fmla="*/ 159 h 929"/>
                <a:gd name="T14" fmla="*/ 527 w 884"/>
                <a:gd name="T15" fmla="*/ 138 h 929"/>
                <a:gd name="T16" fmla="*/ 507 w 884"/>
                <a:gd name="T17" fmla="*/ 134 h 929"/>
                <a:gd name="T18" fmla="*/ 521 w 884"/>
                <a:gd name="T19" fmla="*/ 57 h 929"/>
                <a:gd name="T20" fmla="*/ 478 w 884"/>
                <a:gd name="T21" fmla="*/ 68 h 929"/>
                <a:gd name="T22" fmla="*/ 437 w 884"/>
                <a:gd name="T23" fmla="*/ 62 h 929"/>
                <a:gd name="T24" fmla="*/ 385 w 884"/>
                <a:gd name="T25" fmla="*/ 77 h 929"/>
                <a:gd name="T26" fmla="*/ 314 w 884"/>
                <a:gd name="T27" fmla="*/ 65 h 929"/>
                <a:gd name="T28" fmla="*/ 305 w 884"/>
                <a:gd name="T29" fmla="*/ 0 h 929"/>
                <a:gd name="T30" fmla="*/ 206 w 884"/>
                <a:gd name="T31" fmla="*/ 29 h 929"/>
                <a:gd name="T32" fmla="*/ 177 w 884"/>
                <a:gd name="T33" fmla="*/ 107 h 929"/>
                <a:gd name="T34" fmla="*/ 107 w 884"/>
                <a:gd name="T35" fmla="*/ 104 h 929"/>
                <a:gd name="T36" fmla="*/ 74 w 884"/>
                <a:gd name="T37" fmla="*/ 219 h 929"/>
                <a:gd name="T38" fmla="*/ 3 w 884"/>
                <a:gd name="T39" fmla="*/ 281 h 929"/>
                <a:gd name="T40" fmla="*/ 80 w 884"/>
                <a:gd name="T41" fmla="*/ 342 h 929"/>
                <a:gd name="T42" fmla="*/ 148 w 884"/>
                <a:gd name="T43" fmla="*/ 368 h 929"/>
                <a:gd name="T44" fmla="*/ 222 w 884"/>
                <a:gd name="T45" fmla="*/ 413 h 929"/>
                <a:gd name="T46" fmla="*/ 317 w 884"/>
                <a:gd name="T47" fmla="*/ 496 h 929"/>
                <a:gd name="T48" fmla="*/ 387 w 884"/>
                <a:gd name="T49" fmla="*/ 638 h 929"/>
                <a:gd name="T50" fmla="*/ 473 w 884"/>
                <a:gd name="T51" fmla="*/ 657 h 929"/>
                <a:gd name="T52" fmla="*/ 466 w 884"/>
                <a:gd name="T53" fmla="*/ 703 h 929"/>
                <a:gd name="T54" fmla="*/ 473 w 884"/>
                <a:gd name="T55" fmla="*/ 760 h 929"/>
                <a:gd name="T56" fmla="*/ 409 w 884"/>
                <a:gd name="T57" fmla="*/ 823 h 929"/>
                <a:gd name="T58" fmla="*/ 472 w 884"/>
                <a:gd name="T59" fmla="*/ 875 h 929"/>
                <a:gd name="T60" fmla="*/ 521 w 884"/>
                <a:gd name="T61" fmla="*/ 884 h 929"/>
                <a:gd name="T62" fmla="*/ 539 w 884"/>
                <a:gd name="T63" fmla="*/ 827 h 929"/>
                <a:gd name="T64" fmla="*/ 524 w 884"/>
                <a:gd name="T65" fmla="*/ 879 h 929"/>
                <a:gd name="T66" fmla="*/ 594 w 884"/>
                <a:gd name="T67" fmla="*/ 768 h 929"/>
                <a:gd name="T68" fmla="*/ 611 w 884"/>
                <a:gd name="T69" fmla="*/ 706 h 929"/>
                <a:gd name="T70" fmla="*/ 675 w 884"/>
                <a:gd name="T71" fmla="*/ 653 h 929"/>
                <a:gd name="T72" fmla="*/ 717 w 884"/>
                <a:gd name="T73" fmla="*/ 652 h 929"/>
                <a:gd name="T74" fmla="*/ 766 w 884"/>
                <a:gd name="T75" fmla="*/ 594 h 929"/>
                <a:gd name="T76" fmla="*/ 795 w 884"/>
                <a:gd name="T77" fmla="*/ 445 h 929"/>
                <a:gd name="T78" fmla="*/ 803 w 884"/>
                <a:gd name="T79" fmla="*/ 411 h 929"/>
                <a:gd name="T80" fmla="*/ 871 w 884"/>
                <a:gd name="T81" fmla="*/ 333 h 929"/>
                <a:gd name="T82" fmla="*/ 576 w 884"/>
                <a:gd name="T83" fmla="*/ 592 h 929"/>
                <a:gd name="T84" fmla="*/ 575 w 884"/>
                <a:gd name="T85" fmla="*/ 541 h 929"/>
                <a:gd name="T86" fmla="*/ 546 w 884"/>
                <a:gd name="T87" fmla="*/ 215 h 929"/>
                <a:gd name="T88" fmla="*/ 549 w 884"/>
                <a:gd name="T89" fmla="*/ 235 h 929"/>
                <a:gd name="T90" fmla="*/ 499 w 884"/>
                <a:gd name="T91" fmla="*/ 637 h 929"/>
                <a:gd name="T92" fmla="*/ 500 w 884"/>
                <a:gd name="T93" fmla="*/ 608 h 929"/>
                <a:gd name="T94" fmla="*/ 512 w 884"/>
                <a:gd name="T95" fmla="*/ 602 h 929"/>
                <a:gd name="T96" fmla="*/ 527 w 884"/>
                <a:gd name="T97" fmla="*/ 644 h 929"/>
                <a:gd name="T98" fmla="*/ 548 w 884"/>
                <a:gd name="T99" fmla="*/ 610 h 929"/>
                <a:gd name="T100" fmla="*/ 562 w 884"/>
                <a:gd name="T101" fmla="*/ 580 h 929"/>
                <a:gd name="T102" fmla="*/ 561 w 884"/>
                <a:gd name="T103" fmla="*/ 655 h 929"/>
                <a:gd name="T104" fmla="*/ 591 w 884"/>
                <a:gd name="T105" fmla="*/ 645 h 929"/>
                <a:gd name="T106" fmla="*/ 612 w 884"/>
                <a:gd name="T107" fmla="*/ 586 h 929"/>
                <a:gd name="T108" fmla="*/ 639 w 884"/>
                <a:gd name="T109" fmla="*/ 601 h 929"/>
                <a:gd name="T110" fmla="*/ 637 w 884"/>
                <a:gd name="T111" fmla="*/ 588 h 929"/>
                <a:gd name="T112" fmla="*/ 656 w 884"/>
                <a:gd name="T113" fmla="*/ 553 h 929"/>
                <a:gd name="T114" fmla="*/ 671 w 884"/>
                <a:gd name="T115" fmla="*/ 289 h 929"/>
                <a:gd name="T116" fmla="*/ 716 w 884"/>
                <a:gd name="T117" fmla="*/ 356 h 929"/>
                <a:gd name="T118" fmla="*/ 748 w 884"/>
                <a:gd name="T119" fmla="*/ 333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4" h="929">
                  <a:moveTo>
                    <a:pt x="882" y="295"/>
                  </a:moveTo>
                  <a:cubicBezTo>
                    <a:pt x="884" y="293"/>
                    <a:pt x="884" y="293"/>
                    <a:pt x="884" y="293"/>
                  </a:cubicBezTo>
                  <a:cubicBezTo>
                    <a:pt x="884" y="281"/>
                    <a:pt x="884" y="281"/>
                    <a:pt x="884" y="281"/>
                  </a:cubicBezTo>
                  <a:cubicBezTo>
                    <a:pt x="881" y="280"/>
                    <a:pt x="881" y="280"/>
                    <a:pt x="881" y="280"/>
                  </a:cubicBezTo>
                  <a:cubicBezTo>
                    <a:pt x="880" y="274"/>
                    <a:pt x="880" y="274"/>
                    <a:pt x="880" y="274"/>
                  </a:cubicBezTo>
                  <a:cubicBezTo>
                    <a:pt x="872" y="257"/>
                    <a:pt x="872" y="257"/>
                    <a:pt x="872" y="257"/>
                  </a:cubicBezTo>
                  <a:cubicBezTo>
                    <a:pt x="872" y="251"/>
                    <a:pt x="872" y="251"/>
                    <a:pt x="872" y="251"/>
                  </a:cubicBezTo>
                  <a:cubicBezTo>
                    <a:pt x="871" y="244"/>
                    <a:pt x="871" y="244"/>
                    <a:pt x="871" y="244"/>
                  </a:cubicBezTo>
                  <a:cubicBezTo>
                    <a:pt x="856" y="237"/>
                    <a:pt x="856" y="237"/>
                    <a:pt x="856" y="237"/>
                  </a:cubicBezTo>
                  <a:cubicBezTo>
                    <a:pt x="848" y="238"/>
                    <a:pt x="848" y="238"/>
                    <a:pt x="848" y="238"/>
                  </a:cubicBezTo>
                  <a:cubicBezTo>
                    <a:pt x="841" y="240"/>
                    <a:pt x="841" y="240"/>
                    <a:pt x="841" y="240"/>
                  </a:cubicBezTo>
                  <a:cubicBezTo>
                    <a:pt x="837" y="234"/>
                    <a:pt x="837" y="234"/>
                    <a:pt x="837" y="234"/>
                  </a:cubicBezTo>
                  <a:cubicBezTo>
                    <a:pt x="832" y="233"/>
                    <a:pt x="832" y="233"/>
                    <a:pt x="832" y="233"/>
                  </a:cubicBezTo>
                  <a:cubicBezTo>
                    <a:pt x="827" y="228"/>
                    <a:pt x="827" y="228"/>
                    <a:pt x="827" y="228"/>
                  </a:cubicBezTo>
                  <a:cubicBezTo>
                    <a:pt x="821" y="225"/>
                    <a:pt x="821" y="225"/>
                    <a:pt x="821" y="225"/>
                  </a:cubicBezTo>
                  <a:cubicBezTo>
                    <a:pt x="816" y="224"/>
                    <a:pt x="816" y="224"/>
                    <a:pt x="816" y="224"/>
                  </a:cubicBezTo>
                  <a:cubicBezTo>
                    <a:pt x="806" y="213"/>
                    <a:pt x="806" y="213"/>
                    <a:pt x="806" y="213"/>
                  </a:cubicBezTo>
                  <a:cubicBezTo>
                    <a:pt x="798" y="202"/>
                    <a:pt x="798" y="202"/>
                    <a:pt x="798" y="202"/>
                  </a:cubicBezTo>
                  <a:cubicBezTo>
                    <a:pt x="794" y="201"/>
                    <a:pt x="794" y="201"/>
                    <a:pt x="794" y="201"/>
                  </a:cubicBezTo>
                  <a:cubicBezTo>
                    <a:pt x="789" y="196"/>
                    <a:pt x="789" y="196"/>
                    <a:pt x="789" y="196"/>
                  </a:cubicBezTo>
                  <a:cubicBezTo>
                    <a:pt x="784" y="196"/>
                    <a:pt x="784" y="196"/>
                    <a:pt x="784" y="196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764" y="186"/>
                    <a:pt x="764" y="186"/>
                    <a:pt x="764" y="186"/>
                  </a:cubicBezTo>
                  <a:cubicBezTo>
                    <a:pt x="757" y="183"/>
                    <a:pt x="757" y="183"/>
                    <a:pt x="757" y="183"/>
                  </a:cubicBezTo>
                  <a:cubicBezTo>
                    <a:pt x="753" y="186"/>
                    <a:pt x="753" y="186"/>
                    <a:pt x="753" y="186"/>
                  </a:cubicBezTo>
                  <a:cubicBezTo>
                    <a:pt x="746" y="186"/>
                    <a:pt x="746" y="186"/>
                    <a:pt x="746" y="186"/>
                  </a:cubicBezTo>
                  <a:cubicBezTo>
                    <a:pt x="742" y="184"/>
                    <a:pt x="742" y="184"/>
                    <a:pt x="742" y="184"/>
                  </a:cubicBezTo>
                  <a:cubicBezTo>
                    <a:pt x="738" y="186"/>
                    <a:pt x="738" y="186"/>
                    <a:pt x="738" y="186"/>
                  </a:cubicBezTo>
                  <a:cubicBezTo>
                    <a:pt x="736" y="188"/>
                    <a:pt x="736" y="188"/>
                    <a:pt x="736" y="188"/>
                  </a:cubicBezTo>
                  <a:cubicBezTo>
                    <a:pt x="734" y="186"/>
                    <a:pt x="734" y="186"/>
                    <a:pt x="734" y="186"/>
                  </a:cubicBezTo>
                  <a:cubicBezTo>
                    <a:pt x="727" y="181"/>
                    <a:pt x="727" y="181"/>
                    <a:pt x="727" y="181"/>
                  </a:cubicBezTo>
                  <a:cubicBezTo>
                    <a:pt x="726" y="183"/>
                    <a:pt x="726" y="183"/>
                    <a:pt x="726" y="183"/>
                  </a:cubicBezTo>
                  <a:cubicBezTo>
                    <a:pt x="724" y="181"/>
                    <a:pt x="724" y="181"/>
                    <a:pt x="724" y="181"/>
                  </a:cubicBezTo>
                  <a:cubicBezTo>
                    <a:pt x="723" y="184"/>
                    <a:pt x="723" y="184"/>
                    <a:pt x="723" y="184"/>
                  </a:cubicBezTo>
                  <a:cubicBezTo>
                    <a:pt x="723" y="186"/>
                    <a:pt x="723" y="186"/>
                    <a:pt x="723" y="186"/>
                  </a:cubicBezTo>
                  <a:cubicBezTo>
                    <a:pt x="719" y="183"/>
                    <a:pt x="719" y="183"/>
                    <a:pt x="719" y="183"/>
                  </a:cubicBezTo>
                  <a:cubicBezTo>
                    <a:pt x="719" y="181"/>
                    <a:pt x="719" y="181"/>
                    <a:pt x="719" y="181"/>
                  </a:cubicBezTo>
                  <a:cubicBezTo>
                    <a:pt x="716" y="180"/>
                    <a:pt x="716" y="180"/>
                    <a:pt x="716" y="180"/>
                  </a:cubicBezTo>
                  <a:cubicBezTo>
                    <a:pt x="717" y="182"/>
                    <a:pt x="717" y="182"/>
                    <a:pt x="717" y="182"/>
                  </a:cubicBezTo>
                  <a:cubicBezTo>
                    <a:pt x="715" y="183"/>
                    <a:pt x="715" y="183"/>
                    <a:pt x="715" y="183"/>
                  </a:cubicBezTo>
                  <a:cubicBezTo>
                    <a:pt x="709" y="181"/>
                    <a:pt x="709" y="181"/>
                    <a:pt x="709" y="181"/>
                  </a:cubicBezTo>
                  <a:cubicBezTo>
                    <a:pt x="706" y="181"/>
                    <a:pt x="706" y="181"/>
                    <a:pt x="706" y="181"/>
                  </a:cubicBezTo>
                  <a:cubicBezTo>
                    <a:pt x="701" y="180"/>
                    <a:pt x="701" y="180"/>
                    <a:pt x="701" y="180"/>
                  </a:cubicBezTo>
                  <a:cubicBezTo>
                    <a:pt x="688" y="174"/>
                    <a:pt x="688" y="174"/>
                    <a:pt x="688" y="174"/>
                  </a:cubicBezTo>
                  <a:cubicBezTo>
                    <a:pt x="684" y="175"/>
                    <a:pt x="684" y="175"/>
                    <a:pt x="684" y="175"/>
                  </a:cubicBezTo>
                  <a:cubicBezTo>
                    <a:pt x="683" y="176"/>
                    <a:pt x="683" y="176"/>
                    <a:pt x="683" y="176"/>
                  </a:cubicBezTo>
                  <a:cubicBezTo>
                    <a:pt x="684" y="178"/>
                    <a:pt x="684" y="178"/>
                    <a:pt x="684" y="178"/>
                  </a:cubicBezTo>
                  <a:cubicBezTo>
                    <a:pt x="683" y="180"/>
                    <a:pt x="683" y="180"/>
                    <a:pt x="683" y="180"/>
                  </a:cubicBezTo>
                  <a:cubicBezTo>
                    <a:pt x="681" y="178"/>
                    <a:pt x="681" y="178"/>
                    <a:pt x="681" y="178"/>
                  </a:cubicBezTo>
                  <a:cubicBezTo>
                    <a:pt x="680" y="179"/>
                    <a:pt x="680" y="179"/>
                    <a:pt x="680" y="179"/>
                  </a:cubicBezTo>
                  <a:cubicBezTo>
                    <a:pt x="679" y="181"/>
                    <a:pt x="679" y="181"/>
                    <a:pt x="679" y="181"/>
                  </a:cubicBezTo>
                  <a:cubicBezTo>
                    <a:pt x="675" y="183"/>
                    <a:pt x="675" y="183"/>
                    <a:pt x="675" y="183"/>
                  </a:cubicBezTo>
                  <a:cubicBezTo>
                    <a:pt x="673" y="185"/>
                    <a:pt x="673" y="185"/>
                    <a:pt x="673" y="185"/>
                  </a:cubicBezTo>
                  <a:cubicBezTo>
                    <a:pt x="672" y="190"/>
                    <a:pt x="672" y="190"/>
                    <a:pt x="672" y="190"/>
                  </a:cubicBezTo>
                  <a:cubicBezTo>
                    <a:pt x="670" y="187"/>
                    <a:pt x="670" y="187"/>
                    <a:pt x="670" y="187"/>
                  </a:cubicBezTo>
                  <a:cubicBezTo>
                    <a:pt x="669" y="183"/>
                    <a:pt x="669" y="183"/>
                    <a:pt x="669" y="183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67" y="188"/>
                    <a:pt x="667" y="188"/>
                    <a:pt x="667" y="188"/>
                  </a:cubicBezTo>
                  <a:cubicBezTo>
                    <a:pt x="663" y="196"/>
                    <a:pt x="663" y="196"/>
                    <a:pt x="663" y="196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2" y="196"/>
                    <a:pt x="662" y="196"/>
                    <a:pt x="662" y="196"/>
                  </a:cubicBezTo>
                  <a:cubicBezTo>
                    <a:pt x="663" y="190"/>
                    <a:pt x="663" y="190"/>
                    <a:pt x="663" y="190"/>
                  </a:cubicBezTo>
                  <a:cubicBezTo>
                    <a:pt x="662" y="185"/>
                    <a:pt x="662" y="185"/>
                    <a:pt x="662" y="185"/>
                  </a:cubicBezTo>
                  <a:cubicBezTo>
                    <a:pt x="665" y="178"/>
                    <a:pt x="665" y="178"/>
                    <a:pt x="665" y="178"/>
                  </a:cubicBezTo>
                  <a:cubicBezTo>
                    <a:pt x="667" y="176"/>
                    <a:pt x="667" y="176"/>
                    <a:pt x="667" y="176"/>
                  </a:cubicBezTo>
                  <a:cubicBezTo>
                    <a:pt x="665" y="175"/>
                    <a:pt x="665" y="175"/>
                    <a:pt x="665" y="175"/>
                  </a:cubicBezTo>
                  <a:cubicBezTo>
                    <a:pt x="661" y="174"/>
                    <a:pt x="661" y="174"/>
                    <a:pt x="661" y="174"/>
                  </a:cubicBezTo>
                  <a:cubicBezTo>
                    <a:pt x="666" y="169"/>
                    <a:pt x="666" y="169"/>
                    <a:pt x="666" y="169"/>
                  </a:cubicBezTo>
                  <a:cubicBezTo>
                    <a:pt x="660" y="162"/>
                    <a:pt x="660" y="162"/>
                    <a:pt x="660" y="162"/>
                  </a:cubicBezTo>
                  <a:cubicBezTo>
                    <a:pt x="656" y="157"/>
                    <a:pt x="656" y="157"/>
                    <a:pt x="656" y="157"/>
                  </a:cubicBezTo>
                  <a:cubicBezTo>
                    <a:pt x="653" y="157"/>
                    <a:pt x="653" y="157"/>
                    <a:pt x="653" y="157"/>
                  </a:cubicBezTo>
                  <a:cubicBezTo>
                    <a:pt x="648" y="156"/>
                    <a:pt x="648" y="156"/>
                    <a:pt x="648" y="156"/>
                  </a:cubicBezTo>
                  <a:cubicBezTo>
                    <a:pt x="645" y="160"/>
                    <a:pt x="645" y="160"/>
                    <a:pt x="645" y="160"/>
                  </a:cubicBezTo>
                  <a:cubicBezTo>
                    <a:pt x="642" y="161"/>
                    <a:pt x="642" y="161"/>
                    <a:pt x="642" y="161"/>
                  </a:cubicBezTo>
                  <a:cubicBezTo>
                    <a:pt x="641" y="158"/>
                    <a:pt x="641" y="158"/>
                    <a:pt x="641" y="158"/>
                  </a:cubicBezTo>
                  <a:cubicBezTo>
                    <a:pt x="639" y="157"/>
                    <a:pt x="639" y="157"/>
                    <a:pt x="639" y="157"/>
                  </a:cubicBezTo>
                  <a:cubicBezTo>
                    <a:pt x="638" y="153"/>
                    <a:pt x="638" y="153"/>
                    <a:pt x="638" y="153"/>
                  </a:cubicBezTo>
                  <a:cubicBezTo>
                    <a:pt x="635" y="151"/>
                    <a:pt x="635" y="151"/>
                    <a:pt x="635" y="151"/>
                  </a:cubicBezTo>
                  <a:cubicBezTo>
                    <a:pt x="631" y="152"/>
                    <a:pt x="631" y="152"/>
                    <a:pt x="631" y="152"/>
                  </a:cubicBezTo>
                  <a:cubicBezTo>
                    <a:pt x="630" y="149"/>
                    <a:pt x="630" y="149"/>
                    <a:pt x="630" y="149"/>
                  </a:cubicBezTo>
                  <a:cubicBezTo>
                    <a:pt x="626" y="148"/>
                    <a:pt x="626" y="148"/>
                    <a:pt x="626" y="148"/>
                  </a:cubicBezTo>
                  <a:cubicBezTo>
                    <a:pt x="625" y="150"/>
                    <a:pt x="625" y="150"/>
                    <a:pt x="625" y="150"/>
                  </a:cubicBezTo>
                  <a:cubicBezTo>
                    <a:pt x="625" y="148"/>
                    <a:pt x="625" y="148"/>
                    <a:pt x="625" y="148"/>
                  </a:cubicBezTo>
                  <a:cubicBezTo>
                    <a:pt x="622" y="147"/>
                    <a:pt x="622" y="147"/>
                    <a:pt x="622" y="147"/>
                  </a:cubicBezTo>
                  <a:cubicBezTo>
                    <a:pt x="621" y="144"/>
                    <a:pt x="621" y="144"/>
                    <a:pt x="621" y="144"/>
                  </a:cubicBezTo>
                  <a:cubicBezTo>
                    <a:pt x="618" y="145"/>
                    <a:pt x="618" y="145"/>
                    <a:pt x="618" y="145"/>
                  </a:cubicBezTo>
                  <a:cubicBezTo>
                    <a:pt x="613" y="143"/>
                    <a:pt x="613" y="143"/>
                    <a:pt x="613" y="143"/>
                  </a:cubicBezTo>
                  <a:cubicBezTo>
                    <a:pt x="606" y="140"/>
                    <a:pt x="606" y="140"/>
                    <a:pt x="606" y="140"/>
                  </a:cubicBezTo>
                  <a:cubicBezTo>
                    <a:pt x="604" y="139"/>
                    <a:pt x="604" y="139"/>
                    <a:pt x="604" y="139"/>
                  </a:cubicBezTo>
                  <a:cubicBezTo>
                    <a:pt x="603" y="141"/>
                    <a:pt x="603" y="141"/>
                    <a:pt x="603" y="141"/>
                  </a:cubicBezTo>
                  <a:cubicBezTo>
                    <a:pt x="599" y="138"/>
                    <a:pt x="599" y="138"/>
                    <a:pt x="599" y="138"/>
                  </a:cubicBezTo>
                  <a:cubicBezTo>
                    <a:pt x="596" y="139"/>
                    <a:pt x="596" y="139"/>
                    <a:pt x="596" y="139"/>
                  </a:cubicBezTo>
                  <a:cubicBezTo>
                    <a:pt x="595" y="141"/>
                    <a:pt x="595" y="141"/>
                    <a:pt x="595" y="141"/>
                  </a:cubicBezTo>
                  <a:cubicBezTo>
                    <a:pt x="593" y="142"/>
                    <a:pt x="593" y="142"/>
                    <a:pt x="593" y="142"/>
                  </a:cubicBezTo>
                  <a:cubicBezTo>
                    <a:pt x="592" y="139"/>
                    <a:pt x="592" y="139"/>
                    <a:pt x="592" y="139"/>
                  </a:cubicBezTo>
                  <a:cubicBezTo>
                    <a:pt x="587" y="138"/>
                    <a:pt x="587" y="138"/>
                    <a:pt x="587" y="138"/>
                  </a:cubicBezTo>
                  <a:cubicBezTo>
                    <a:pt x="583" y="141"/>
                    <a:pt x="583" y="141"/>
                    <a:pt x="583" y="141"/>
                  </a:cubicBezTo>
                  <a:cubicBezTo>
                    <a:pt x="580" y="145"/>
                    <a:pt x="580" y="145"/>
                    <a:pt x="580" y="145"/>
                  </a:cubicBezTo>
                  <a:cubicBezTo>
                    <a:pt x="581" y="148"/>
                    <a:pt x="581" y="148"/>
                    <a:pt x="581" y="148"/>
                  </a:cubicBezTo>
                  <a:cubicBezTo>
                    <a:pt x="576" y="153"/>
                    <a:pt x="576" y="153"/>
                    <a:pt x="576" y="153"/>
                  </a:cubicBezTo>
                  <a:cubicBezTo>
                    <a:pt x="569" y="156"/>
                    <a:pt x="569" y="156"/>
                    <a:pt x="569" y="156"/>
                  </a:cubicBezTo>
                  <a:cubicBezTo>
                    <a:pt x="561" y="161"/>
                    <a:pt x="561" y="161"/>
                    <a:pt x="561" y="161"/>
                  </a:cubicBezTo>
                  <a:cubicBezTo>
                    <a:pt x="557" y="166"/>
                    <a:pt x="557" y="166"/>
                    <a:pt x="557" y="166"/>
                  </a:cubicBezTo>
                  <a:cubicBezTo>
                    <a:pt x="555" y="172"/>
                    <a:pt x="555" y="172"/>
                    <a:pt x="555" y="172"/>
                  </a:cubicBezTo>
                  <a:cubicBezTo>
                    <a:pt x="554" y="179"/>
                    <a:pt x="554" y="179"/>
                    <a:pt x="554" y="179"/>
                  </a:cubicBezTo>
                  <a:cubicBezTo>
                    <a:pt x="552" y="182"/>
                    <a:pt x="552" y="182"/>
                    <a:pt x="552" y="182"/>
                  </a:cubicBezTo>
                  <a:cubicBezTo>
                    <a:pt x="548" y="186"/>
                    <a:pt x="548" y="186"/>
                    <a:pt x="548" y="186"/>
                  </a:cubicBezTo>
                  <a:cubicBezTo>
                    <a:pt x="548" y="188"/>
                    <a:pt x="548" y="188"/>
                    <a:pt x="548" y="188"/>
                  </a:cubicBezTo>
                  <a:cubicBezTo>
                    <a:pt x="549" y="193"/>
                    <a:pt x="549" y="193"/>
                    <a:pt x="549" y="193"/>
                  </a:cubicBezTo>
                  <a:cubicBezTo>
                    <a:pt x="548" y="202"/>
                    <a:pt x="548" y="202"/>
                    <a:pt x="548" y="202"/>
                  </a:cubicBezTo>
                  <a:cubicBezTo>
                    <a:pt x="547" y="196"/>
                    <a:pt x="547" y="196"/>
                    <a:pt x="547" y="196"/>
                  </a:cubicBezTo>
                  <a:cubicBezTo>
                    <a:pt x="544" y="191"/>
                    <a:pt x="544" y="191"/>
                    <a:pt x="544" y="191"/>
                  </a:cubicBezTo>
                  <a:cubicBezTo>
                    <a:pt x="544" y="188"/>
                    <a:pt x="544" y="188"/>
                    <a:pt x="544" y="188"/>
                  </a:cubicBezTo>
                  <a:cubicBezTo>
                    <a:pt x="547" y="184"/>
                    <a:pt x="547" y="184"/>
                    <a:pt x="547" y="184"/>
                  </a:cubicBezTo>
                  <a:cubicBezTo>
                    <a:pt x="551" y="181"/>
                    <a:pt x="551" y="181"/>
                    <a:pt x="551" y="181"/>
                  </a:cubicBezTo>
                  <a:cubicBezTo>
                    <a:pt x="550" y="174"/>
                    <a:pt x="550" y="174"/>
                    <a:pt x="550" y="174"/>
                  </a:cubicBezTo>
                  <a:cubicBezTo>
                    <a:pt x="552" y="169"/>
                    <a:pt x="552" y="169"/>
                    <a:pt x="552" y="169"/>
                  </a:cubicBezTo>
                  <a:cubicBezTo>
                    <a:pt x="552" y="166"/>
                    <a:pt x="552" y="166"/>
                    <a:pt x="552" y="166"/>
                  </a:cubicBezTo>
                  <a:cubicBezTo>
                    <a:pt x="549" y="166"/>
                    <a:pt x="549" y="166"/>
                    <a:pt x="549" y="166"/>
                  </a:cubicBezTo>
                  <a:cubicBezTo>
                    <a:pt x="544" y="168"/>
                    <a:pt x="544" y="168"/>
                    <a:pt x="544" y="168"/>
                  </a:cubicBezTo>
                  <a:cubicBezTo>
                    <a:pt x="538" y="167"/>
                    <a:pt x="538" y="167"/>
                    <a:pt x="538" y="167"/>
                  </a:cubicBezTo>
                  <a:cubicBezTo>
                    <a:pt x="533" y="167"/>
                    <a:pt x="533" y="167"/>
                    <a:pt x="533" y="167"/>
                  </a:cubicBezTo>
                  <a:cubicBezTo>
                    <a:pt x="529" y="168"/>
                    <a:pt x="529" y="168"/>
                    <a:pt x="529" y="168"/>
                  </a:cubicBezTo>
                  <a:cubicBezTo>
                    <a:pt x="526" y="165"/>
                    <a:pt x="526" y="165"/>
                    <a:pt x="526" y="165"/>
                  </a:cubicBezTo>
                  <a:cubicBezTo>
                    <a:pt x="529" y="166"/>
                    <a:pt x="529" y="166"/>
                    <a:pt x="529" y="166"/>
                  </a:cubicBezTo>
                  <a:cubicBezTo>
                    <a:pt x="533" y="163"/>
                    <a:pt x="533" y="163"/>
                    <a:pt x="533" y="163"/>
                  </a:cubicBezTo>
                  <a:cubicBezTo>
                    <a:pt x="537" y="162"/>
                    <a:pt x="537" y="162"/>
                    <a:pt x="537" y="162"/>
                  </a:cubicBezTo>
                  <a:cubicBezTo>
                    <a:pt x="544" y="163"/>
                    <a:pt x="544" y="163"/>
                    <a:pt x="544" y="163"/>
                  </a:cubicBezTo>
                  <a:cubicBezTo>
                    <a:pt x="547" y="162"/>
                    <a:pt x="547" y="162"/>
                    <a:pt x="547" y="162"/>
                  </a:cubicBezTo>
                  <a:cubicBezTo>
                    <a:pt x="551" y="158"/>
                    <a:pt x="551" y="158"/>
                    <a:pt x="551" y="158"/>
                  </a:cubicBezTo>
                  <a:cubicBezTo>
                    <a:pt x="553" y="158"/>
                    <a:pt x="553" y="158"/>
                    <a:pt x="553" y="158"/>
                  </a:cubicBezTo>
                  <a:cubicBezTo>
                    <a:pt x="555" y="160"/>
                    <a:pt x="555" y="160"/>
                    <a:pt x="555" y="160"/>
                  </a:cubicBezTo>
                  <a:cubicBezTo>
                    <a:pt x="557" y="159"/>
                    <a:pt x="557" y="159"/>
                    <a:pt x="557" y="159"/>
                  </a:cubicBezTo>
                  <a:cubicBezTo>
                    <a:pt x="561" y="157"/>
                    <a:pt x="561" y="157"/>
                    <a:pt x="561" y="157"/>
                  </a:cubicBezTo>
                  <a:cubicBezTo>
                    <a:pt x="568" y="154"/>
                    <a:pt x="568" y="154"/>
                    <a:pt x="568" y="154"/>
                  </a:cubicBezTo>
                  <a:cubicBezTo>
                    <a:pt x="568" y="149"/>
                    <a:pt x="568" y="149"/>
                    <a:pt x="568" y="149"/>
                  </a:cubicBezTo>
                  <a:cubicBezTo>
                    <a:pt x="573" y="142"/>
                    <a:pt x="573" y="142"/>
                    <a:pt x="573" y="142"/>
                  </a:cubicBezTo>
                  <a:cubicBezTo>
                    <a:pt x="573" y="137"/>
                    <a:pt x="573" y="137"/>
                    <a:pt x="573" y="137"/>
                  </a:cubicBezTo>
                  <a:cubicBezTo>
                    <a:pt x="576" y="134"/>
                    <a:pt x="576" y="134"/>
                    <a:pt x="576" y="134"/>
                  </a:cubicBezTo>
                  <a:cubicBezTo>
                    <a:pt x="576" y="130"/>
                    <a:pt x="576" y="130"/>
                    <a:pt x="576" y="130"/>
                  </a:cubicBezTo>
                  <a:cubicBezTo>
                    <a:pt x="570" y="129"/>
                    <a:pt x="570" y="129"/>
                    <a:pt x="570" y="129"/>
                  </a:cubicBezTo>
                  <a:cubicBezTo>
                    <a:pt x="565" y="125"/>
                    <a:pt x="565" y="125"/>
                    <a:pt x="565" y="125"/>
                  </a:cubicBezTo>
                  <a:cubicBezTo>
                    <a:pt x="560" y="125"/>
                    <a:pt x="560" y="125"/>
                    <a:pt x="560" y="125"/>
                  </a:cubicBezTo>
                  <a:cubicBezTo>
                    <a:pt x="554" y="129"/>
                    <a:pt x="554" y="129"/>
                    <a:pt x="554" y="129"/>
                  </a:cubicBezTo>
                  <a:cubicBezTo>
                    <a:pt x="548" y="129"/>
                    <a:pt x="548" y="129"/>
                    <a:pt x="548" y="129"/>
                  </a:cubicBezTo>
                  <a:cubicBezTo>
                    <a:pt x="541" y="126"/>
                    <a:pt x="541" y="126"/>
                    <a:pt x="541" y="126"/>
                  </a:cubicBezTo>
                  <a:cubicBezTo>
                    <a:pt x="532" y="125"/>
                    <a:pt x="532" y="125"/>
                    <a:pt x="532" y="125"/>
                  </a:cubicBezTo>
                  <a:cubicBezTo>
                    <a:pt x="526" y="132"/>
                    <a:pt x="526" y="132"/>
                    <a:pt x="526" y="132"/>
                  </a:cubicBezTo>
                  <a:cubicBezTo>
                    <a:pt x="526" y="134"/>
                    <a:pt x="526" y="134"/>
                    <a:pt x="526" y="134"/>
                  </a:cubicBezTo>
                  <a:cubicBezTo>
                    <a:pt x="528" y="136"/>
                    <a:pt x="528" y="136"/>
                    <a:pt x="528" y="136"/>
                  </a:cubicBezTo>
                  <a:cubicBezTo>
                    <a:pt x="529" y="138"/>
                    <a:pt x="529" y="138"/>
                    <a:pt x="529" y="138"/>
                  </a:cubicBezTo>
                  <a:cubicBezTo>
                    <a:pt x="527" y="138"/>
                    <a:pt x="527" y="138"/>
                    <a:pt x="527" y="138"/>
                  </a:cubicBezTo>
                  <a:cubicBezTo>
                    <a:pt x="525" y="139"/>
                    <a:pt x="525" y="139"/>
                    <a:pt x="525" y="139"/>
                  </a:cubicBezTo>
                  <a:cubicBezTo>
                    <a:pt x="523" y="143"/>
                    <a:pt x="523" y="143"/>
                    <a:pt x="523" y="143"/>
                  </a:cubicBezTo>
                  <a:cubicBezTo>
                    <a:pt x="522" y="140"/>
                    <a:pt x="522" y="140"/>
                    <a:pt x="522" y="140"/>
                  </a:cubicBezTo>
                  <a:cubicBezTo>
                    <a:pt x="520" y="139"/>
                    <a:pt x="520" y="139"/>
                    <a:pt x="520" y="139"/>
                  </a:cubicBezTo>
                  <a:cubicBezTo>
                    <a:pt x="515" y="141"/>
                    <a:pt x="515" y="141"/>
                    <a:pt x="515" y="141"/>
                  </a:cubicBezTo>
                  <a:cubicBezTo>
                    <a:pt x="510" y="148"/>
                    <a:pt x="510" y="148"/>
                    <a:pt x="510" y="148"/>
                  </a:cubicBezTo>
                  <a:cubicBezTo>
                    <a:pt x="503" y="156"/>
                    <a:pt x="503" y="156"/>
                    <a:pt x="503" y="156"/>
                  </a:cubicBezTo>
                  <a:cubicBezTo>
                    <a:pt x="508" y="149"/>
                    <a:pt x="508" y="149"/>
                    <a:pt x="508" y="149"/>
                  </a:cubicBezTo>
                  <a:cubicBezTo>
                    <a:pt x="508" y="144"/>
                    <a:pt x="508" y="144"/>
                    <a:pt x="508" y="144"/>
                  </a:cubicBezTo>
                  <a:cubicBezTo>
                    <a:pt x="509" y="142"/>
                    <a:pt x="509" y="142"/>
                    <a:pt x="509" y="142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7" y="138"/>
                    <a:pt x="507" y="138"/>
                    <a:pt x="507" y="138"/>
                  </a:cubicBezTo>
                  <a:cubicBezTo>
                    <a:pt x="503" y="142"/>
                    <a:pt x="503" y="142"/>
                    <a:pt x="503" y="142"/>
                  </a:cubicBezTo>
                  <a:cubicBezTo>
                    <a:pt x="500" y="147"/>
                    <a:pt x="500" y="147"/>
                    <a:pt x="500" y="147"/>
                  </a:cubicBezTo>
                  <a:cubicBezTo>
                    <a:pt x="498" y="153"/>
                    <a:pt x="498" y="153"/>
                    <a:pt x="498" y="153"/>
                  </a:cubicBezTo>
                  <a:cubicBezTo>
                    <a:pt x="494" y="156"/>
                    <a:pt x="494" y="156"/>
                    <a:pt x="494" y="156"/>
                  </a:cubicBezTo>
                  <a:cubicBezTo>
                    <a:pt x="498" y="149"/>
                    <a:pt x="498" y="149"/>
                    <a:pt x="498" y="149"/>
                  </a:cubicBezTo>
                  <a:cubicBezTo>
                    <a:pt x="499" y="143"/>
                    <a:pt x="499" y="143"/>
                    <a:pt x="499" y="143"/>
                  </a:cubicBezTo>
                  <a:cubicBezTo>
                    <a:pt x="507" y="134"/>
                    <a:pt x="507" y="134"/>
                    <a:pt x="507" y="134"/>
                  </a:cubicBezTo>
                  <a:cubicBezTo>
                    <a:pt x="508" y="127"/>
                    <a:pt x="508" y="127"/>
                    <a:pt x="508" y="127"/>
                  </a:cubicBezTo>
                  <a:cubicBezTo>
                    <a:pt x="511" y="123"/>
                    <a:pt x="511" y="123"/>
                    <a:pt x="511" y="123"/>
                  </a:cubicBezTo>
                  <a:cubicBezTo>
                    <a:pt x="516" y="120"/>
                    <a:pt x="516" y="120"/>
                    <a:pt x="516" y="120"/>
                  </a:cubicBezTo>
                  <a:cubicBezTo>
                    <a:pt x="521" y="117"/>
                    <a:pt x="521" y="117"/>
                    <a:pt x="521" y="117"/>
                  </a:cubicBezTo>
                  <a:cubicBezTo>
                    <a:pt x="524" y="115"/>
                    <a:pt x="524" y="115"/>
                    <a:pt x="524" y="115"/>
                  </a:cubicBezTo>
                  <a:cubicBezTo>
                    <a:pt x="528" y="109"/>
                    <a:pt x="528" y="109"/>
                    <a:pt x="528" y="109"/>
                  </a:cubicBezTo>
                  <a:cubicBezTo>
                    <a:pt x="539" y="98"/>
                    <a:pt x="539" y="98"/>
                    <a:pt x="539" y="98"/>
                  </a:cubicBezTo>
                  <a:cubicBezTo>
                    <a:pt x="539" y="96"/>
                    <a:pt x="539" y="96"/>
                    <a:pt x="539" y="96"/>
                  </a:cubicBezTo>
                  <a:cubicBezTo>
                    <a:pt x="542" y="94"/>
                    <a:pt x="542" y="94"/>
                    <a:pt x="542" y="94"/>
                  </a:cubicBezTo>
                  <a:cubicBezTo>
                    <a:pt x="539" y="91"/>
                    <a:pt x="539" y="91"/>
                    <a:pt x="539" y="91"/>
                  </a:cubicBezTo>
                  <a:cubicBezTo>
                    <a:pt x="540" y="88"/>
                    <a:pt x="540" y="88"/>
                    <a:pt x="540" y="88"/>
                  </a:cubicBezTo>
                  <a:cubicBezTo>
                    <a:pt x="542" y="87"/>
                    <a:pt x="542" y="87"/>
                    <a:pt x="542" y="87"/>
                  </a:cubicBezTo>
                  <a:cubicBezTo>
                    <a:pt x="542" y="82"/>
                    <a:pt x="542" y="82"/>
                    <a:pt x="542" y="82"/>
                  </a:cubicBezTo>
                  <a:cubicBezTo>
                    <a:pt x="537" y="79"/>
                    <a:pt x="537" y="79"/>
                    <a:pt x="537" y="79"/>
                  </a:cubicBezTo>
                  <a:cubicBezTo>
                    <a:pt x="533" y="80"/>
                    <a:pt x="533" y="80"/>
                    <a:pt x="533" y="80"/>
                  </a:cubicBezTo>
                  <a:cubicBezTo>
                    <a:pt x="531" y="81"/>
                    <a:pt x="531" y="81"/>
                    <a:pt x="531" y="81"/>
                  </a:cubicBezTo>
                  <a:cubicBezTo>
                    <a:pt x="529" y="78"/>
                    <a:pt x="529" y="78"/>
                    <a:pt x="529" y="78"/>
                  </a:cubicBezTo>
                  <a:cubicBezTo>
                    <a:pt x="526" y="69"/>
                    <a:pt x="526" y="69"/>
                    <a:pt x="526" y="69"/>
                  </a:cubicBezTo>
                  <a:cubicBezTo>
                    <a:pt x="521" y="57"/>
                    <a:pt x="521" y="57"/>
                    <a:pt x="521" y="57"/>
                  </a:cubicBezTo>
                  <a:cubicBezTo>
                    <a:pt x="517" y="50"/>
                    <a:pt x="517" y="50"/>
                    <a:pt x="517" y="50"/>
                  </a:cubicBezTo>
                  <a:cubicBezTo>
                    <a:pt x="513" y="42"/>
                    <a:pt x="513" y="42"/>
                    <a:pt x="513" y="42"/>
                  </a:cubicBezTo>
                  <a:cubicBezTo>
                    <a:pt x="514" y="37"/>
                    <a:pt x="514" y="37"/>
                    <a:pt x="514" y="37"/>
                  </a:cubicBezTo>
                  <a:cubicBezTo>
                    <a:pt x="512" y="32"/>
                    <a:pt x="512" y="32"/>
                    <a:pt x="512" y="32"/>
                  </a:cubicBezTo>
                  <a:cubicBezTo>
                    <a:pt x="511" y="30"/>
                    <a:pt x="511" y="30"/>
                    <a:pt x="511" y="30"/>
                  </a:cubicBezTo>
                  <a:cubicBezTo>
                    <a:pt x="510" y="26"/>
                    <a:pt x="510" y="26"/>
                    <a:pt x="510" y="26"/>
                  </a:cubicBezTo>
                  <a:cubicBezTo>
                    <a:pt x="507" y="21"/>
                    <a:pt x="507" y="21"/>
                    <a:pt x="507" y="21"/>
                  </a:cubicBezTo>
                  <a:cubicBezTo>
                    <a:pt x="506" y="21"/>
                    <a:pt x="506" y="21"/>
                    <a:pt x="506" y="21"/>
                  </a:cubicBezTo>
                  <a:cubicBezTo>
                    <a:pt x="506" y="25"/>
                    <a:pt x="506" y="25"/>
                    <a:pt x="506" y="25"/>
                  </a:cubicBezTo>
                  <a:cubicBezTo>
                    <a:pt x="504" y="28"/>
                    <a:pt x="504" y="28"/>
                    <a:pt x="504" y="28"/>
                  </a:cubicBezTo>
                  <a:cubicBezTo>
                    <a:pt x="499" y="31"/>
                    <a:pt x="499" y="31"/>
                    <a:pt x="499" y="31"/>
                  </a:cubicBezTo>
                  <a:cubicBezTo>
                    <a:pt x="499" y="31"/>
                    <a:pt x="499" y="31"/>
                    <a:pt x="499" y="31"/>
                  </a:cubicBezTo>
                  <a:cubicBezTo>
                    <a:pt x="499" y="31"/>
                    <a:pt x="499" y="31"/>
                    <a:pt x="499" y="31"/>
                  </a:cubicBezTo>
                  <a:cubicBezTo>
                    <a:pt x="497" y="34"/>
                    <a:pt x="497" y="34"/>
                    <a:pt x="497" y="3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52"/>
                    <a:pt x="486" y="52"/>
                    <a:pt x="486" y="52"/>
                  </a:cubicBezTo>
                  <a:cubicBezTo>
                    <a:pt x="481" y="62"/>
                    <a:pt x="481" y="62"/>
                    <a:pt x="481" y="62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5" y="73"/>
                    <a:pt x="475" y="73"/>
                    <a:pt x="475" y="73"/>
                  </a:cubicBezTo>
                  <a:cubicBezTo>
                    <a:pt x="471" y="74"/>
                    <a:pt x="471" y="74"/>
                    <a:pt x="471" y="74"/>
                  </a:cubicBezTo>
                  <a:cubicBezTo>
                    <a:pt x="469" y="75"/>
                    <a:pt x="469" y="75"/>
                    <a:pt x="469" y="75"/>
                  </a:cubicBezTo>
                  <a:cubicBezTo>
                    <a:pt x="468" y="79"/>
                    <a:pt x="468" y="79"/>
                    <a:pt x="468" y="79"/>
                  </a:cubicBezTo>
                  <a:cubicBezTo>
                    <a:pt x="464" y="82"/>
                    <a:pt x="464" y="82"/>
                    <a:pt x="464" y="82"/>
                  </a:cubicBezTo>
                  <a:cubicBezTo>
                    <a:pt x="461" y="81"/>
                    <a:pt x="461" y="81"/>
                    <a:pt x="461" y="81"/>
                  </a:cubicBezTo>
                  <a:cubicBezTo>
                    <a:pt x="461" y="75"/>
                    <a:pt x="461" y="75"/>
                    <a:pt x="461" y="75"/>
                  </a:cubicBezTo>
                  <a:cubicBezTo>
                    <a:pt x="459" y="75"/>
                    <a:pt x="459" y="75"/>
                    <a:pt x="459" y="75"/>
                  </a:cubicBezTo>
                  <a:cubicBezTo>
                    <a:pt x="459" y="73"/>
                    <a:pt x="459" y="73"/>
                    <a:pt x="459" y="73"/>
                  </a:cubicBezTo>
                  <a:cubicBezTo>
                    <a:pt x="456" y="72"/>
                    <a:pt x="456" y="72"/>
                    <a:pt x="456" y="72"/>
                  </a:cubicBezTo>
                  <a:cubicBezTo>
                    <a:pt x="453" y="74"/>
                    <a:pt x="453" y="74"/>
                    <a:pt x="453" y="74"/>
                  </a:cubicBezTo>
                  <a:cubicBezTo>
                    <a:pt x="451" y="76"/>
                    <a:pt x="451" y="76"/>
                    <a:pt x="451" y="76"/>
                  </a:cubicBezTo>
                  <a:cubicBezTo>
                    <a:pt x="447" y="76"/>
                    <a:pt x="447" y="76"/>
                    <a:pt x="447" y="76"/>
                  </a:cubicBezTo>
                  <a:cubicBezTo>
                    <a:pt x="444" y="72"/>
                    <a:pt x="444" y="72"/>
                    <a:pt x="444" y="72"/>
                  </a:cubicBezTo>
                  <a:cubicBezTo>
                    <a:pt x="444" y="70"/>
                    <a:pt x="444" y="70"/>
                    <a:pt x="444" y="70"/>
                  </a:cubicBezTo>
                  <a:cubicBezTo>
                    <a:pt x="442" y="69"/>
                    <a:pt x="442" y="69"/>
                    <a:pt x="442" y="69"/>
                  </a:cubicBezTo>
                  <a:cubicBezTo>
                    <a:pt x="441" y="65"/>
                    <a:pt x="441" y="65"/>
                    <a:pt x="441" y="65"/>
                  </a:cubicBezTo>
                  <a:cubicBezTo>
                    <a:pt x="440" y="63"/>
                    <a:pt x="440" y="63"/>
                    <a:pt x="440" y="63"/>
                  </a:cubicBezTo>
                  <a:cubicBezTo>
                    <a:pt x="437" y="62"/>
                    <a:pt x="437" y="62"/>
                    <a:pt x="437" y="62"/>
                  </a:cubicBezTo>
                  <a:cubicBezTo>
                    <a:pt x="433" y="58"/>
                    <a:pt x="433" y="58"/>
                    <a:pt x="433" y="58"/>
                  </a:cubicBezTo>
                  <a:cubicBezTo>
                    <a:pt x="427" y="58"/>
                    <a:pt x="427" y="58"/>
                    <a:pt x="427" y="58"/>
                  </a:cubicBezTo>
                  <a:cubicBezTo>
                    <a:pt x="423" y="60"/>
                    <a:pt x="423" y="60"/>
                    <a:pt x="423" y="60"/>
                  </a:cubicBezTo>
                  <a:cubicBezTo>
                    <a:pt x="413" y="60"/>
                    <a:pt x="413" y="60"/>
                    <a:pt x="413" y="60"/>
                  </a:cubicBezTo>
                  <a:cubicBezTo>
                    <a:pt x="408" y="59"/>
                    <a:pt x="408" y="59"/>
                    <a:pt x="408" y="59"/>
                  </a:cubicBezTo>
                  <a:cubicBezTo>
                    <a:pt x="404" y="62"/>
                    <a:pt x="404" y="62"/>
                    <a:pt x="404" y="62"/>
                  </a:cubicBezTo>
                  <a:cubicBezTo>
                    <a:pt x="403" y="66"/>
                    <a:pt x="403" y="66"/>
                    <a:pt x="403" y="66"/>
                  </a:cubicBezTo>
                  <a:cubicBezTo>
                    <a:pt x="407" y="70"/>
                    <a:pt x="407" y="70"/>
                    <a:pt x="407" y="70"/>
                  </a:cubicBezTo>
                  <a:cubicBezTo>
                    <a:pt x="408" y="73"/>
                    <a:pt x="408" y="73"/>
                    <a:pt x="408" y="73"/>
                  </a:cubicBezTo>
                  <a:cubicBezTo>
                    <a:pt x="410" y="78"/>
                    <a:pt x="410" y="78"/>
                    <a:pt x="410" y="78"/>
                  </a:cubicBezTo>
                  <a:cubicBezTo>
                    <a:pt x="409" y="79"/>
                    <a:pt x="409" y="79"/>
                    <a:pt x="409" y="79"/>
                  </a:cubicBezTo>
                  <a:cubicBezTo>
                    <a:pt x="406" y="80"/>
                    <a:pt x="406" y="80"/>
                    <a:pt x="406" y="80"/>
                  </a:cubicBezTo>
                  <a:cubicBezTo>
                    <a:pt x="400" y="78"/>
                    <a:pt x="400" y="78"/>
                    <a:pt x="400" y="78"/>
                  </a:cubicBezTo>
                  <a:cubicBezTo>
                    <a:pt x="399" y="77"/>
                    <a:pt x="399" y="77"/>
                    <a:pt x="399" y="77"/>
                  </a:cubicBezTo>
                  <a:cubicBezTo>
                    <a:pt x="397" y="77"/>
                    <a:pt x="397" y="77"/>
                    <a:pt x="397" y="77"/>
                  </a:cubicBezTo>
                  <a:cubicBezTo>
                    <a:pt x="396" y="77"/>
                    <a:pt x="396" y="77"/>
                    <a:pt x="396" y="77"/>
                  </a:cubicBezTo>
                  <a:cubicBezTo>
                    <a:pt x="396" y="77"/>
                    <a:pt x="396" y="77"/>
                    <a:pt x="396" y="77"/>
                  </a:cubicBezTo>
                  <a:cubicBezTo>
                    <a:pt x="389" y="77"/>
                    <a:pt x="389" y="77"/>
                    <a:pt x="389" y="77"/>
                  </a:cubicBezTo>
                  <a:cubicBezTo>
                    <a:pt x="385" y="77"/>
                    <a:pt x="385" y="77"/>
                    <a:pt x="385" y="77"/>
                  </a:cubicBezTo>
                  <a:cubicBezTo>
                    <a:pt x="383" y="76"/>
                    <a:pt x="383" y="76"/>
                    <a:pt x="383" y="76"/>
                  </a:cubicBezTo>
                  <a:cubicBezTo>
                    <a:pt x="377" y="76"/>
                    <a:pt x="377" y="76"/>
                    <a:pt x="377" y="76"/>
                  </a:cubicBezTo>
                  <a:cubicBezTo>
                    <a:pt x="372" y="78"/>
                    <a:pt x="372" y="78"/>
                    <a:pt x="372" y="78"/>
                  </a:cubicBezTo>
                  <a:cubicBezTo>
                    <a:pt x="369" y="85"/>
                    <a:pt x="369" y="85"/>
                    <a:pt x="369" y="85"/>
                  </a:cubicBezTo>
                  <a:cubicBezTo>
                    <a:pt x="360" y="85"/>
                    <a:pt x="360" y="85"/>
                    <a:pt x="360" y="85"/>
                  </a:cubicBezTo>
                  <a:cubicBezTo>
                    <a:pt x="355" y="86"/>
                    <a:pt x="355" y="86"/>
                    <a:pt x="355" y="86"/>
                  </a:cubicBezTo>
                  <a:cubicBezTo>
                    <a:pt x="355" y="88"/>
                    <a:pt x="355" y="88"/>
                    <a:pt x="355" y="88"/>
                  </a:cubicBezTo>
                  <a:cubicBezTo>
                    <a:pt x="351" y="92"/>
                    <a:pt x="351" y="92"/>
                    <a:pt x="351" y="92"/>
                  </a:cubicBezTo>
                  <a:cubicBezTo>
                    <a:pt x="346" y="92"/>
                    <a:pt x="346" y="92"/>
                    <a:pt x="346" y="92"/>
                  </a:cubicBezTo>
                  <a:cubicBezTo>
                    <a:pt x="346" y="91"/>
                    <a:pt x="346" y="91"/>
                    <a:pt x="346" y="91"/>
                  </a:cubicBezTo>
                  <a:cubicBezTo>
                    <a:pt x="343" y="92"/>
                    <a:pt x="343" y="92"/>
                    <a:pt x="343" y="92"/>
                  </a:cubicBezTo>
                  <a:cubicBezTo>
                    <a:pt x="340" y="95"/>
                    <a:pt x="340" y="95"/>
                    <a:pt x="340" y="95"/>
                  </a:cubicBezTo>
                  <a:cubicBezTo>
                    <a:pt x="336" y="94"/>
                    <a:pt x="336" y="94"/>
                    <a:pt x="336" y="94"/>
                  </a:cubicBezTo>
                  <a:cubicBezTo>
                    <a:pt x="327" y="86"/>
                    <a:pt x="327" y="86"/>
                    <a:pt x="327" y="86"/>
                  </a:cubicBezTo>
                  <a:cubicBezTo>
                    <a:pt x="324" y="82"/>
                    <a:pt x="324" y="82"/>
                    <a:pt x="324" y="82"/>
                  </a:cubicBezTo>
                  <a:cubicBezTo>
                    <a:pt x="324" y="79"/>
                    <a:pt x="324" y="79"/>
                    <a:pt x="324" y="79"/>
                  </a:cubicBezTo>
                  <a:cubicBezTo>
                    <a:pt x="319" y="74"/>
                    <a:pt x="319" y="74"/>
                    <a:pt x="319" y="74"/>
                  </a:cubicBezTo>
                  <a:cubicBezTo>
                    <a:pt x="315" y="70"/>
                    <a:pt x="315" y="70"/>
                    <a:pt x="315" y="70"/>
                  </a:cubicBezTo>
                  <a:cubicBezTo>
                    <a:pt x="314" y="65"/>
                    <a:pt x="314" y="65"/>
                    <a:pt x="314" y="65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4" y="60"/>
                    <a:pt x="314" y="60"/>
                    <a:pt x="314" y="60"/>
                  </a:cubicBezTo>
                  <a:cubicBezTo>
                    <a:pt x="315" y="56"/>
                    <a:pt x="315" y="56"/>
                    <a:pt x="315" y="56"/>
                  </a:cubicBezTo>
                  <a:cubicBezTo>
                    <a:pt x="316" y="53"/>
                    <a:pt x="316" y="53"/>
                    <a:pt x="316" y="53"/>
                  </a:cubicBezTo>
                  <a:cubicBezTo>
                    <a:pt x="316" y="48"/>
                    <a:pt x="316" y="48"/>
                    <a:pt x="316" y="48"/>
                  </a:cubicBezTo>
                  <a:cubicBezTo>
                    <a:pt x="321" y="40"/>
                    <a:pt x="321" y="40"/>
                    <a:pt x="321" y="40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6" y="29"/>
                    <a:pt x="326" y="29"/>
                    <a:pt x="326" y="29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22" y="27"/>
                    <a:pt x="322" y="27"/>
                    <a:pt x="322" y="27"/>
                  </a:cubicBezTo>
                  <a:cubicBezTo>
                    <a:pt x="320" y="23"/>
                    <a:pt x="320" y="23"/>
                    <a:pt x="320" y="23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3" y="21"/>
                    <a:pt x="313" y="21"/>
                    <a:pt x="313" y="21"/>
                  </a:cubicBezTo>
                  <a:cubicBezTo>
                    <a:pt x="309" y="19"/>
                    <a:pt x="309" y="19"/>
                    <a:pt x="309" y="19"/>
                  </a:cubicBezTo>
                  <a:cubicBezTo>
                    <a:pt x="311" y="16"/>
                    <a:pt x="311" y="16"/>
                    <a:pt x="311" y="16"/>
                  </a:cubicBezTo>
                  <a:cubicBezTo>
                    <a:pt x="314" y="11"/>
                    <a:pt x="314" y="11"/>
                    <a:pt x="314" y="11"/>
                  </a:cubicBezTo>
                  <a:cubicBezTo>
                    <a:pt x="314" y="5"/>
                    <a:pt x="314" y="5"/>
                    <a:pt x="314" y="5"/>
                  </a:cubicBezTo>
                  <a:cubicBezTo>
                    <a:pt x="310" y="1"/>
                    <a:pt x="310" y="1"/>
                    <a:pt x="310" y="1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3" y="2"/>
                    <a:pt x="303" y="2"/>
                    <a:pt x="303" y="2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4"/>
                    <a:pt x="299" y="4"/>
                    <a:pt x="299" y="4"/>
                  </a:cubicBezTo>
                  <a:cubicBezTo>
                    <a:pt x="297" y="10"/>
                    <a:pt x="297" y="10"/>
                    <a:pt x="297" y="10"/>
                  </a:cubicBezTo>
                  <a:cubicBezTo>
                    <a:pt x="286" y="18"/>
                    <a:pt x="286" y="18"/>
                    <a:pt x="286" y="18"/>
                  </a:cubicBezTo>
                  <a:cubicBezTo>
                    <a:pt x="278" y="19"/>
                    <a:pt x="278" y="19"/>
                    <a:pt x="278" y="19"/>
                  </a:cubicBezTo>
                  <a:cubicBezTo>
                    <a:pt x="268" y="23"/>
                    <a:pt x="268" y="23"/>
                    <a:pt x="268" y="23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58" y="22"/>
                    <a:pt x="258" y="22"/>
                    <a:pt x="258" y="22"/>
                  </a:cubicBezTo>
                  <a:cubicBezTo>
                    <a:pt x="251" y="28"/>
                    <a:pt x="251" y="28"/>
                    <a:pt x="251" y="28"/>
                  </a:cubicBezTo>
                  <a:cubicBezTo>
                    <a:pt x="244" y="31"/>
                    <a:pt x="244" y="31"/>
                    <a:pt x="244" y="31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31" y="30"/>
                    <a:pt x="231" y="30"/>
                    <a:pt x="231" y="30"/>
                  </a:cubicBezTo>
                  <a:cubicBezTo>
                    <a:pt x="223" y="31"/>
                    <a:pt x="223" y="31"/>
                    <a:pt x="223" y="31"/>
                  </a:cubicBezTo>
                  <a:cubicBezTo>
                    <a:pt x="216" y="27"/>
                    <a:pt x="216" y="27"/>
                    <a:pt x="216" y="27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3" y="24"/>
                    <a:pt x="203" y="24"/>
                    <a:pt x="203" y="24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10" y="31"/>
                    <a:pt x="210" y="31"/>
                    <a:pt x="210" y="31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0" y="50"/>
                    <a:pt x="210" y="50"/>
                    <a:pt x="210" y="50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9" y="64"/>
                    <a:pt x="229" y="64"/>
                    <a:pt x="229" y="64"/>
                  </a:cubicBezTo>
                  <a:cubicBezTo>
                    <a:pt x="236" y="66"/>
                    <a:pt x="236" y="66"/>
                    <a:pt x="236" y="66"/>
                  </a:cubicBezTo>
                  <a:cubicBezTo>
                    <a:pt x="237" y="70"/>
                    <a:pt x="237" y="70"/>
                    <a:pt x="237" y="70"/>
                  </a:cubicBezTo>
                  <a:cubicBezTo>
                    <a:pt x="231" y="73"/>
                    <a:pt x="231" y="73"/>
                    <a:pt x="231" y="73"/>
                  </a:cubicBezTo>
                  <a:cubicBezTo>
                    <a:pt x="221" y="75"/>
                    <a:pt x="221" y="75"/>
                    <a:pt x="221" y="75"/>
                  </a:cubicBezTo>
                  <a:cubicBezTo>
                    <a:pt x="217" y="79"/>
                    <a:pt x="217" y="79"/>
                    <a:pt x="217" y="79"/>
                  </a:cubicBezTo>
                  <a:cubicBezTo>
                    <a:pt x="215" y="85"/>
                    <a:pt x="215" y="85"/>
                    <a:pt x="215" y="85"/>
                  </a:cubicBezTo>
                  <a:cubicBezTo>
                    <a:pt x="203" y="91"/>
                    <a:pt x="203" y="91"/>
                    <a:pt x="203" y="91"/>
                  </a:cubicBezTo>
                  <a:cubicBezTo>
                    <a:pt x="200" y="95"/>
                    <a:pt x="200" y="95"/>
                    <a:pt x="200" y="95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87" y="107"/>
                    <a:pt x="187" y="107"/>
                    <a:pt x="187" y="107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2" y="106"/>
                    <a:pt x="172" y="106"/>
                    <a:pt x="172" y="106"/>
                  </a:cubicBezTo>
                  <a:cubicBezTo>
                    <a:pt x="163" y="100"/>
                    <a:pt x="163" y="100"/>
                    <a:pt x="163" y="100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48" y="94"/>
                    <a:pt x="148" y="94"/>
                    <a:pt x="148" y="94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8" y="83"/>
                    <a:pt x="148" y="83"/>
                    <a:pt x="148" y="83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43" y="75"/>
                    <a:pt x="143" y="75"/>
                    <a:pt x="143" y="75"/>
                  </a:cubicBezTo>
                  <a:cubicBezTo>
                    <a:pt x="137" y="77"/>
                    <a:pt x="137" y="77"/>
                    <a:pt x="137" y="77"/>
                  </a:cubicBezTo>
                  <a:cubicBezTo>
                    <a:pt x="132" y="82"/>
                    <a:pt x="132" y="82"/>
                    <a:pt x="132" y="82"/>
                  </a:cubicBezTo>
                  <a:cubicBezTo>
                    <a:pt x="129" y="82"/>
                    <a:pt x="129" y="82"/>
                    <a:pt x="129" y="82"/>
                  </a:cubicBezTo>
                  <a:cubicBezTo>
                    <a:pt x="127" y="80"/>
                    <a:pt x="127" y="80"/>
                    <a:pt x="127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94" y="83"/>
                    <a:pt x="94" y="83"/>
                    <a:pt x="94" y="83"/>
                  </a:cubicBezTo>
                  <a:cubicBezTo>
                    <a:pt x="93" y="90"/>
                    <a:pt x="93" y="90"/>
                    <a:pt x="93" y="90"/>
                  </a:cubicBezTo>
                  <a:cubicBezTo>
                    <a:pt x="95" y="96"/>
                    <a:pt x="95" y="96"/>
                    <a:pt x="95" y="96"/>
                  </a:cubicBezTo>
                  <a:cubicBezTo>
                    <a:pt x="103" y="98"/>
                    <a:pt x="103" y="98"/>
                    <a:pt x="103" y="98"/>
                  </a:cubicBezTo>
                  <a:cubicBezTo>
                    <a:pt x="107" y="104"/>
                    <a:pt x="107" y="104"/>
                    <a:pt x="107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85" y="115"/>
                    <a:pt x="85" y="115"/>
                    <a:pt x="85" y="115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8" y="139"/>
                    <a:pt x="98" y="139"/>
                    <a:pt x="98" y="139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60"/>
                    <a:pt x="103" y="160"/>
                    <a:pt x="103" y="160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87" y="219"/>
                    <a:pt x="87" y="219"/>
                    <a:pt x="87" y="219"/>
                  </a:cubicBezTo>
                  <a:cubicBezTo>
                    <a:pt x="87" y="222"/>
                    <a:pt x="87" y="222"/>
                    <a:pt x="87" y="222"/>
                  </a:cubicBezTo>
                  <a:cubicBezTo>
                    <a:pt x="85" y="225"/>
                    <a:pt x="85" y="225"/>
                    <a:pt x="85" y="225"/>
                  </a:cubicBezTo>
                  <a:cubicBezTo>
                    <a:pt x="80" y="224"/>
                    <a:pt x="80" y="224"/>
                    <a:pt x="80" y="224"/>
                  </a:cubicBezTo>
                  <a:cubicBezTo>
                    <a:pt x="81" y="222"/>
                    <a:pt x="81" y="222"/>
                    <a:pt x="81" y="222"/>
                  </a:cubicBezTo>
                  <a:cubicBezTo>
                    <a:pt x="76" y="219"/>
                    <a:pt x="76" y="219"/>
                    <a:pt x="76" y="219"/>
                  </a:cubicBezTo>
                  <a:cubicBezTo>
                    <a:pt x="74" y="219"/>
                    <a:pt x="74" y="219"/>
                    <a:pt x="74" y="219"/>
                  </a:cubicBezTo>
                  <a:cubicBezTo>
                    <a:pt x="70" y="219"/>
                    <a:pt x="70" y="219"/>
                    <a:pt x="70" y="219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66" y="222"/>
                    <a:pt x="66" y="222"/>
                    <a:pt x="66" y="222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39" y="230"/>
                    <a:pt x="39" y="230"/>
                    <a:pt x="39" y="230"/>
                  </a:cubicBezTo>
                  <a:cubicBezTo>
                    <a:pt x="36" y="232"/>
                    <a:pt x="36" y="232"/>
                    <a:pt x="36" y="232"/>
                  </a:cubicBezTo>
                  <a:cubicBezTo>
                    <a:pt x="34" y="233"/>
                    <a:pt x="34" y="233"/>
                    <a:pt x="34" y="233"/>
                  </a:cubicBezTo>
                  <a:cubicBezTo>
                    <a:pt x="29" y="238"/>
                    <a:pt x="29" y="238"/>
                    <a:pt x="29" y="238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19" y="243"/>
                    <a:pt x="19" y="243"/>
                    <a:pt x="19" y="243"/>
                  </a:cubicBezTo>
                  <a:cubicBezTo>
                    <a:pt x="20" y="249"/>
                    <a:pt x="20" y="249"/>
                    <a:pt x="20" y="249"/>
                  </a:cubicBezTo>
                  <a:cubicBezTo>
                    <a:pt x="18" y="252"/>
                    <a:pt x="18" y="252"/>
                    <a:pt x="18" y="252"/>
                  </a:cubicBezTo>
                  <a:cubicBezTo>
                    <a:pt x="19" y="256"/>
                    <a:pt x="19" y="256"/>
                    <a:pt x="19" y="256"/>
                  </a:cubicBezTo>
                  <a:cubicBezTo>
                    <a:pt x="13" y="262"/>
                    <a:pt x="13" y="262"/>
                    <a:pt x="13" y="262"/>
                  </a:cubicBezTo>
                  <a:cubicBezTo>
                    <a:pt x="15" y="270"/>
                    <a:pt x="15" y="270"/>
                    <a:pt x="15" y="270"/>
                  </a:cubicBezTo>
                  <a:cubicBezTo>
                    <a:pt x="17" y="274"/>
                    <a:pt x="17" y="274"/>
                    <a:pt x="17" y="274"/>
                  </a:cubicBezTo>
                  <a:cubicBezTo>
                    <a:pt x="13" y="278"/>
                    <a:pt x="13" y="278"/>
                    <a:pt x="13" y="278"/>
                  </a:cubicBezTo>
                  <a:cubicBezTo>
                    <a:pt x="10" y="277"/>
                    <a:pt x="10" y="277"/>
                    <a:pt x="10" y="277"/>
                  </a:cubicBezTo>
                  <a:cubicBezTo>
                    <a:pt x="3" y="281"/>
                    <a:pt x="3" y="281"/>
                    <a:pt x="3" y="281"/>
                  </a:cubicBezTo>
                  <a:cubicBezTo>
                    <a:pt x="3" y="286"/>
                    <a:pt x="3" y="286"/>
                    <a:pt x="3" y="286"/>
                  </a:cubicBezTo>
                  <a:cubicBezTo>
                    <a:pt x="1" y="288"/>
                    <a:pt x="1" y="288"/>
                    <a:pt x="1" y="288"/>
                  </a:cubicBezTo>
                  <a:cubicBezTo>
                    <a:pt x="2" y="291"/>
                    <a:pt x="2" y="291"/>
                    <a:pt x="2" y="291"/>
                  </a:cubicBezTo>
                  <a:cubicBezTo>
                    <a:pt x="1" y="296"/>
                    <a:pt x="1" y="296"/>
                    <a:pt x="1" y="296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1" y="304"/>
                    <a:pt x="1" y="304"/>
                    <a:pt x="1" y="30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14"/>
                    <a:pt x="6" y="314"/>
                    <a:pt x="6" y="314"/>
                  </a:cubicBezTo>
                  <a:cubicBezTo>
                    <a:pt x="17" y="332"/>
                    <a:pt x="17" y="332"/>
                    <a:pt x="17" y="332"/>
                  </a:cubicBezTo>
                  <a:cubicBezTo>
                    <a:pt x="12" y="339"/>
                    <a:pt x="12" y="339"/>
                    <a:pt x="12" y="339"/>
                  </a:cubicBezTo>
                  <a:cubicBezTo>
                    <a:pt x="26" y="338"/>
                    <a:pt x="26" y="338"/>
                    <a:pt x="26" y="338"/>
                  </a:cubicBezTo>
                  <a:cubicBezTo>
                    <a:pt x="32" y="339"/>
                    <a:pt x="32" y="339"/>
                    <a:pt x="32" y="339"/>
                  </a:cubicBezTo>
                  <a:cubicBezTo>
                    <a:pt x="37" y="346"/>
                    <a:pt x="37" y="346"/>
                    <a:pt x="37" y="346"/>
                  </a:cubicBezTo>
                  <a:cubicBezTo>
                    <a:pt x="39" y="352"/>
                    <a:pt x="39" y="352"/>
                    <a:pt x="39" y="352"/>
                  </a:cubicBezTo>
                  <a:cubicBezTo>
                    <a:pt x="48" y="353"/>
                    <a:pt x="48" y="353"/>
                    <a:pt x="48" y="353"/>
                  </a:cubicBezTo>
                  <a:cubicBezTo>
                    <a:pt x="60" y="353"/>
                    <a:pt x="60" y="353"/>
                    <a:pt x="60" y="353"/>
                  </a:cubicBezTo>
                  <a:cubicBezTo>
                    <a:pt x="69" y="345"/>
                    <a:pt x="69" y="345"/>
                    <a:pt x="69" y="345"/>
                  </a:cubicBezTo>
                  <a:cubicBezTo>
                    <a:pt x="78" y="340"/>
                    <a:pt x="78" y="340"/>
                    <a:pt x="78" y="340"/>
                  </a:cubicBezTo>
                  <a:cubicBezTo>
                    <a:pt x="80" y="342"/>
                    <a:pt x="80" y="342"/>
                    <a:pt x="80" y="342"/>
                  </a:cubicBezTo>
                  <a:cubicBezTo>
                    <a:pt x="79" y="347"/>
                    <a:pt x="79" y="347"/>
                    <a:pt x="79" y="347"/>
                  </a:cubicBezTo>
                  <a:cubicBezTo>
                    <a:pt x="77" y="349"/>
                    <a:pt x="77" y="349"/>
                    <a:pt x="77" y="349"/>
                  </a:cubicBezTo>
                  <a:cubicBezTo>
                    <a:pt x="77" y="357"/>
                    <a:pt x="77" y="357"/>
                    <a:pt x="77" y="357"/>
                  </a:cubicBezTo>
                  <a:cubicBezTo>
                    <a:pt x="78" y="371"/>
                    <a:pt x="78" y="371"/>
                    <a:pt x="78" y="371"/>
                  </a:cubicBezTo>
                  <a:cubicBezTo>
                    <a:pt x="78" y="376"/>
                    <a:pt x="78" y="376"/>
                    <a:pt x="78" y="376"/>
                  </a:cubicBezTo>
                  <a:cubicBezTo>
                    <a:pt x="81" y="378"/>
                    <a:pt x="81" y="378"/>
                    <a:pt x="81" y="378"/>
                  </a:cubicBezTo>
                  <a:cubicBezTo>
                    <a:pt x="86" y="378"/>
                    <a:pt x="86" y="378"/>
                    <a:pt x="86" y="378"/>
                  </a:cubicBezTo>
                  <a:cubicBezTo>
                    <a:pt x="90" y="377"/>
                    <a:pt x="90" y="377"/>
                    <a:pt x="90" y="377"/>
                  </a:cubicBezTo>
                  <a:cubicBezTo>
                    <a:pt x="95" y="376"/>
                    <a:pt x="95" y="376"/>
                    <a:pt x="95" y="376"/>
                  </a:cubicBezTo>
                  <a:cubicBezTo>
                    <a:pt x="97" y="376"/>
                    <a:pt x="97" y="376"/>
                    <a:pt x="97" y="376"/>
                  </a:cubicBezTo>
                  <a:cubicBezTo>
                    <a:pt x="100" y="377"/>
                    <a:pt x="100" y="377"/>
                    <a:pt x="100" y="377"/>
                  </a:cubicBezTo>
                  <a:cubicBezTo>
                    <a:pt x="100" y="377"/>
                    <a:pt x="100" y="377"/>
                    <a:pt x="100" y="377"/>
                  </a:cubicBezTo>
                  <a:cubicBezTo>
                    <a:pt x="115" y="377"/>
                    <a:pt x="115" y="377"/>
                    <a:pt x="115" y="377"/>
                  </a:cubicBezTo>
                  <a:cubicBezTo>
                    <a:pt x="121" y="378"/>
                    <a:pt x="121" y="378"/>
                    <a:pt x="121" y="378"/>
                  </a:cubicBezTo>
                  <a:cubicBezTo>
                    <a:pt x="128" y="374"/>
                    <a:pt x="128" y="374"/>
                    <a:pt x="128" y="374"/>
                  </a:cubicBezTo>
                  <a:cubicBezTo>
                    <a:pt x="131" y="374"/>
                    <a:pt x="131" y="374"/>
                    <a:pt x="131" y="374"/>
                  </a:cubicBezTo>
                  <a:cubicBezTo>
                    <a:pt x="136" y="370"/>
                    <a:pt x="136" y="370"/>
                    <a:pt x="136" y="370"/>
                  </a:cubicBezTo>
                  <a:cubicBezTo>
                    <a:pt x="142" y="370"/>
                    <a:pt x="142" y="370"/>
                    <a:pt x="142" y="370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52" y="358"/>
                    <a:pt x="152" y="358"/>
                    <a:pt x="152" y="358"/>
                  </a:cubicBezTo>
                  <a:cubicBezTo>
                    <a:pt x="163" y="351"/>
                    <a:pt x="163" y="351"/>
                    <a:pt x="163" y="351"/>
                  </a:cubicBezTo>
                  <a:cubicBezTo>
                    <a:pt x="170" y="350"/>
                    <a:pt x="170" y="350"/>
                    <a:pt x="170" y="350"/>
                  </a:cubicBezTo>
                  <a:cubicBezTo>
                    <a:pt x="178" y="346"/>
                    <a:pt x="178" y="346"/>
                    <a:pt x="178" y="346"/>
                  </a:cubicBezTo>
                  <a:cubicBezTo>
                    <a:pt x="182" y="346"/>
                    <a:pt x="182" y="346"/>
                    <a:pt x="182" y="346"/>
                  </a:cubicBezTo>
                  <a:cubicBezTo>
                    <a:pt x="187" y="349"/>
                    <a:pt x="187" y="349"/>
                    <a:pt x="187" y="349"/>
                  </a:cubicBezTo>
                  <a:cubicBezTo>
                    <a:pt x="192" y="346"/>
                    <a:pt x="192" y="346"/>
                    <a:pt x="192" y="346"/>
                  </a:cubicBezTo>
                  <a:cubicBezTo>
                    <a:pt x="195" y="348"/>
                    <a:pt x="195" y="348"/>
                    <a:pt x="195" y="348"/>
                  </a:cubicBezTo>
                  <a:cubicBezTo>
                    <a:pt x="194" y="354"/>
                    <a:pt x="194" y="354"/>
                    <a:pt x="194" y="354"/>
                  </a:cubicBezTo>
                  <a:cubicBezTo>
                    <a:pt x="197" y="362"/>
                    <a:pt x="197" y="362"/>
                    <a:pt x="197" y="362"/>
                  </a:cubicBezTo>
                  <a:cubicBezTo>
                    <a:pt x="193" y="368"/>
                    <a:pt x="193" y="368"/>
                    <a:pt x="193" y="368"/>
                  </a:cubicBezTo>
                  <a:cubicBezTo>
                    <a:pt x="196" y="379"/>
                    <a:pt x="196" y="379"/>
                    <a:pt x="196" y="379"/>
                  </a:cubicBezTo>
                  <a:cubicBezTo>
                    <a:pt x="194" y="383"/>
                    <a:pt x="194" y="383"/>
                    <a:pt x="194" y="383"/>
                  </a:cubicBezTo>
                  <a:cubicBezTo>
                    <a:pt x="198" y="392"/>
                    <a:pt x="198" y="392"/>
                    <a:pt x="198" y="392"/>
                  </a:cubicBezTo>
                  <a:cubicBezTo>
                    <a:pt x="203" y="394"/>
                    <a:pt x="203" y="394"/>
                    <a:pt x="203" y="394"/>
                  </a:cubicBezTo>
                  <a:cubicBezTo>
                    <a:pt x="205" y="401"/>
                    <a:pt x="205" y="401"/>
                    <a:pt x="205" y="401"/>
                  </a:cubicBezTo>
                  <a:cubicBezTo>
                    <a:pt x="210" y="404"/>
                    <a:pt x="210" y="404"/>
                    <a:pt x="210" y="404"/>
                  </a:cubicBezTo>
                  <a:cubicBezTo>
                    <a:pt x="217" y="408"/>
                    <a:pt x="217" y="408"/>
                    <a:pt x="217" y="408"/>
                  </a:cubicBezTo>
                  <a:cubicBezTo>
                    <a:pt x="222" y="413"/>
                    <a:pt x="222" y="413"/>
                    <a:pt x="222" y="413"/>
                  </a:cubicBezTo>
                  <a:cubicBezTo>
                    <a:pt x="224" y="410"/>
                    <a:pt x="224" y="410"/>
                    <a:pt x="224" y="410"/>
                  </a:cubicBezTo>
                  <a:cubicBezTo>
                    <a:pt x="234" y="408"/>
                    <a:pt x="234" y="408"/>
                    <a:pt x="234" y="408"/>
                  </a:cubicBezTo>
                  <a:cubicBezTo>
                    <a:pt x="241" y="416"/>
                    <a:pt x="241" y="416"/>
                    <a:pt x="241" y="416"/>
                  </a:cubicBezTo>
                  <a:cubicBezTo>
                    <a:pt x="247" y="414"/>
                    <a:pt x="247" y="414"/>
                    <a:pt x="247" y="414"/>
                  </a:cubicBezTo>
                  <a:cubicBezTo>
                    <a:pt x="255" y="423"/>
                    <a:pt x="255" y="423"/>
                    <a:pt x="255" y="423"/>
                  </a:cubicBezTo>
                  <a:cubicBezTo>
                    <a:pt x="259" y="423"/>
                    <a:pt x="259" y="423"/>
                    <a:pt x="259" y="423"/>
                  </a:cubicBezTo>
                  <a:cubicBezTo>
                    <a:pt x="269" y="426"/>
                    <a:pt x="269" y="426"/>
                    <a:pt x="269" y="426"/>
                  </a:cubicBezTo>
                  <a:cubicBezTo>
                    <a:pt x="275" y="428"/>
                    <a:pt x="275" y="428"/>
                    <a:pt x="275" y="428"/>
                  </a:cubicBezTo>
                  <a:cubicBezTo>
                    <a:pt x="276" y="435"/>
                    <a:pt x="276" y="435"/>
                    <a:pt x="276" y="435"/>
                  </a:cubicBezTo>
                  <a:cubicBezTo>
                    <a:pt x="281" y="436"/>
                    <a:pt x="281" y="436"/>
                    <a:pt x="281" y="436"/>
                  </a:cubicBezTo>
                  <a:cubicBezTo>
                    <a:pt x="287" y="439"/>
                    <a:pt x="287" y="439"/>
                    <a:pt x="287" y="439"/>
                  </a:cubicBezTo>
                  <a:cubicBezTo>
                    <a:pt x="300" y="438"/>
                    <a:pt x="300" y="438"/>
                    <a:pt x="300" y="438"/>
                  </a:cubicBezTo>
                  <a:cubicBezTo>
                    <a:pt x="309" y="443"/>
                    <a:pt x="309" y="443"/>
                    <a:pt x="309" y="443"/>
                  </a:cubicBezTo>
                  <a:cubicBezTo>
                    <a:pt x="311" y="447"/>
                    <a:pt x="311" y="447"/>
                    <a:pt x="311" y="447"/>
                  </a:cubicBezTo>
                  <a:cubicBezTo>
                    <a:pt x="310" y="458"/>
                    <a:pt x="310" y="458"/>
                    <a:pt x="310" y="458"/>
                  </a:cubicBezTo>
                  <a:cubicBezTo>
                    <a:pt x="312" y="466"/>
                    <a:pt x="312" y="466"/>
                    <a:pt x="312" y="466"/>
                  </a:cubicBezTo>
                  <a:cubicBezTo>
                    <a:pt x="309" y="471"/>
                    <a:pt x="309" y="471"/>
                    <a:pt x="309" y="471"/>
                  </a:cubicBezTo>
                  <a:cubicBezTo>
                    <a:pt x="317" y="486"/>
                    <a:pt x="317" y="486"/>
                    <a:pt x="317" y="486"/>
                  </a:cubicBezTo>
                  <a:cubicBezTo>
                    <a:pt x="317" y="496"/>
                    <a:pt x="317" y="496"/>
                    <a:pt x="317" y="496"/>
                  </a:cubicBezTo>
                  <a:cubicBezTo>
                    <a:pt x="357" y="497"/>
                    <a:pt x="357" y="497"/>
                    <a:pt x="357" y="497"/>
                  </a:cubicBezTo>
                  <a:cubicBezTo>
                    <a:pt x="359" y="511"/>
                    <a:pt x="359" y="511"/>
                    <a:pt x="359" y="511"/>
                  </a:cubicBezTo>
                  <a:cubicBezTo>
                    <a:pt x="358" y="520"/>
                    <a:pt x="358" y="520"/>
                    <a:pt x="358" y="520"/>
                  </a:cubicBezTo>
                  <a:cubicBezTo>
                    <a:pt x="370" y="523"/>
                    <a:pt x="370" y="523"/>
                    <a:pt x="370" y="523"/>
                  </a:cubicBezTo>
                  <a:cubicBezTo>
                    <a:pt x="381" y="544"/>
                    <a:pt x="381" y="544"/>
                    <a:pt x="381" y="544"/>
                  </a:cubicBezTo>
                  <a:cubicBezTo>
                    <a:pt x="382" y="555"/>
                    <a:pt x="382" y="555"/>
                    <a:pt x="382" y="555"/>
                  </a:cubicBezTo>
                  <a:cubicBezTo>
                    <a:pt x="371" y="577"/>
                    <a:pt x="371" y="577"/>
                    <a:pt x="371" y="577"/>
                  </a:cubicBezTo>
                  <a:cubicBezTo>
                    <a:pt x="372" y="580"/>
                    <a:pt x="372" y="580"/>
                    <a:pt x="372" y="580"/>
                  </a:cubicBezTo>
                  <a:cubicBezTo>
                    <a:pt x="369" y="585"/>
                    <a:pt x="369" y="585"/>
                    <a:pt x="369" y="585"/>
                  </a:cubicBezTo>
                  <a:cubicBezTo>
                    <a:pt x="371" y="587"/>
                    <a:pt x="371" y="587"/>
                    <a:pt x="371" y="587"/>
                  </a:cubicBezTo>
                  <a:cubicBezTo>
                    <a:pt x="369" y="592"/>
                    <a:pt x="369" y="592"/>
                    <a:pt x="369" y="592"/>
                  </a:cubicBezTo>
                  <a:cubicBezTo>
                    <a:pt x="375" y="596"/>
                    <a:pt x="375" y="596"/>
                    <a:pt x="375" y="596"/>
                  </a:cubicBezTo>
                  <a:cubicBezTo>
                    <a:pt x="375" y="603"/>
                    <a:pt x="375" y="603"/>
                    <a:pt x="375" y="603"/>
                  </a:cubicBezTo>
                  <a:cubicBezTo>
                    <a:pt x="380" y="610"/>
                    <a:pt x="380" y="610"/>
                    <a:pt x="380" y="610"/>
                  </a:cubicBezTo>
                  <a:cubicBezTo>
                    <a:pt x="377" y="623"/>
                    <a:pt x="377" y="623"/>
                    <a:pt x="377" y="623"/>
                  </a:cubicBezTo>
                  <a:cubicBezTo>
                    <a:pt x="379" y="629"/>
                    <a:pt x="379" y="629"/>
                    <a:pt x="379" y="629"/>
                  </a:cubicBezTo>
                  <a:cubicBezTo>
                    <a:pt x="377" y="634"/>
                    <a:pt x="377" y="634"/>
                    <a:pt x="377" y="634"/>
                  </a:cubicBezTo>
                  <a:cubicBezTo>
                    <a:pt x="379" y="639"/>
                    <a:pt x="379" y="639"/>
                    <a:pt x="379" y="639"/>
                  </a:cubicBezTo>
                  <a:cubicBezTo>
                    <a:pt x="387" y="638"/>
                    <a:pt x="387" y="638"/>
                    <a:pt x="387" y="638"/>
                  </a:cubicBezTo>
                  <a:cubicBezTo>
                    <a:pt x="391" y="640"/>
                    <a:pt x="391" y="640"/>
                    <a:pt x="391" y="640"/>
                  </a:cubicBezTo>
                  <a:cubicBezTo>
                    <a:pt x="401" y="639"/>
                    <a:pt x="401" y="639"/>
                    <a:pt x="401" y="639"/>
                  </a:cubicBezTo>
                  <a:cubicBezTo>
                    <a:pt x="408" y="641"/>
                    <a:pt x="408" y="641"/>
                    <a:pt x="408" y="641"/>
                  </a:cubicBezTo>
                  <a:cubicBezTo>
                    <a:pt x="418" y="637"/>
                    <a:pt x="418" y="637"/>
                    <a:pt x="418" y="637"/>
                  </a:cubicBezTo>
                  <a:cubicBezTo>
                    <a:pt x="424" y="641"/>
                    <a:pt x="424" y="641"/>
                    <a:pt x="424" y="641"/>
                  </a:cubicBezTo>
                  <a:cubicBezTo>
                    <a:pt x="428" y="642"/>
                    <a:pt x="428" y="642"/>
                    <a:pt x="428" y="642"/>
                  </a:cubicBezTo>
                  <a:cubicBezTo>
                    <a:pt x="430" y="648"/>
                    <a:pt x="430" y="648"/>
                    <a:pt x="430" y="648"/>
                  </a:cubicBezTo>
                  <a:cubicBezTo>
                    <a:pt x="435" y="672"/>
                    <a:pt x="435" y="672"/>
                    <a:pt x="435" y="672"/>
                  </a:cubicBezTo>
                  <a:cubicBezTo>
                    <a:pt x="439" y="681"/>
                    <a:pt x="439" y="681"/>
                    <a:pt x="439" y="681"/>
                  </a:cubicBezTo>
                  <a:cubicBezTo>
                    <a:pt x="443" y="682"/>
                    <a:pt x="443" y="682"/>
                    <a:pt x="443" y="682"/>
                  </a:cubicBezTo>
                  <a:cubicBezTo>
                    <a:pt x="452" y="677"/>
                    <a:pt x="452" y="677"/>
                    <a:pt x="452" y="677"/>
                  </a:cubicBezTo>
                  <a:cubicBezTo>
                    <a:pt x="457" y="679"/>
                    <a:pt x="457" y="679"/>
                    <a:pt x="457" y="679"/>
                  </a:cubicBezTo>
                  <a:cubicBezTo>
                    <a:pt x="461" y="682"/>
                    <a:pt x="461" y="682"/>
                    <a:pt x="461" y="682"/>
                  </a:cubicBezTo>
                  <a:cubicBezTo>
                    <a:pt x="463" y="682"/>
                    <a:pt x="463" y="682"/>
                    <a:pt x="463" y="682"/>
                  </a:cubicBezTo>
                  <a:cubicBezTo>
                    <a:pt x="464" y="680"/>
                    <a:pt x="464" y="680"/>
                    <a:pt x="464" y="680"/>
                  </a:cubicBezTo>
                  <a:cubicBezTo>
                    <a:pt x="464" y="674"/>
                    <a:pt x="464" y="674"/>
                    <a:pt x="464" y="674"/>
                  </a:cubicBezTo>
                  <a:cubicBezTo>
                    <a:pt x="467" y="665"/>
                    <a:pt x="467" y="665"/>
                    <a:pt x="467" y="665"/>
                  </a:cubicBezTo>
                  <a:cubicBezTo>
                    <a:pt x="471" y="661"/>
                    <a:pt x="471" y="661"/>
                    <a:pt x="471" y="661"/>
                  </a:cubicBezTo>
                  <a:cubicBezTo>
                    <a:pt x="473" y="657"/>
                    <a:pt x="473" y="657"/>
                    <a:pt x="473" y="657"/>
                  </a:cubicBezTo>
                  <a:cubicBezTo>
                    <a:pt x="473" y="655"/>
                    <a:pt x="473" y="655"/>
                    <a:pt x="473" y="655"/>
                  </a:cubicBezTo>
                  <a:cubicBezTo>
                    <a:pt x="476" y="650"/>
                    <a:pt x="476" y="650"/>
                    <a:pt x="476" y="650"/>
                  </a:cubicBezTo>
                  <a:cubicBezTo>
                    <a:pt x="478" y="650"/>
                    <a:pt x="478" y="650"/>
                    <a:pt x="478" y="650"/>
                  </a:cubicBezTo>
                  <a:cubicBezTo>
                    <a:pt x="484" y="644"/>
                    <a:pt x="484" y="644"/>
                    <a:pt x="484" y="644"/>
                  </a:cubicBezTo>
                  <a:cubicBezTo>
                    <a:pt x="484" y="649"/>
                    <a:pt x="484" y="649"/>
                    <a:pt x="484" y="649"/>
                  </a:cubicBezTo>
                  <a:cubicBezTo>
                    <a:pt x="480" y="652"/>
                    <a:pt x="480" y="652"/>
                    <a:pt x="480" y="652"/>
                  </a:cubicBezTo>
                  <a:cubicBezTo>
                    <a:pt x="476" y="659"/>
                    <a:pt x="476" y="659"/>
                    <a:pt x="476" y="659"/>
                  </a:cubicBezTo>
                  <a:cubicBezTo>
                    <a:pt x="475" y="661"/>
                    <a:pt x="475" y="661"/>
                    <a:pt x="475" y="661"/>
                  </a:cubicBezTo>
                  <a:cubicBezTo>
                    <a:pt x="480" y="663"/>
                    <a:pt x="480" y="663"/>
                    <a:pt x="480" y="663"/>
                  </a:cubicBezTo>
                  <a:cubicBezTo>
                    <a:pt x="477" y="666"/>
                    <a:pt x="477" y="666"/>
                    <a:pt x="477" y="666"/>
                  </a:cubicBezTo>
                  <a:cubicBezTo>
                    <a:pt x="474" y="666"/>
                    <a:pt x="474" y="666"/>
                    <a:pt x="474" y="666"/>
                  </a:cubicBezTo>
                  <a:cubicBezTo>
                    <a:pt x="470" y="669"/>
                    <a:pt x="470" y="669"/>
                    <a:pt x="470" y="669"/>
                  </a:cubicBezTo>
                  <a:cubicBezTo>
                    <a:pt x="468" y="673"/>
                    <a:pt x="468" y="673"/>
                    <a:pt x="468" y="673"/>
                  </a:cubicBezTo>
                  <a:cubicBezTo>
                    <a:pt x="468" y="680"/>
                    <a:pt x="468" y="680"/>
                    <a:pt x="468" y="680"/>
                  </a:cubicBezTo>
                  <a:cubicBezTo>
                    <a:pt x="465" y="681"/>
                    <a:pt x="465" y="681"/>
                    <a:pt x="465" y="681"/>
                  </a:cubicBezTo>
                  <a:cubicBezTo>
                    <a:pt x="462" y="687"/>
                    <a:pt x="462" y="687"/>
                    <a:pt x="462" y="687"/>
                  </a:cubicBezTo>
                  <a:cubicBezTo>
                    <a:pt x="463" y="690"/>
                    <a:pt x="463" y="690"/>
                    <a:pt x="463" y="690"/>
                  </a:cubicBezTo>
                  <a:cubicBezTo>
                    <a:pt x="464" y="700"/>
                    <a:pt x="464" y="700"/>
                    <a:pt x="464" y="700"/>
                  </a:cubicBezTo>
                  <a:cubicBezTo>
                    <a:pt x="466" y="703"/>
                    <a:pt x="466" y="703"/>
                    <a:pt x="466" y="703"/>
                  </a:cubicBezTo>
                  <a:cubicBezTo>
                    <a:pt x="467" y="706"/>
                    <a:pt x="467" y="706"/>
                    <a:pt x="467" y="706"/>
                  </a:cubicBezTo>
                  <a:cubicBezTo>
                    <a:pt x="464" y="704"/>
                    <a:pt x="464" y="704"/>
                    <a:pt x="464" y="704"/>
                  </a:cubicBezTo>
                  <a:cubicBezTo>
                    <a:pt x="463" y="705"/>
                    <a:pt x="463" y="705"/>
                    <a:pt x="463" y="705"/>
                  </a:cubicBezTo>
                  <a:cubicBezTo>
                    <a:pt x="463" y="708"/>
                    <a:pt x="463" y="708"/>
                    <a:pt x="463" y="708"/>
                  </a:cubicBezTo>
                  <a:cubicBezTo>
                    <a:pt x="461" y="710"/>
                    <a:pt x="461" y="710"/>
                    <a:pt x="461" y="710"/>
                  </a:cubicBezTo>
                  <a:cubicBezTo>
                    <a:pt x="460" y="711"/>
                    <a:pt x="460" y="711"/>
                    <a:pt x="460" y="711"/>
                  </a:cubicBezTo>
                  <a:cubicBezTo>
                    <a:pt x="460" y="711"/>
                    <a:pt x="460" y="711"/>
                    <a:pt x="460" y="711"/>
                  </a:cubicBezTo>
                  <a:cubicBezTo>
                    <a:pt x="460" y="714"/>
                    <a:pt x="460" y="714"/>
                    <a:pt x="460" y="714"/>
                  </a:cubicBezTo>
                  <a:cubicBezTo>
                    <a:pt x="459" y="716"/>
                    <a:pt x="459" y="716"/>
                    <a:pt x="459" y="716"/>
                  </a:cubicBezTo>
                  <a:cubicBezTo>
                    <a:pt x="459" y="719"/>
                    <a:pt x="459" y="719"/>
                    <a:pt x="459" y="719"/>
                  </a:cubicBezTo>
                  <a:cubicBezTo>
                    <a:pt x="463" y="716"/>
                    <a:pt x="463" y="716"/>
                    <a:pt x="463" y="716"/>
                  </a:cubicBezTo>
                  <a:cubicBezTo>
                    <a:pt x="473" y="718"/>
                    <a:pt x="473" y="718"/>
                    <a:pt x="473" y="718"/>
                  </a:cubicBezTo>
                  <a:cubicBezTo>
                    <a:pt x="474" y="722"/>
                    <a:pt x="474" y="722"/>
                    <a:pt x="474" y="722"/>
                  </a:cubicBezTo>
                  <a:cubicBezTo>
                    <a:pt x="478" y="732"/>
                    <a:pt x="478" y="732"/>
                    <a:pt x="478" y="732"/>
                  </a:cubicBezTo>
                  <a:cubicBezTo>
                    <a:pt x="477" y="739"/>
                    <a:pt x="477" y="739"/>
                    <a:pt x="477" y="739"/>
                  </a:cubicBezTo>
                  <a:cubicBezTo>
                    <a:pt x="478" y="748"/>
                    <a:pt x="478" y="748"/>
                    <a:pt x="478" y="748"/>
                  </a:cubicBezTo>
                  <a:cubicBezTo>
                    <a:pt x="479" y="756"/>
                    <a:pt x="479" y="756"/>
                    <a:pt x="479" y="756"/>
                  </a:cubicBezTo>
                  <a:cubicBezTo>
                    <a:pt x="478" y="760"/>
                    <a:pt x="478" y="760"/>
                    <a:pt x="478" y="760"/>
                  </a:cubicBezTo>
                  <a:cubicBezTo>
                    <a:pt x="473" y="760"/>
                    <a:pt x="473" y="760"/>
                    <a:pt x="473" y="760"/>
                  </a:cubicBezTo>
                  <a:cubicBezTo>
                    <a:pt x="468" y="762"/>
                    <a:pt x="468" y="762"/>
                    <a:pt x="468" y="762"/>
                  </a:cubicBezTo>
                  <a:cubicBezTo>
                    <a:pt x="467" y="764"/>
                    <a:pt x="467" y="764"/>
                    <a:pt x="467" y="764"/>
                  </a:cubicBezTo>
                  <a:cubicBezTo>
                    <a:pt x="464" y="767"/>
                    <a:pt x="464" y="767"/>
                    <a:pt x="464" y="767"/>
                  </a:cubicBezTo>
                  <a:cubicBezTo>
                    <a:pt x="462" y="766"/>
                    <a:pt x="462" y="766"/>
                    <a:pt x="462" y="766"/>
                  </a:cubicBezTo>
                  <a:cubicBezTo>
                    <a:pt x="453" y="772"/>
                    <a:pt x="453" y="772"/>
                    <a:pt x="453" y="772"/>
                  </a:cubicBezTo>
                  <a:cubicBezTo>
                    <a:pt x="451" y="775"/>
                    <a:pt x="451" y="775"/>
                    <a:pt x="451" y="775"/>
                  </a:cubicBezTo>
                  <a:cubicBezTo>
                    <a:pt x="448" y="776"/>
                    <a:pt x="448" y="776"/>
                    <a:pt x="448" y="776"/>
                  </a:cubicBezTo>
                  <a:cubicBezTo>
                    <a:pt x="439" y="783"/>
                    <a:pt x="439" y="783"/>
                    <a:pt x="439" y="783"/>
                  </a:cubicBezTo>
                  <a:cubicBezTo>
                    <a:pt x="436" y="784"/>
                    <a:pt x="436" y="784"/>
                    <a:pt x="436" y="784"/>
                  </a:cubicBezTo>
                  <a:cubicBezTo>
                    <a:pt x="436" y="790"/>
                    <a:pt x="436" y="790"/>
                    <a:pt x="436" y="790"/>
                  </a:cubicBezTo>
                  <a:cubicBezTo>
                    <a:pt x="433" y="791"/>
                    <a:pt x="433" y="791"/>
                    <a:pt x="433" y="791"/>
                  </a:cubicBezTo>
                  <a:cubicBezTo>
                    <a:pt x="430" y="790"/>
                    <a:pt x="430" y="790"/>
                    <a:pt x="430" y="790"/>
                  </a:cubicBezTo>
                  <a:cubicBezTo>
                    <a:pt x="423" y="799"/>
                    <a:pt x="423" y="799"/>
                    <a:pt x="423" y="799"/>
                  </a:cubicBezTo>
                  <a:cubicBezTo>
                    <a:pt x="422" y="802"/>
                    <a:pt x="422" y="802"/>
                    <a:pt x="422" y="802"/>
                  </a:cubicBezTo>
                  <a:cubicBezTo>
                    <a:pt x="422" y="808"/>
                    <a:pt x="422" y="808"/>
                    <a:pt x="422" y="808"/>
                  </a:cubicBezTo>
                  <a:cubicBezTo>
                    <a:pt x="419" y="809"/>
                    <a:pt x="419" y="809"/>
                    <a:pt x="419" y="809"/>
                  </a:cubicBezTo>
                  <a:cubicBezTo>
                    <a:pt x="417" y="811"/>
                    <a:pt x="417" y="811"/>
                    <a:pt x="417" y="811"/>
                  </a:cubicBezTo>
                  <a:cubicBezTo>
                    <a:pt x="412" y="820"/>
                    <a:pt x="412" y="820"/>
                    <a:pt x="412" y="820"/>
                  </a:cubicBezTo>
                  <a:cubicBezTo>
                    <a:pt x="409" y="823"/>
                    <a:pt x="409" y="823"/>
                    <a:pt x="409" y="823"/>
                  </a:cubicBezTo>
                  <a:cubicBezTo>
                    <a:pt x="405" y="829"/>
                    <a:pt x="405" y="829"/>
                    <a:pt x="405" y="829"/>
                  </a:cubicBezTo>
                  <a:cubicBezTo>
                    <a:pt x="405" y="831"/>
                    <a:pt x="405" y="831"/>
                    <a:pt x="405" y="831"/>
                  </a:cubicBezTo>
                  <a:cubicBezTo>
                    <a:pt x="401" y="834"/>
                    <a:pt x="401" y="834"/>
                    <a:pt x="401" y="834"/>
                  </a:cubicBezTo>
                  <a:cubicBezTo>
                    <a:pt x="401" y="836"/>
                    <a:pt x="401" y="836"/>
                    <a:pt x="401" y="836"/>
                  </a:cubicBezTo>
                  <a:cubicBezTo>
                    <a:pt x="404" y="836"/>
                    <a:pt x="404" y="836"/>
                    <a:pt x="404" y="836"/>
                  </a:cubicBezTo>
                  <a:cubicBezTo>
                    <a:pt x="406" y="838"/>
                    <a:pt x="406" y="838"/>
                    <a:pt x="406" y="838"/>
                  </a:cubicBezTo>
                  <a:cubicBezTo>
                    <a:pt x="418" y="834"/>
                    <a:pt x="418" y="834"/>
                    <a:pt x="418" y="834"/>
                  </a:cubicBezTo>
                  <a:cubicBezTo>
                    <a:pt x="422" y="837"/>
                    <a:pt x="422" y="837"/>
                    <a:pt x="422" y="837"/>
                  </a:cubicBezTo>
                  <a:cubicBezTo>
                    <a:pt x="428" y="844"/>
                    <a:pt x="428" y="844"/>
                    <a:pt x="428" y="844"/>
                  </a:cubicBezTo>
                  <a:cubicBezTo>
                    <a:pt x="432" y="846"/>
                    <a:pt x="432" y="846"/>
                    <a:pt x="432" y="846"/>
                  </a:cubicBezTo>
                  <a:cubicBezTo>
                    <a:pt x="435" y="853"/>
                    <a:pt x="435" y="853"/>
                    <a:pt x="435" y="853"/>
                  </a:cubicBezTo>
                  <a:cubicBezTo>
                    <a:pt x="440" y="861"/>
                    <a:pt x="440" y="861"/>
                    <a:pt x="440" y="861"/>
                  </a:cubicBezTo>
                  <a:cubicBezTo>
                    <a:pt x="443" y="861"/>
                    <a:pt x="443" y="861"/>
                    <a:pt x="443" y="861"/>
                  </a:cubicBezTo>
                  <a:cubicBezTo>
                    <a:pt x="447" y="857"/>
                    <a:pt x="447" y="857"/>
                    <a:pt x="447" y="857"/>
                  </a:cubicBezTo>
                  <a:cubicBezTo>
                    <a:pt x="450" y="857"/>
                    <a:pt x="450" y="857"/>
                    <a:pt x="450" y="857"/>
                  </a:cubicBezTo>
                  <a:cubicBezTo>
                    <a:pt x="455" y="865"/>
                    <a:pt x="455" y="865"/>
                    <a:pt x="455" y="865"/>
                  </a:cubicBezTo>
                  <a:cubicBezTo>
                    <a:pt x="461" y="868"/>
                    <a:pt x="461" y="868"/>
                    <a:pt x="461" y="868"/>
                  </a:cubicBezTo>
                  <a:cubicBezTo>
                    <a:pt x="466" y="869"/>
                    <a:pt x="466" y="869"/>
                    <a:pt x="466" y="869"/>
                  </a:cubicBezTo>
                  <a:cubicBezTo>
                    <a:pt x="472" y="875"/>
                    <a:pt x="472" y="875"/>
                    <a:pt x="472" y="875"/>
                  </a:cubicBezTo>
                  <a:cubicBezTo>
                    <a:pt x="472" y="881"/>
                    <a:pt x="472" y="881"/>
                    <a:pt x="472" y="881"/>
                  </a:cubicBezTo>
                  <a:cubicBezTo>
                    <a:pt x="476" y="880"/>
                    <a:pt x="476" y="880"/>
                    <a:pt x="476" y="880"/>
                  </a:cubicBezTo>
                  <a:cubicBezTo>
                    <a:pt x="485" y="884"/>
                    <a:pt x="485" y="884"/>
                    <a:pt x="485" y="884"/>
                  </a:cubicBezTo>
                  <a:cubicBezTo>
                    <a:pt x="490" y="890"/>
                    <a:pt x="490" y="890"/>
                    <a:pt x="490" y="890"/>
                  </a:cubicBezTo>
                  <a:cubicBezTo>
                    <a:pt x="496" y="899"/>
                    <a:pt x="496" y="899"/>
                    <a:pt x="496" y="899"/>
                  </a:cubicBezTo>
                  <a:cubicBezTo>
                    <a:pt x="501" y="902"/>
                    <a:pt x="501" y="902"/>
                    <a:pt x="501" y="902"/>
                  </a:cubicBezTo>
                  <a:cubicBezTo>
                    <a:pt x="500" y="908"/>
                    <a:pt x="500" y="908"/>
                    <a:pt x="500" y="908"/>
                  </a:cubicBezTo>
                  <a:cubicBezTo>
                    <a:pt x="496" y="914"/>
                    <a:pt x="496" y="914"/>
                    <a:pt x="496" y="914"/>
                  </a:cubicBezTo>
                  <a:cubicBezTo>
                    <a:pt x="498" y="921"/>
                    <a:pt x="498" y="921"/>
                    <a:pt x="498" y="921"/>
                  </a:cubicBezTo>
                  <a:cubicBezTo>
                    <a:pt x="499" y="923"/>
                    <a:pt x="499" y="923"/>
                    <a:pt x="499" y="923"/>
                  </a:cubicBezTo>
                  <a:cubicBezTo>
                    <a:pt x="499" y="924"/>
                    <a:pt x="499" y="924"/>
                    <a:pt x="499" y="924"/>
                  </a:cubicBezTo>
                  <a:cubicBezTo>
                    <a:pt x="502" y="927"/>
                    <a:pt x="502" y="927"/>
                    <a:pt x="502" y="927"/>
                  </a:cubicBezTo>
                  <a:cubicBezTo>
                    <a:pt x="503" y="929"/>
                    <a:pt x="503" y="929"/>
                    <a:pt x="503" y="929"/>
                  </a:cubicBezTo>
                  <a:cubicBezTo>
                    <a:pt x="512" y="921"/>
                    <a:pt x="512" y="921"/>
                    <a:pt x="512" y="921"/>
                  </a:cubicBezTo>
                  <a:cubicBezTo>
                    <a:pt x="515" y="915"/>
                    <a:pt x="515" y="915"/>
                    <a:pt x="515" y="915"/>
                  </a:cubicBezTo>
                  <a:cubicBezTo>
                    <a:pt x="518" y="899"/>
                    <a:pt x="518" y="899"/>
                    <a:pt x="518" y="899"/>
                  </a:cubicBezTo>
                  <a:cubicBezTo>
                    <a:pt x="522" y="888"/>
                    <a:pt x="522" y="888"/>
                    <a:pt x="522" y="888"/>
                  </a:cubicBezTo>
                  <a:cubicBezTo>
                    <a:pt x="523" y="886"/>
                    <a:pt x="523" y="886"/>
                    <a:pt x="523" y="886"/>
                  </a:cubicBezTo>
                  <a:cubicBezTo>
                    <a:pt x="521" y="884"/>
                    <a:pt x="521" y="884"/>
                    <a:pt x="521" y="884"/>
                  </a:cubicBezTo>
                  <a:cubicBezTo>
                    <a:pt x="518" y="878"/>
                    <a:pt x="518" y="878"/>
                    <a:pt x="518" y="878"/>
                  </a:cubicBezTo>
                  <a:cubicBezTo>
                    <a:pt x="520" y="874"/>
                    <a:pt x="520" y="874"/>
                    <a:pt x="520" y="874"/>
                  </a:cubicBezTo>
                  <a:cubicBezTo>
                    <a:pt x="523" y="872"/>
                    <a:pt x="523" y="872"/>
                    <a:pt x="523" y="872"/>
                  </a:cubicBezTo>
                  <a:cubicBezTo>
                    <a:pt x="523" y="869"/>
                    <a:pt x="523" y="869"/>
                    <a:pt x="523" y="869"/>
                  </a:cubicBezTo>
                  <a:cubicBezTo>
                    <a:pt x="527" y="865"/>
                    <a:pt x="527" y="865"/>
                    <a:pt x="527" y="865"/>
                  </a:cubicBezTo>
                  <a:cubicBezTo>
                    <a:pt x="527" y="862"/>
                    <a:pt x="527" y="862"/>
                    <a:pt x="527" y="862"/>
                  </a:cubicBezTo>
                  <a:cubicBezTo>
                    <a:pt x="529" y="863"/>
                    <a:pt x="529" y="863"/>
                    <a:pt x="529" y="863"/>
                  </a:cubicBezTo>
                  <a:cubicBezTo>
                    <a:pt x="532" y="864"/>
                    <a:pt x="532" y="864"/>
                    <a:pt x="532" y="864"/>
                  </a:cubicBezTo>
                  <a:cubicBezTo>
                    <a:pt x="536" y="859"/>
                    <a:pt x="536" y="859"/>
                    <a:pt x="536" y="859"/>
                  </a:cubicBezTo>
                  <a:cubicBezTo>
                    <a:pt x="536" y="855"/>
                    <a:pt x="536" y="855"/>
                    <a:pt x="536" y="855"/>
                  </a:cubicBezTo>
                  <a:cubicBezTo>
                    <a:pt x="538" y="853"/>
                    <a:pt x="538" y="853"/>
                    <a:pt x="538" y="853"/>
                  </a:cubicBezTo>
                  <a:cubicBezTo>
                    <a:pt x="538" y="848"/>
                    <a:pt x="538" y="848"/>
                    <a:pt x="538" y="848"/>
                  </a:cubicBezTo>
                  <a:cubicBezTo>
                    <a:pt x="540" y="846"/>
                    <a:pt x="540" y="846"/>
                    <a:pt x="540" y="846"/>
                  </a:cubicBezTo>
                  <a:cubicBezTo>
                    <a:pt x="542" y="846"/>
                    <a:pt x="542" y="846"/>
                    <a:pt x="542" y="846"/>
                  </a:cubicBezTo>
                  <a:cubicBezTo>
                    <a:pt x="544" y="842"/>
                    <a:pt x="544" y="842"/>
                    <a:pt x="544" y="842"/>
                  </a:cubicBezTo>
                  <a:cubicBezTo>
                    <a:pt x="543" y="838"/>
                    <a:pt x="543" y="838"/>
                    <a:pt x="543" y="838"/>
                  </a:cubicBezTo>
                  <a:cubicBezTo>
                    <a:pt x="540" y="836"/>
                    <a:pt x="540" y="836"/>
                    <a:pt x="540" y="836"/>
                  </a:cubicBezTo>
                  <a:cubicBezTo>
                    <a:pt x="541" y="829"/>
                    <a:pt x="541" y="829"/>
                    <a:pt x="541" y="829"/>
                  </a:cubicBezTo>
                  <a:cubicBezTo>
                    <a:pt x="539" y="827"/>
                    <a:pt x="539" y="827"/>
                    <a:pt x="539" y="827"/>
                  </a:cubicBezTo>
                  <a:cubicBezTo>
                    <a:pt x="541" y="828"/>
                    <a:pt x="541" y="828"/>
                    <a:pt x="541" y="828"/>
                  </a:cubicBezTo>
                  <a:cubicBezTo>
                    <a:pt x="543" y="833"/>
                    <a:pt x="543" y="833"/>
                    <a:pt x="543" y="833"/>
                  </a:cubicBezTo>
                  <a:cubicBezTo>
                    <a:pt x="549" y="839"/>
                    <a:pt x="549" y="839"/>
                    <a:pt x="549" y="839"/>
                  </a:cubicBezTo>
                  <a:cubicBezTo>
                    <a:pt x="551" y="839"/>
                    <a:pt x="551" y="839"/>
                    <a:pt x="551" y="839"/>
                  </a:cubicBezTo>
                  <a:cubicBezTo>
                    <a:pt x="553" y="838"/>
                    <a:pt x="553" y="838"/>
                    <a:pt x="553" y="838"/>
                  </a:cubicBezTo>
                  <a:cubicBezTo>
                    <a:pt x="555" y="839"/>
                    <a:pt x="555" y="839"/>
                    <a:pt x="555" y="839"/>
                  </a:cubicBezTo>
                  <a:cubicBezTo>
                    <a:pt x="555" y="843"/>
                    <a:pt x="555" y="843"/>
                    <a:pt x="555" y="843"/>
                  </a:cubicBezTo>
                  <a:cubicBezTo>
                    <a:pt x="553" y="844"/>
                    <a:pt x="553" y="844"/>
                    <a:pt x="553" y="844"/>
                  </a:cubicBezTo>
                  <a:cubicBezTo>
                    <a:pt x="551" y="851"/>
                    <a:pt x="551" y="851"/>
                    <a:pt x="551" y="851"/>
                  </a:cubicBezTo>
                  <a:cubicBezTo>
                    <a:pt x="546" y="860"/>
                    <a:pt x="546" y="860"/>
                    <a:pt x="546" y="860"/>
                  </a:cubicBezTo>
                  <a:cubicBezTo>
                    <a:pt x="541" y="861"/>
                    <a:pt x="541" y="861"/>
                    <a:pt x="541" y="861"/>
                  </a:cubicBezTo>
                  <a:cubicBezTo>
                    <a:pt x="541" y="866"/>
                    <a:pt x="541" y="866"/>
                    <a:pt x="541" y="866"/>
                  </a:cubicBezTo>
                  <a:cubicBezTo>
                    <a:pt x="539" y="869"/>
                    <a:pt x="539" y="869"/>
                    <a:pt x="539" y="869"/>
                  </a:cubicBezTo>
                  <a:cubicBezTo>
                    <a:pt x="538" y="869"/>
                    <a:pt x="538" y="869"/>
                    <a:pt x="538" y="869"/>
                  </a:cubicBezTo>
                  <a:cubicBezTo>
                    <a:pt x="533" y="871"/>
                    <a:pt x="533" y="871"/>
                    <a:pt x="533" y="871"/>
                  </a:cubicBezTo>
                  <a:cubicBezTo>
                    <a:pt x="529" y="874"/>
                    <a:pt x="529" y="874"/>
                    <a:pt x="529" y="874"/>
                  </a:cubicBezTo>
                  <a:cubicBezTo>
                    <a:pt x="529" y="877"/>
                    <a:pt x="529" y="877"/>
                    <a:pt x="529" y="877"/>
                  </a:cubicBezTo>
                  <a:cubicBezTo>
                    <a:pt x="525" y="878"/>
                    <a:pt x="525" y="878"/>
                    <a:pt x="525" y="878"/>
                  </a:cubicBezTo>
                  <a:cubicBezTo>
                    <a:pt x="524" y="879"/>
                    <a:pt x="524" y="879"/>
                    <a:pt x="524" y="879"/>
                  </a:cubicBezTo>
                  <a:cubicBezTo>
                    <a:pt x="524" y="882"/>
                    <a:pt x="524" y="882"/>
                    <a:pt x="524" y="882"/>
                  </a:cubicBezTo>
                  <a:cubicBezTo>
                    <a:pt x="528" y="883"/>
                    <a:pt x="528" y="883"/>
                    <a:pt x="528" y="883"/>
                  </a:cubicBezTo>
                  <a:cubicBezTo>
                    <a:pt x="542" y="872"/>
                    <a:pt x="542" y="872"/>
                    <a:pt x="542" y="872"/>
                  </a:cubicBezTo>
                  <a:cubicBezTo>
                    <a:pt x="550" y="863"/>
                    <a:pt x="550" y="863"/>
                    <a:pt x="550" y="863"/>
                  </a:cubicBezTo>
                  <a:cubicBezTo>
                    <a:pt x="560" y="845"/>
                    <a:pt x="560" y="845"/>
                    <a:pt x="560" y="845"/>
                  </a:cubicBezTo>
                  <a:cubicBezTo>
                    <a:pt x="564" y="836"/>
                    <a:pt x="564" y="836"/>
                    <a:pt x="564" y="836"/>
                  </a:cubicBezTo>
                  <a:cubicBezTo>
                    <a:pt x="569" y="825"/>
                    <a:pt x="569" y="825"/>
                    <a:pt x="569" y="825"/>
                  </a:cubicBezTo>
                  <a:cubicBezTo>
                    <a:pt x="579" y="805"/>
                    <a:pt x="579" y="805"/>
                    <a:pt x="579" y="805"/>
                  </a:cubicBezTo>
                  <a:cubicBezTo>
                    <a:pt x="589" y="793"/>
                    <a:pt x="589" y="793"/>
                    <a:pt x="589" y="793"/>
                  </a:cubicBezTo>
                  <a:cubicBezTo>
                    <a:pt x="591" y="789"/>
                    <a:pt x="591" y="789"/>
                    <a:pt x="591" y="789"/>
                  </a:cubicBezTo>
                  <a:cubicBezTo>
                    <a:pt x="590" y="788"/>
                    <a:pt x="590" y="788"/>
                    <a:pt x="590" y="788"/>
                  </a:cubicBezTo>
                  <a:cubicBezTo>
                    <a:pt x="590" y="785"/>
                    <a:pt x="590" y="785"/>
                    <a:pt x="590" y="785"/>
                  </a:cubicBezTo>
                  <a:cubicBezTo>
                    <a:pt x="592" y="784"/>
                    <a:pt x="592" y="784"/>
                    <a:pt x="592" y="784"/>
                  </a:cubicBezTo>
                  <a:cubicBezTo>
                    <a:pt x="594" y="779"/>
                    <a:pt x="594" y="779"/>
                    <a:pt x="594" y="779"/>
                  </a:cubicBezTo>
                  <a:cubicBezTo>
                    <a:pt x="597" y="778"/>
                    <a:pt x="597" y="778"/>
                    <a:pt x="597" y="778"/>
                  </a:cubicBezTo>
                  <a:cubicBezTo>
                    <a:pt x="596" y="773"/>
                    <a:pt x="596" y="773"/>
                    <a:pt x="596" y="773"/>
                  </a:cubicBezTo>
                  <a:cubicBezTo>
                    <a:pt x="597" y="771"/>
                    <a:pt x="597" y="771"/>
                    <a:pt x="597" y="771"/>
                  </a:cubicBezTo>
                  <a:cubicBezTo>
                    <a:pt x="596" y="769"/>
                    <a:pt x="596" y="769"/>
                    <a:pt x="596" y="769"/>
                  </a:cubicBezTo>
                  <a:cubicBezTo>
                    <a:pt x="594" y="768"/>
                    <a:pt x="594" y="768"/>
                    <a:pt x="594" y="768"/>
                  </a:cubicBezTo>
                  <a:cubicBezTo>
                    <a:pt x="594" y="763"/>
                    <a:pt x="594" y="763"/>
                    <a:pt x="594" y="763"/>
                  </a:cubicBezTo>
                  <a:cubicBezTo>
                    <a:pt x="590" y="757"/>
                    <a:pt x="590" y="757"/>
                    <a:pt x="590" y="757"/>
                  </a:cubicBezTo>
                  <a:cubicBezTo>
                    <a:pt x="590" y="754"/>
                    <a:pt x="590" y="754"/>
                    <a:pt x="590" y="754"/>
                  </a:cubicBezTo>
                  <a:cubicBezTo>
                    <a:pt x="591" y="751"/>
                    <a:pt x="591" y="751"/>
                    <a:pt x="591" y="751"/>
                  </a:cubicBezTo>
                  <a:cubicBezTo>
                    <a:pt x="590" y="749"/>
                    <a:pt x="590" y="749"/>
                    <a:pt x="590" y="749"/>
                  </a:cubicBezTo>
                  <a:cubicBezTo>
                    <a:pt x="588" y="742"/>
                    <a:pt x="588" y="742"/>
                    <a:pt x="588" y="742"/>
                  </a:cubicBezTo>
                  <a:cubicBezTo>
                    <a:pt x="586" y="735"/>
                    <a:pt x="586" y="735"/>
                    <a:pt x="586" y="735"/>
                  </a:cubicBezTo>
                  <a:cubicBezTo>
                    <a:pt x="588" y="734"/>
                    <a:pt x="588" y="734"/>
                    <a:pt x="588" y="734"/>
                  </a:cubicBezTo>
                  <a:cubicBezTo>
                    <a:pt x="594" y="732"/>
                    <a:pt x="594" y="732"/>
                    <a:pt x="594" y="732"/>
                  </a:cubicBezTo>
                  <a:cubicBezTo>
                    <a:pt x="592" y="729"/>
                    <a:pt x="592" y="729"/>
                    <a:pt x="592" y="729"/>
                  </a:cubicBezTo>
                  <a:cubicBezTo>
                    <a:pt x="589" y="727"/>
                    <a:pt x="589" y="727"/>
                    <a:pt x="589" y="727"/>
                  </a:cubicBezTo>
                  <a:cubicBezTo>
                    <a:pt x="595" y="726"/>
                    <a:pt x="595" y="726"/>
                    <a:pt x="595" y="726"/>
                  </a:cubicBezTo>
                  <a:cubicBezTo>
                    <a:pt x="595" y="721"/>
                    <a:pt x="595" y="721"/>
                    <a:pt x="595" y="721"/>
                  </a:cubicBezTo>
                  <a:cubicBezTo>
                    <a:pt x="589" y="719"/>
                    <a:pt x="589" y="719"/>
                    <a:pt x="589" y="719"/>
                  </a:cubicBezTo>
                  <a:cubicBezTo>
                    <a:pt x="594" y="718"/>
                    <a:pt x="594" y="718"/>
                    <a:pt x="594" y="718"/>
                  </a:cubicBezTo>
                  <a:cubicBezTo>
                    <a:pt x="597" y="713"/>
                    <a:pt x="597" y="713"/>
                    <a:pt x="597" y="713"/>
                  </a:cubicBezTo>
                  <a:cubicBezTo>
                    <a:pt x="599" y="715"/>
                    <a:pt x="599" y="715"/>
                    <a:pt x="599" y="715"/>
                  </a:cubicBezTo>
                  <a:cubicBezTo>
                    <a:pt x="606" y="709"/>
                    <a:pt x="606" y="709"/>
                    <a:pt x="606" y="709"/>
                  </a:cubicBezTo>
                  <a:cubicBezTo>
                    <a:pt x="611" y="706"/>
                    <a:pt x="611" y="706"/>
                    <a:pt x="611" y="706"/>
                  </a:cubicBezTo>
                  <a:cubicBezTo>
                    <a:pt x="610" y="703"/>
                    <a:pt x="610" y="703"/>
                    <a:pt x="610" y="703"/>
                  </a:cubicBezTo>
                  <a:cubicBezTo>
                    <a:pt x="616" y="698"/>
                    <a:pt x="616" y="698"/>
                    <a:pt x="616" y="698"/>
                  </a:cubicBezTo>
                  <a:cubicBezTo>
                    <a:pt x="623" y="694"/>
                    <a:pt x="623" y="694"/>
                    <a:pt x="623" y="694"/>
                  </a:cubicBezTo>
                  <a:cubicBezTo>
                    <a:pt x="633" y="683"/>
                    <a:pt x="633" y="683"/>
                    <a:pt x="633" y="683"/>
                  </a:cubicBezTo>
                  <a:cubicBezTo>
                    <a:pt x="641" y="682"/>
                    <a:pt x="641" y="682"/>
                    <a:pt x="641" y="682"/>
                  </a:cubicBezTo>
                  <a:cubicBezTo>
                    <a:pt x="645" y="678"/>
                    <a:pt x="645" y="678"/>
                    <a:pt x="645" y="678"/>
                  </a:cubicBezTo>
                  <a:cubicBezTo>
                    <a:pt x="650" y="674"/>
                    <a:pt x="650" y="674"/>
                    <a:pt x="650" y="674"/>
                  </a:cubicBezTo>
                  <a:cubicBezTo>
                    <a:pt x="655" y="674"/>
                    <a:pt x="655" y="674"/>
                    <a:pt x="655" y="674"/>
                  </a:cubicBezTo>
                  <a:cubicBezTo>
                    <a:pt x="658" y="676"/>
                    <a:pt x="658" y="676"/>
                    <a:pt x="658" y="676"/>
                  </a:cubicBezTo>
                  <a:cubicBezTo>
                    <a:pt x="661" y="677"/>
                    <a:pt x="661" y="677"/>
                    <a:pt x="661" y="677"/>
                  </a:cubicBezTo>
                  <a:cubicBezTo>
                    <a:pt x="661" y="674"/>
                    <a:pt x="661" y="674"/>
                    <a:pt x="661" y="674"/>
                  </a:cubicBezTo>
                  <a:cubicBezTo>
                    <a:pt x="665" y="668"/>
                    <a:pt x="665" y="668"/>
                    <a:pt x="665" y="668"/>
                  </a:cubicBezTo>
                  <a:cubicBezTo>
                    <a:pt x="674" y="662"/>
                    <a:pt x="674" y="662"/>
                    <a:pt x="674" y="662"/>
                  </a:cubicBezTo>
                  <a:cubicBezTo>
                    <a:pt x="678" y="661"/>
                    <a:pt x="678" y="661"/>
                    <a:pt x="678" y="661"/>
                  </a:cubicBezTo>
                  <a:cubicBezTo>
                    <a:pt x="678" y="659"/>
                    <a:pt x="678" y="659"/>
                    <a:pt x="678" y="659"/>
                  </a:cubicBezTo>
                  <a:cubicBezTo>
                    <a:pt x="676" y="658"/>
                    <a:pt x="676" y="658"/>
                    <a:pt x="676" y="658"/>
                  </a:cubicBezTo>
                  <a:cubicBezTo>
                    <a:pt x="673" y="657"/>
                    <a:pt x="673" y="657"/>
                    <a:pt x="673" y="657"/>
                  </a:cubicBezTo>
                  <a:cubicBezTo>
                    <a:pt x="671" y="654"/>
                    <a:pt x="671" y="654"/>
                    <a:pt x="671" y="654"/>
                  </a:cubicBezTo>
                  <a:cubicBezTo>
                    <a:pt x="675" y="653"/>
                    <a:pt x="675" y="653"/>
                    <a:pt x="675" y="653"/>
                  </a:cubicBezTo>
                  <a:cubicBezTo>
                    <a:pt x="680" y="650"/>
                    <a:pt x="680" y="650"/>
                    <a:pt x="680" y="650"/>
                  </a:cubicBezTo>
                  <a:cubicBezTo>
                    <a:pt x="684" y="651"/>
                    <a:pt x="684" y="651"/>
                    <a:pt x="684" y="651"/>
                  </a:cubicBezTo>
                  <a:cubicBezTo>
                    <a:pt x="688" y="650"/>
                    <a:pt x="688" y="650"/>
                    <a:pt x="688" y="650"/>
                  </a:cubicBezTo>
                  <a:cubicBezTo>
                    <a:pt x="690" y="648"/>
                    <a:pt x="690" y="648"/>
                    <a:pt x="690" y="648"/>
                  </a:cubicBezTo>
                  <a:cubicBezTo>
                    <a:pt x="694" y="648"/>
                    <a:pt x="694" y="648"/>
                    <a:pt x="694" y="648"/>
                  </a:cubicBezTo>
                  <a:cubicBezTo>
                    <a:pt x="694" y="650"/>
                    <a:pt x="694" y="650"/>
                    <a:pt x="694" y="650"/>
                  </a:cubicBezTo>
                  <a:cubicBezTo>
                    <a:pt x="689" y="653"/>
                    <a:pt x="689" y="653"/>
                    <a:pt x="689" y="653"/>
                  </a:cubicBezTo>
                  <a:cubicBezTo>
                    <a:pt x="683" y="654"/>
                    <a:pt x="683" y="654"/>
                    <a:pt x="683" y="654"/>
                  </a:cubicBezTo>
                  <a:cubicBezTo>
                    <a:pt x="682" y="656"/>
                    <a:pt x="682" y="656"/>
                    <a:pt x="682" y="656"/>
                  </a:cubicBezTo>
                  <a:cubicBezTo>
                    <a:pt x="684" y="657"/>
                    <a:pt x="684" y="657"/>
                    <a:pt x="684" y="657"/>
                  </a:cubicBezTo>
                  <a:cubicBezTo>
                    <a:pt x="692" y="654"/>
                    <a:pt x="692" y="654"/>
                    <a:pt x="692" y="654"/>
                  </a:cubicBezTo>
                  <a:cubicBezTo>
                    <a:pt x="703" y="650"/>
                    <a:pt x="703" y="650"/>
                    <a:pt x="703" y="650"/>
                  </a:cubicBezTo>
                  <a:cubicBezTo>
                    <a:pt x="702" y="648"/>
                    <a:pt x="702" y="648"/>
                    <a:pt x="702" y="648"/>
                  </a:cubicBezTo>
                  <a:cubicBezTo>
                    <a:pt x="705" y="646"/>
                    <a:pt x="705" y="646"/>
                    <a:pt x="705" y="646"/>
                  </a:cubicBezTo>
                  <a:cubicBezTo>
                    <a:pt x="707" y="646"/>
                    <a:pt x="707" y="646"/>
                    <a:pt x="707" y="646"/>
                  </a:cubicBezTo>
                  <a:cubicBezTo>
                    <a:pt x="706" y="649"/>
                    <a:pt x="706" y="649"/>
                    <a:pt x="706" y="649"/>
                  </a:cubicBezTo>
                  <a:cubicBezTo>
                    <a:pt x="706" y="649"/>
                    <a:pt x="707" y="652"/>
                    <a:pt x="707" y="653"/>
                  </a:cubicBezTo>
                  <a:cubicBezTo>
                    <a:pt x="707" y="653"/>
                    <a:pt x="714" y="654"/>
                    <a:pt x="714" y="654"/>
                  </a:cubicBezTo>
                  <a:cubicBezTo>
                    <a:pt x="717" y="652"/>
                    <a:pt x="717" y="652"/>
                    <a:pt x="717" y="652"/>
                  </a:cubicBezTo>
                  <a:cubicBezTo>
                    <a:pt x="724" y="652"/>
                    <a:pt x="724" y="652"/>
                    <a:pt x="724" y="652"/>
                  </a:cubicBezTo>
                  <a:cubicBezTo>
                    <a:pt x="731" y="652"/>
                    <a:pt x="731" y="652"/>
                    <a:pt x="731" y="652"/>
                  </a:cubicBezTo>
                  <a:cubicBezTo>
                    <a:pt x="736" y="649"/>
                    <a:pt x="736" y="649"/>
                    <a:pt x="736" y="649"/>
                  </a:cubicBezTo>
                  <a:cubicBezTo>
                    <a:pt x="736" y="647"/>
                    <a:pt x="736" y="647"/>
                    <a:pt x="736" y="647"/>
                  </a:cubicBezTo>
                  <a:cubicBezTo>
                    <a:pt x="735" y="646"/>
                    <a:pt x="735" y="646"/>
                    <a:pt x="735" y="646"/>
                  </a:cubicBezTo>
                  <a:cubicBezTo>
                    <a:pt x="735" y="644"/>
                    <a:pt x="735" y="644"/>
                    <a:pt x="735" y="644"/>
                  </a:cubicBezTo>
                  <a:cubicBezTo>
                    <a:pt x="745" y="637"/>
                    <a:pt x="745" y="637"/>
                    <a:pt x="745" y="637"/>
                  </a:cubicBezTo>
                  <a:cubicBezTo>
                    <a:pt x="754" y="634"/>
                    <a:pt x="754" y="634"/>
                    <a:pt x="754" y="634"/>
                  </a:cubicBezTo>
                  <a:cubicBezTo>
                    <a:pt x="758" y="631"/>
                    <a:pt x="758" y="631"/>
                    <a:pt x="758" y="631"/>
                  </a:cubicBezTo>
                  <a:cubicBezTo>
                    <a:pt x="760" y="628"/>
                    <a:pt x="760" y="628"/>
                    <a:pt x="760" y="628"/>
                  </a:cubicBezTo>
                  <a:cubicBezTo>
                    <a:pt x="758" y="626"/>
                    <a:pt x="758" y="626"/>
                    <a:pt x="758" y="626"/>
                  </a:cubicBezTo>
                  <a:cubicBezTo>
                    <a:pt x="755" y="618"/>
                    <a:pt x="755" y="618"/>
                    <a:pt x="755" y="618"/>
                  </a:cubicBezTo>
                  <a:cubicBezTo>
                    <a:pt x="757" y="612"/>
                    <a:pt x="757" y="612"/>
                    <a:pt x="757" y="612"/>
                  </a:cubicBezTo>
                  <a:cubicBezTo>
                    <a:pt x="761" y="608"/>
                    <a:pt x="761" y="608"/>
                    <a:pt x="761" y="608"/>
                  </a:cubicBezTo>
                  <a:cubicBezTo>
                    <a:pt x="761" y="604"/>
                    <a:pt x="761" y="604"/>
                    <a:pt x="761" y="604"/>
                  </a:cubicBezTo>
                  <a:cubicBezTo>
                    <a:pt x="763" y="602"/>
                    <a:pt x="763" y="602"/>
                    <a:pt x="763" y="602"/>
                  </a:cubicBezTo>
                  <a:cubicBezTo>
                    <a:pt x="767" y="599"/>
                    <a:pt x="767" y="599"/>
                    <a:pt x="767" y="599"/>
                  </a:cubicBezTo>
                  <a:cubicBezTo>
                    <a:pt x="767" y="595"/>
                    <a:pt x="767" y="595"/>
                    <a:pt x="767" y="595"/>
                  </a:cubicBezTo>
                  <a:cubicBezTo>
                    <a:pt x="766" y="594"/>
                    <a:pt x="766" y="594"/>
                    <a:pt x="766" y="594"/>
                  </a:cubicBezTo>
                  <a:cubicBezTo>
                    <a:pt x="773" y="584"/>
                    <a:pt x="773" y="584"/>
                    <a:pt x="773" y="584"/>
                  </a:cubicBezTo>
                  <a:cubicBezTo>
                    <a:pt x="781" y="574"/>
                    <a:pt x="781" y="574"/>
                    <a:pt x="781" y="574"/>
                  </a:cubicBezTo>
                  <a:cubicBezTo>
                    <a:pt x="781" y="569"/>
                    <a:pt x="781" y="569"/>
                    <a:pt x="781" y="569"/>
                  </a:cubicBezTo>
                  <a:cubicBezTo>
                    <a:pt x="780" y="555"/>
                    <a:pt x="780" y="555"/>
                    <a:pt x="780" y="555"/>
                  </a:cubicBezTo>
                  <a:cubicBezTo>
                    <a:pt x="778" y="552"/>
                    <a:pt x="778" y="552"/>
                    <a:pt x="778" y="552"/>
                  </a:cubicBezTo>
                  <a:cubicBezTo>
                    <a:pt x="781" y="543"/>
                    <a:pt x="781" y="543"/>
                    <a:pt x="781" y="543"/>
                  </a:cubicBezTo>
                  <a:cubicBezTo>
                    <a:pt x="783" y="540"/>
                    <a:pt x="783" y="540"/>
                    <a:pt x="783" y="540"/>
                  </a:cubicBezTo>
                  <a:cubicBezTo>
                    <a:pt x="784" y="537"/>
                    <a:pt x="784" y="537"/>
                    <a:pt x="784" y="537"/>
                  </a:cubicBezTo>
                  <a:cubicBezTo>
                    <a:pt x="790" y="532"/>
                    <a:pt x="790" y="532"/>
                    <a:pt x="790" y="532"/>
                  </a:cubicBezTo>
                  <a:cubicBezTo>
                    <a:pt x="791" y="529"/>
                    <a:pt x="791" y="529"/>
                    <a:pt x="791" y="529"/>
                  </a:cubicBezTo>
                  <a:cubicBezTo>
                    <a:pt x="790" y="521"/>
                    <a:pt x="790" y="521"/>
                    <a:pt x="790" y="521"/>
                  </a:cubicBezTo>
                  <a:cubicBezTo>
                    <a:pt x="793" y="511"/>
                    <a:pt x="793" y="511"/>
                    <a:pt x="793" y="511"/>
                  </a:cubicBezTo>
                  <a:cubicBezTo>
                    <a:pt x="792" y="503"/>
                    <a:pt x="792" y="503"/>
                    <a:pt x="792" y="503"/>
                  </a:cubicBezTo>
                  <a:cubicBezTo>
                    <a:pt x="794" y="497"/>
                    <a:pt x="794" y="497"/>
                    <a:pt x="794" y="497"/>
                  </a:cubicBezTo>
                  <a:cubicBezTo>
                    <a:pt x="793" y="494"/>
                    <a:pt x="793" y="494"/>
                    <a:pt x="793" y="494"/>
                  </a:cubicBezTo>
                  <a:cubicBezTo>
                    <a:pt x="795" y="485"/>
                    <a:pt x="795" y="485"/>
                    <a:pt x="795" y="485"/>
                  </a:cubicBezTo>
                  <a:cubicBezTo>
                    <a:pt x="793" y="455"/>
                    <a:pt x="793" y="455"/>
                    <a:pt x="793" y="455"/>
                  </a:cubicBezTo>
                  <a:cubicBezTo>
                    <a:pt x="793" y="449"/>
                    <a:pt x="793" y="449"/>
                    <a:pt x="793" y="449"/>
                  </a:cubicBezTo>
                  <a:cubicBezTo>
                    <a:pt x="795" y="445"/>
                    <a:pt x="795" y="445"/>
                    <a:pt x="795" y="445"/>
                  </a:cubicBezTo>
                  <a:cubicBezTo>
                    <a:pt x="795" y="441"/>
                    <a:pt x="795" y="441"/>
                    <a:pt x="795" y="441"/>
                  </a:cubicBezTo>
                  <a:cubicBezTo>
                    <a:pt x="793" y="443"/>
                    <a:pt x="793" y="443"/>
                    <a:pt x="793" y="443"/>
                  </a:cubicBezTo>
                  <a:cubicBezTo>
                    <a:pt x="789" y="440"/>
                    <a:pt x="789" y="440"/>
                    <a:pt x="789" y="440"/>
                  </a:cubicBezTo>
                  <a:cubicBezTo>
                    <a:pt x="789" y="437"/>
                    <a:pt x="789" y="437"/>
                    <a:pt x="789" y="437"/>
                  </a:cubicBezTo>
                  <a:cubicBezTo>
                    <a:pt x="792" y="432"/>
                    <a:pt x="792" y="432"/>
                    <a:pt x="792" y="432"/>
                  </a:cubicBezTo>
                  <a:cubicBezTo>
                    <a:pt x="792" y="427"/>
                    <a:pt x="792" y="427"/>
                    <a:pt x="792" y="427"/>
                  </a:cubicBezTo>
                  <a:cubicBezTo>
                    <a:pt x="792" y="424"/>
                    <a:pt x="792" y="424"/>
                    <a:pt x="792" y="424"/>
                  </a:cubicBezTo>
                  <a:cubicBezTo>
                    <a:pt x="795" y="423"/>
                    <a:pt x="795" y="423"/>
                    <a:pt x="795" y="423"/>
                  </a:cubicBezTo>
                  <a:cubicBezTo>
                    <a:pt x="796" y="418"/>
                    <a:pt x="796" y="418"/>
                    <a:pt x="796" y="418"/>
                  </a:cubicBezTo>
                  <a:cubicBezTo>
                    <a:pt x="793" y="413"/>
                    <a:pt x="793" y="413"/>
                    <a:pt x="793" y="413"/>
                  </a:cubicBezTo>
                  <a:cubicBezTo>
                    <a:pt x="787" y="410"/>
                    <a:pt x="787" y="410"/>
                    <a:pt x="787" y="410"/>
                  </a:cubicBezTo>
                  <a:cubicBezTo>
                    <a:pt x="788" y="409"/>
                    <a:pt x="788" y="409"/>
                    <a:pt x="788" y="409"/>
                  </a:cubicBezTo>
                  <a:cubicBezTo>
                    <a:pt x="789" y="407"/>
                    <a:pt x="789" y="407"/>
                    <a:pt x="789" y="407"/>
                  </a:cubicBezTo>
                  <a:cubicBezTo>
                    <a:pt x="790" y="410"/>
                    <a:pt x="790" y="410"/>
                    <a:pt x="790" y="410"/>
                  </a:cubicBezTo>
                  <a:cubicBezTo>
                    <a:pt x="794" y="412"/>
                    <a:pt x="794" y="412"/>
                    <a:pt x="794" y="412"/>
                  </a:cubicBezTo>
                  <a:cubicBezTo>
                    <a:pt x="797" y="413"/>
                    <a:pt x="797" y="413"/>
                    <a:pt x="797" y="413"/>
                  </a:cubicBezTo>
                  <a:cubicBezTo>
                    <a:pt x="799" y="408"/>
                    <a:pt x="799" y="408"/>
                    <a:pt x="799" y="408"/>
                  </a:cubicBezTo>
                  <a:cubicBezTo>
                    <a:pt x="802" y="408"/>
                    <a:pt x="802" y="408"/>
                    <a:pt x="802" y="408"/>
                  </a:cubicBezTo>
                  <a:cubicBezTo>
                    <a:pt x="803" y="411"/>
                    <a:pt x="803" y="411"/>
                    <a:pt x="803" y="411"/>
                  </a:cubicBezTo>
                  <a:cubicBezTo>
                    <a:pt x="805" y="412"/>
                    <a:pt x="805" y="412"/>
                    <a:pt x="805" y="412"/>
                  </a:cubicBezTo>
                  <a:cubicBezTo>
                    <a:pt x="803" y="416"/>
                    <a:pt x="803" y="416"/>
                    <a:pt x="803" y="416"/>
                  </a:cubicBezTo>
                  <a:cubicBezTo>
                    <a:pt x="800" y="418"/>
                    <a:pt x="800" y="418"/>
                    <a:pt x="800" y="418"/>
                  </a:cubicBezTo>
                  <a:cubicBezTo>
                    <a:pt x="799" y="421"/>
                    <a:pt x="799" y="421"/>
                    <a:pt x="799" y="421"/>
                  </a:cubicBezTo>
                  <a:cubicBezTo>
                    <a:pt x="801" y="421"/>
                    <a:pt x="801" y="421"/>
                    <a:pt x="801" y="421"/>
                  </a:cubicBezTo>
                  <a:cubicBezTo>
                    <a:pt x="805" y="417"/>
                    <a:pt x="805" y="417"/>
                    <a:pt x="805" y="417"/>
                  </a:cubicBezTo>
                  <a:cubicBezTo>
                    <a:pt x="811" y="414"/>
                    <a:pt x="811" y="414"/>
                    <a:pt x="811" y="414"/>
                  </a:cubicBezTo>
                  <a:cubicBezTo>
                    <a:pt x="819" y="402"/>
                    <a:pt x="819" y="402"/>
                    <a:pt x="819" y="402"/>
                  </a:cubicBezTo>
                  <a:cubicBezTo>
                    <a:pt x="822" y="394"/>
                    <a:pt x="822" y="394"/>
                    <a:pt x="822" y="394"/>
                  </a:cubicBezTo>
                  <a:cubicBezTo>
                    <a:pt x="824" y="388"/>
                    <a:pt x="824" y="388"/>
                    <a:pt x="824" y="388"/>
                  </a:cubicBezTo>
                  <a:cubicBezTo>
                    <a:pt x="827" y="386"/>
                    <a:pt x="827" y="386"/>
                    <a:pt x="827" y="386"/>
                  </a:cubicBezTo>
                  <a:cubicBezTo>
                    <a:pt x="830" y="378"/>
                    <a:pt x="830" y="378"/>
                    <a:pt x="830" y="378"/>
                  </a:cubicBezTo>
                  <a:cubicBezTo>
                    <a:pt x="833" y="371"/>
                    <a:pt x="833" y="371"/>
                    <a:pt x="833" y="371"/>
                  </a:cubicBezTo>
                  <a:cubicBezTo>
                    <a:pt x="845" y="363"/>
                    <a:pt x="845" y="363"/>
                    <a:pt x="845" y="363"/>
                  </a:cubicBezTo>
                  <a:cubicBezTo>
                    <a:pt x="846" y="359"/>
                    <a:pt x="846" y="359"/>
                    <a:pt x="846" y="359"/>
                  </a:cubicBezTo>
                  <a:cubicBezTo>
                    <a:pt x="850" y="358"/>
                    <a:pt x="850" y="358"/>
                    <a:pt x="850" y="358"/>
                  </a:cubicBezTo>
                  <a:cubicBezTo>
                    <a:pt x="852" y="354"/>
                    <a:pt x="852" y="354"/>
                    <a:pt x="852" y="354"/>
                  </a:cubicBezTo>
                  <a:cubicBezTo>
                    <a:pt x="862" y="345"/>
                    <a:pt x="862" y="345"/>
                    <a:pt x="862" y="345"/>
                  </a:cubicBezTo>
                  <a:cubicBezTo>
                    <a:pt x="871" y="333"/>
                    <a:pt x="871" y="333"/>
                    <a:pt x="871" y="333"/>
                  </a:cubicBezTo>
                  <a:cubicBezTo>
                    <a:pt x="874" y="329"/>
                    <a:pt x="874" y="329"/>
                    <a:pt x="874" y="329"/>
                  </a:cubicBezTo>
                  <a:cubicBezTo>
                    <a:pt x="879" y="317"/>
                    <a:pt x="879" y="317"/>
                    <a:pt x="879" y="317"/>
                  </a:cubicBezTo>
                  <a:cubicBezTo>
                    <a:pt x="881" y="312"/>
                    <a:pt x="881" y="312"/>
                    <a:pt x="881" y="312"/>
                  </a:cubicBezTo>
                  <a:cubicBezTo>
                    <a:pt x="883" y="308"/>
                    <a:pt x="883" y="308"/>
                    <a:pt x="883" y="308"/>
                  </a:cubicBezTo>
                  <a:cubicBezTo>
                    <a:pt x="883" y="304"/>
                    <a:pt x="883" y="304"/>
                    <a:pt x="883" y="304"/>
                  </a:cubicBezTo>
                  <a:cubicBezTo>
                    <a:pt x="880" y="300"/>
                    <a:pt x="880" y="300"/>
                    <a:pt x="880" y="300"/>
                  </a:cubicBezTo>
                  <a:lnTo>
                    <a:pt x="882" y="295"/>
                  </a:lnTo>
                  <a:close/>
                  <a:moveTo>
                    <a:pt x="592" y="582"/>
                  </a:moveTo>
                  <a:cubicBezTo>
                    <a:pt x="596" y="583"/>
                    <a:pt x="596" y="583"/>
                    <a:pt x="596" y="583"/>
                  </a:cubicBezTo>
                  <a:cubicBezTo>
                    <a:pt x="601" y="584"/>
                    <a:pt x="601" y="584"/>
                    <a:pt x="601" y="584"/>
                  </a:cubicBezTo>
                  <a:cubicBezTo>
                    <a:pt x="597" y="584"/>
                    <a:pt x="597" y="584"/>
                    <a:pt x="597" y="584"/>
                  </a:cubicBezTo>
                  <a:cubicBezTo>
                    <a:pt x="595" y="586"/>
                    <a:pt x="595" y="586"/>
                    <a:pt x="595" y="586"/>
                  </a:cubicBezTo>
                  <a:cubicBezTo>
                    <a:pt x="592" y="586"/>
                    <a:pt x="592" y="586"/>
                    <a:pt x="592" y="586"/>
                  </a:cubicBezTo>
                  <a:cubicBezTo>
                    <a:pt x="591" y="587"/>
                    <a:pt x="591" y="587"/>
                    <a:pt x="591" y="587"/>
                  </a:cubicBezTo>
                  <a:cubicBezTo>
                    <a:pt x="588" y="587"/>
                    <a:pt x="588" y="587"/>
                    <a:pt x="588" y="587"/>
                  </a:cubicBezTo>
                  <a:cubicBezTo>
                    <a:pt x="585" y="588"/>
                    <a:pt x="585" y="588"/>
                    <a:pt x="585" y="588"/>
                  </a:cubicBezTo>
                  <a:cubicBezTo>
                    <a:pt x="582" y="588"/>
                    <a:pt x="582" y="588"/>
                    <a:pt x="582" y="588"/>
                  </a:cubicBezTo>
                  <a:cubicBezTo>
                    <a:pt x="578" y="591"/>
                    <a:pt x="578" y="591"/>
                    <a:pt x="578" y="591"/>
                  </a:cubicBezTo>
                  <a:cubicBezTo>
                    <a:pt x="576" y="592"/>
                    <a:pt x="576" y="592"/>
                    <a:pt x="576" y="592"/>
                  </a:cubicBezTo>
                  <a:cubicBezTo>
                    <a:pt x="574" y="592"/>
                    <a:pt x="574" y="592"/>
                    <a:pt x="574" y="592"/>
                  </a:cubicBezTo>
                  <a:cubicBezTo>
                    <a:pt x="573" y="590"/>
                    <a:pt x="573" y="590"/>
                    <a:pt x="573" y="590"/>
                  </a:cubicBezTo>
                  <a:cubicBezTo>
                    <a:pt x="573" y="589"/>
                    <a:pt x="573" y="589"/>
                    <a:pt x="573" y="589"/>
                  </a:cubicBezTo>
                  <a:cubicBezTo>
                    <a:pt x="575" y="588"/>
                    <a:pt x="575" y="588"/>
                    <a:pt x="575" y="588"/>
                  </a:cubicBezTo>
                  <a:cubicBezTo>
                    <a:pt x="577" y="587"/>
                    <a:pt x="577" y="587"/>
                    <a:pt x="577" y="587"/>
                  </a:cubicBezTo>
                  <a:cubicBezTo>
                    <a:pt x="579" y="587"/>
                    <a:pt x="579" y="587"/>
                    <a:pt x="579" y="587"/>
                  </a:cubicBezTo>
                  <a:cubicBezTo>
                    <a:pt x="581" y="585"/>
                    <a:pt x="581" y="585"/>
                    <a:pt x="581" y="585"/>
                  </a:cubicBezTo>
                  <a:cubicBezTo>
                    <a:pt x="586" y="586"/>
                    <a:pt x="586" y="586"/>
                    <a:pt x="586" y="586"/>
                  </a:cubicBezTo>
                  <a:cubicBezTo>
                    <a:pt x="589" y="582"/>
                    <a:pt x="589" y="582"/>
                    <a:pt x="589" y="582"/>
                  </a:cubicBezTo>
                  <a:lnTo>
                    <a:pt x="592" y="582"/>
                  </a:lnTo>
                  <a:close/>
                  <a:moveTo>
                    <a:pt x="565" y="546"/>
                  </a:moveTo>
                  <a:cubicBezTo>
                    <a:pt x="568" y="541"/>
                    <a:pt x="568" y="541"/>
                    <a:pt x="568" y="541"/>
                  </a:cubicBezTo>
                  <a:cubicBezTo>
                    <a:pt x="572" y="538"/>
                    <a:pt x="572" y="538"/>
                    <a:pt x="572" y="538"/>
                  </a:cubicBezTo>
                  <a:cubicBezTo>
                    <a:pt x="575" y="538"/>
                    <a:pt x="575" y="538"/>
                    <a:pt x="575" y="538"/>
                  </a:cubicBezTo>
                  <a:cubicBezTo>
                    <a:pt x="580" y="532"/>
                    <a:pt x="580" y="532"/>
                    <a:pt x="580" y="532"/>
                  </a:cubicBezTo>
                  <a:cubicBezTo>
                    <a:pt x="581" y="528"/>
                    <a:pt x="581" y="528"/>
                    <a:pt x="581" y="528"/>
                  </a:cubicBezTo>
                  <a:cubicBezTo>
                    <a:pt x="581" y="534"/>
                    <a:pt x="581" y="534"/>
                    <a:pt x="581" y="534"/>
                  </a:cubicBezTo>
                  <a:cubicBezTo>
                    <a:pt x="577" y="540"/>
                    <a:pt x="577" y="540"/>
                    <a:pt x="577" y="540"/>
                  </a:cubicBezTo>
                  <a:cubicBezTo>
                    <a:pt x="575" y="541"/>
                    <a:pt x="575" y="541"/>
                    <a:pt x="575" y="541"/>
                  </a:cubicBezTo>
                  <a:cubicBezTo>
                    <a:pt x="577" y="543"/>
                    <a:pt x="577" y="543"/>
                    <a:pt x="577" y="543"/>
                  </a:cubicBezTo>
                  <a:cubicBezTo>
                    <a:pt x="580" y="543"/>
                    <a:pt x="580" y="543"/>
                    <a:pt x="580" y="543"/>
                  </a:cubicBezTo>
                  <a:cubicBezTo>
                    <a:pt x="586" y="542"/>
                    <a:pt x="586" y="542"/>
                    <a:pt x="586" y="542"/>
                  </a:cubicBezTo>
                  <a:cubicBezTo>
                    <a:pt x="589" y="542"/>
                    <a:pt x="589" y="542"/>
                    <a:pt x="589" y="542"/>
                  </a:cubicBezTo>
                  <a:cubicBezTo>
                    <a:pt x="586" y="543"/>
                    <a:pt x="586" y="543"/>
                    <a:pt x="586" y="543"/>
                  </a:cubicBezTo>
                  <a:cubicBezTo>
                    <a:pt x="583" y="547"/>
                    <a:pt x="583" y="547"/>
                    <a:pt x="583" y="547"/>
                  </a:cubicBezTo>
                  <a:cubicBezTo>
                    <a:pt x="579" y="548"/>
                    <a:pt x="579" y="548"/>
                    <a:pt x="579" y="548"/>
                  </a:cubicBezTo>
                  <a:cubicBezTo>
                    <a:pt x="573" y="546"/>
                    <a:pt x="573" y="546"/>
                    <a:pt x="573" y="546"/>
                  </a:cubicBezTo>
                  <a:cubicBezTo>
                    <a:pt x="571" y="547"/>
                    <a:pt x="571" y="547"/>
                    <a:pt x="571" y="547"/>
                  </a:cubicBezTo>
                  <a:cubicBezTo>
                    <a:pt x="566" y="552"/>
                    <a:pt x="566" y="552"/>
                    <a:pt x="566" y="552"/>
                  </a:cubicBezTo>
                  <a:cubicBezTo>
                    <a:pt x="560" y="552"/>
                    <a:pt x="560" y="552"/>
                    <a:pt x="560" y="552"/>
                  </a:cubicBezTo>
                  <a:cubicBezTo>
                    <a:pt x="557" y="550"/>
                    <a:pt x="557" y="550"/>
                    <a:pt x="557" y="550"/>
                  </a:cubicBezTo>
                  <a:cubicBezTo>
                    <a:pt x="557" y="550"/>
                    <a:pt x="553" y="549"/>
                    <a:pt x="553" y="549"/>
                  </a:cubicBezTo>
                  <a:cubicBezTo>
                    <a:pt x="557" y="548"/>
                    <a:pt x="557" y="548"/>
                    <a:pt x="557" y="548"/>
                  </a:cubicBezTo>
                  <a:cubicBezTo>
                    <a:pt x="560" y="545"/>
                    <a:pt x="560" y="545"/>
                    <a:pt x="560" y="545"/>
                  </a:cubicBezTo>
                  <a:cubicBezTo>
                    <a:pt x="562" y="546"/>
                    <a:pt x="562" y="546"/>
                    <a:pt x="562" y="546"/>
                  </a:cubicBezTo>
                  <a:lnTo>
                    <a:pt x="565" y="546"/>
                  </a:lnTo>
                  <a:close/>
                  <a:moveTo>
                    <a:pt x="545" y="216"/>
                  </a:moveTo>
                  <a:cubicBezTo>
                    <a:pt x="546" y="215"/>
                    <a:pt x="546" y="215"/>
                    <a:pt x="546" y="215"/>
                  </a:cubicBezTo>
                  <a:cubicBezTo>
                    <a:pt x="546" y="209"/>
                    <a:pt x="546" y="209"/>
                    <a:pt x="546" y="209"/>
                  </a:cubicBezTo>
                  <a:cubicBezTo>
                    <a:pt x="548" y="204"/>
                    <a:pt x="548" y="204"/>
                    <a:pt x="548" y="204"/>
                  </a:cubicBezTo>
                  <a:cubicBezTo>
                    <a:pt x="550" y="209"/>
                    <a:pt x="550" y="209"/>
                    <a:pt x="550" y="209"/>
                  </a:cubicBezTo>
                  <a:cubicBezTo>
                    <a:pt x="557" y="217"/>
                    <a:pt x="557" y="217"/>
                    <a:pt x="557" y="217"/>
                  </a:cubicBezTo>
                  <a:cubicBezTo>
                    <a:pt x="558" y="219"/>
                    <a:pt x="558" y="219"/>
                    <a:pt x="558" y="219"/>
                  </a:cubicBezTo>
                  <a:cubicBezTo>
                    <a:pt x="556" y="221"/>
                    <a:pt x="556" y="221"/>
                    <a:pt x="556" y="221"/>
                  </a:cubicBezTo>
                  <a:cubicBezTo>
                    <a:pt x="556" y="222"/>
                    <a:pt x="556" y="222"/>
                    <a:pt x="556" y="222"/>
                  </a:cubicBezTo>
                  <a:cubicBezTo>
                    <a:pt x="559" y="224"/>
                    <a:pt x="559" y="224"/>
                    <a:pt x="559" y="224"/>
                  </a:cubicBezTo>
                  <a:cubicBezTo>
                    <a:pt x="562" y="228"/>
                    <a:pt x="562" y="228"/>
                    <a:pt x="562" y="228"/>
                  </a:cubicBezTo>
                  <a:cubicBezTo>
                    <a:pt x="561" y="230"/>
                    <a:pt x="561" y="230"/>
                    <a:pt x="561" y="230"/>
                  </a:cubicBezTo>
                  <a:cubicBezTo>
                    <a:pt x="559" y="230"/>
                    <a:pt x="559" y="230"/>
                    <a:pt x="559" y="230"/>
                  </a:cubicBezTo>
                  <a:cubicBezTo>
                    <a:pt x="558" y="236"/>
                    <a:pt x="558" y="236"/>
                    <a:pt x="558" y="236"/>
                  </a:cubicBezTo>
                  <a:cubicBezTo>
                    <a:pt x="559" y="238"/>
                    <a:pt x="559" y="238"/>
                    <a:pt x="559" y="238"/>
                  </a:cubicBezTo>
                  <a:cubicBezTo>
                    <a:pt x="559" y="241"/>
                    <a:pt x="559" y="241"/>
                    <a:pt x="559" y="241"/>
                  </a:cubicBezTo>
                  <a:cubicBezTo>
                    <a:pt x="556" y="237"/>
                    <a:pt x="556" y="237"/>
                    <a:pt x="556" y="237"/>
                  </a:cubicBezTo>
                  <a:cubicBezTo>
                    <a:pt x="555" y="233"/>
                    <a:pt x="555" y="233"/>
                    <a:pt x="555" y="233"/>
                  </a:cubicBezTo>
                  <a:cubicBezTo>
                    <a:pt x="552" y="233"/>
                    <a:pt x="552" y="233"/>
                    <a:pt x="552" y="233"/>
                  </a:cubicBezTo>
                  <a:cubicBezTo>
                    <a:pt x="551" y="235"/>
                    <a:pt x="551" y="235"/>
                    <a:pt x="551" y="235"/>
                  </a:cubicBezTo>
                  <a:cubicBezTo>
                    <a:pt x="549" y="235"/>
                    <a:pt x="549" y="235"/>
                    <a:pt x="549" y="235"/>
                  </a:cubicBezTo>
                  <a:cubicBezTo>
                    <a:pt x="550" y="231"/>
                    <a:pt x="550" y="231"/>
                    <a:pt x="550" y="231"/>
                  </a:cubicBezTo>
                  <a:cubicBezTo>
                    <a:pt x="553" y="230"/>
                    <a:pt x="553" y="230"/>
                    <a:pt x="553" y="230"/>
                  </a:cubicBezTo>
                  <a:cubicBezTo>
                    <a:pt x="553" y="225"/>
                    <a:pt x="553" y="225"/>
                    <a:pt x="553" y="225"/>
                  </a:cubicBezTo>
                  <a:cubicBezTo>
                    <a:pt x="549" y="222"/>
                    <a:pt x="549" y="222"/>
                    <a:pt x="549" y="222"/>
                  </a:cubicBezTo>
                  <a:cubicBezTo>
                    <a:pt x="547" y="219"/>
                    <a:pt x="547" y="219"/>
                    <a:pt x="547" y="219"/>
                  </a:cubicBezTo>
                  <a:cubicBezTo>
                    <a:pt x="543" y="218"/>
                    <a:pt x="543" y="218"/>
                    <a:pt x="543" y="218"/>
                  </a:cubicBezTo>
                  <a:cubicBezTo>
                    <a:pt x="541" y="215"/>
                    <a:pt x="541" y="215"/>
                    <a:pt x="541" y="215"/>
                  </a:cubicBezTo>
                  <a:lnTo>
                    <a:pt x="545" y="216"/>
                  </a:lnTo>
                  <a:close/>
                  <a:moveTo>
                    <a:pt x="509" y="610"/>
                  </a:moveTo>
                  <a:cubicBezTo>
                    <a:pt x="507" y="615"/>
                    <a:pt x="507" y="615"/>
                    <a:pt x="507" y="615"/>
                  </a:cubicBezTo>
                  <a:cubicBezTo>
                    <a:pt x="505" y="617"/>
                    <a:pt x="505" y="617"/>
                    <a:pt x="505" y="617"/>
                  </a:cubicBezTo>
                  <a:cubicBezTo>
                    <a:pt x="508" y="620"/>
                    <a:pt x="508" y="620"/>
                    <a:pt x="508" y="620"/>
                  </a:cubicBezTo>
                  <a:cubicBezTo>
                    <a:pt x="507" y="623"/>
                    <a:pt x="507" y="623"/>
                    <a:pt x="507" y="623"/>
                  </a:cubicBezTo>
                  <a:cubicBezTo>
                    <a:pt x="504" y="623"/>
                    <a:pt x="504" y="623"/>
                    <a:pt x="504" y="623"/>
                  </a:cubicBezTo>
                  <a:cubicBezTo>
                    <a:pt x="499" y="630"/>
                    <a:pt x="499" y="630"/>
                    <a:pt x="499" y="630"/>
                  </a:cubicBezTo>
                  <a:cubicBezTo>
                    <a:pt x="496" y="631"/>
                    <a:pt x="496" y="631"/>
                    <a:pt x="496" y="631"/>
                  </a:cubicBezTo>
                  <a:cubicBezTo>
                    <a:pt x="497" y="634"/>
                    <a:pt x="497" y="634"/>
                    <a:pt x="497" y="634"/>
                  </a:cubicBezTo>
                  <a:cubicBezTo>
                    <a:pt x="499" y="635"/>
                    <a:pt x="499" y="635"/>
                    <a:pt x="499" y="635"/>
                  </a:cubicBezTo>
                  <a:cubicBezTo>
                    <a:pt x="499" y="637"/>
                    <a:pt x="499" y="637"/>
                    <a:pt x="499" y="637"/>
                  </a:cubicBezTo>
                  <a:cubicBezTo>
                    <a:pt x="496" y="637"/>
                    <a:pt x="496" y="637"/>
                    <a:pt x="496" y="637"/>
                  </a:cubicBezTo>
                  <a:cubicBezTo>
                    <a:pt x="495" y="636"/>
                    <a:pt x="495" y="636"/>
                    <a:pt x="495" y="636"/>
                  </a:cubicBezTo>
                  <a:cubicBezTo>
                    <a:pt x="494" y="638"/>
                    <a:pt x="494" y="638"/>
                    <a:pt x="494" y="638"/>
                  </a:cubicBezTo>
                  <a:cubicBezTo>
                    <a:pt x="493" y="639"/>
                    <a:pt x="493" y="639"/>
                    <a:pt x="493" y="639"/>
                  </a:cubicBezTo>
                  <a:cubicBezTo>
                    <a:pt x="490" y="642"/>
                    <a:pt x="490" y="642"/>
                    <a:pt x="490" y="642"/>
                  </a:cubicBezTo>
                  <a:cubicBezTo>
                    <a:pt x="488" y="641"/>
                    <a:pt x="488" y="641"/>
                    <a:pt x="488" y="641"/>
                  </a:cubicBezTo>
                  <a:cubicBezTo>
                    <a:pt x="487" y="641"/>
                    <a:pt x="487" y="641"/>
                    <a:pt x="487" y="641"/>
                  </a:cubicBezTo>
                  <a:cubicBezTo>
                    <a:pt x="488" y="637"/>
                    <a:pt x="488" y="637"/>
                    <a:pt x="488" y="637"/>
                  </a:cubicBezTo>
                  <a:cubicBezTo>
                    <a:pt x="489" y="636"/>
                    <a:pt x="489" y="636"/>
                    <a:pt x="489" y="636"/>
                  </a:cubicBezTo>
                  <a:cubicBezTo>
                    <a:pt x="489" y="632"/>
                    <a:pt x="489" y="632"/>
                    <a:pt x="489" y="632"/>
                  </a:cubicBezTo>
                  <a:cubicBezTo>
                    <a:pt x="493" y="631"/>
                    <a:pt x="493" y="631"/>
                    <a:pt x="493" y="631"/>
                  </a:cubicBezTo>
                  <a:cubicBezTo>
                    <a:pt x="497" y="627"/>
                    <a:pt x="497" y="627"/>
                    <a:pt x="497" y="627"/>
                  </a:cubicBezTo>
                  <a:cubicBezTo>
                    <a:pt x="497" y="625"/>
                    <a:pt x="497" y="625"/>
                    <a:pt x="497" y="625"/>
                  </a:cubicBezTo>
                  <a:cubicBezTo>
                    <a:pt x="500" y="623"/>
                    <a:pt x="500" y="623"/>
                    <a:pt x="500" y="623"/>
                  </a:cubicBezTo>
                  <a:cubicBezTo>
                    <a:pt x="501" y="619"/>
                    <a:pt x="501" y="619"/>
                    <a:pt x="501" y="619"/>
                  </a:cubicBezTo>
                  <a:cubicBezTo>
                    <a:pt x="501" y="616"/>
                    <a:pt x="501" y="616"/>
                    <a:pt x="501" y="616"/>
                  </a:cubicBezTo>
                  <a:cubicBezTo>
                    <a:pt x="501" y="615"/>
                    <a:pt x="501" y="615"/>
                    <a:pt x="501" y="615"/>
                  </a:cubicBezTo>
                  <a:cubicBezTo>
                    <a:pt x="500" y="611"/>
                    <a:pt x="500" y="611"/>
                    <a:pt x="500" y="611"/>
                  </a:cubicBezTo>
                  <a:cubicBezTo>
                    <a:pt x="500" y="608"/>
                    <a:pt x="500" y="608"/>
                    <a:pt x="500" y="608"/>
                  </a:cubicBezTo>
                  <a:cubicBezTo>
                    <a:pt x="503" y="611"/>
                    <a:pt x="503" y="611"/>
                    <a:pt x="503" y="611"/>
                  </a:cubicBezTo>
                  <a:cubicBezTo>
                    <a:pt x="506" y="606"/>
                    <a:pt x="506" y="606"/>
                    <a:pt x="506" y="606"/>
                  </a:cubicBezTo>
                  <a:cubicBezTo>
                    <a:pt x="506" y="605"/>
                    <a:pt x="506" y="605"/>
                    <a:pt x="506" y="605"/>
                  </a:cubicBezTo>
                  <a:cubicBezTo>
                    <a:pt x="508" y="603"/>
                    <a:pt x="508" y="603"/>
                    <a:pt x="508" y="603"/>
                  </a:cubicBezTo>
                  <a:cubicBezTo>
                    <a:pt x="509" y="597"/>
                    <a:pt x="509" y="597"/>
                    <a:pt x="509" y="597"/>
                  </a:cubicBezTo>
                  <a:cubicBezTo>
                    <a:pt x="511" y="595"/>
                    <a:pt x="511" y="595"/>
                    <a:pt x="511" y="595"/>
                  </a:cubicBezTo>
                  <a:cubicBezTo>
                    <a:pt x="514" y="588"/>
                    <a:pt x="514" y="588"/>
                    <a:pt x="514" y="588"/>
                  </a:cubicBezTo>
                  <a:cubicBezTo>
                    <a:pt x="519" y="584"/>
                    <a:pt x="519" y="584"/>
                    <a:pt x="519" y="584"/>
                  </a:cubicBezTo>
                  <a:cubicBezTo>
                    <a:pt x="523" y="580"/>
                    <a:pt x="523" y="580"/>
                    <a:pt x="523" y="580"/>
                  </a:cubicBezTo>
                  <a:cubicBezTo>
                    <a:pt x="528" y="579"/>
                    <a:pt x="528" y="579"/>
                    <a:pt x="528" y="579"/>
                  </a:cubicBezTo>
                  <a:cubicBezTo>
                    <a:pt x="530" y="579"/>
                    <a:pt x="530" y="579"/>
                    <a:pt x="530" y="579"/>
                  </a:cubicBezTo>
                  <a:cubicBezTo>
                    <a:pt x="533" y="578"/>
                    <a:pt x="533" y="578"/>
                    <a:pt x="533" y="578"/>
                  </a:cubicBezTo>
                  <a:cubicBezTo>
                    <a:pt x="533" y="580"/>
                    <a:pt x="533" y="580"/>
                    <a:pt x="533" y="580"/>
                  </a:cubicBezTo>
                  <a:cubicBezTo>
                    <a:pt x="525" y="583"/>
                    <a:pt x="525" y="583"/>
                    <a:pt x="525" y="583"/>
                  </a:cubicBezTo>
                  <a:cubicBezTo>
                    <a:pt x="523" y="586"/>
                    <a:pt x="523" y="586"/>
                    <a:pt x="523" y="586"/>
                  </a:cubicBezTo>
                  <a:cubicBezTo>
                    <a:pt x="516" y="590"/>
                    <a:pt x="516" y="590"/>
                    <a:pt x="516" y="590"/>
                  </a:cubicBezTo>
                  <a:cubicBezTo>
                    <a:pt x="515" y="592"/>
                    <a:pt x="515" y="592"/>
                    <a:pt x="515" y="592"/>
                  </a:cubicBezTo>
                  <a:cubicBezTo>
                    <a:pt x="515" y="598"/>
                    <a:pt x="515" y="598"/>
                    <a:pt x="515" y="598"/>
                  </a:cubicBezTo>
                  <a:cubicBezTo>
                    <a:pt x="512" y="602"/>
                    <a:pt x="512" y="602"/>
                    <a:pt x="512" y="602"/>
                  </a:cubicBezTo>
                  <a:cubicBezTo>
                    <a:pt x="509" y="604"/>
                    <a:pt x="509" y="604"/>
                    <a:pt x="509" y="604"/>
                  </a:cubicBezTo>
                  <a:cubicBezTo>
                    <a:pt x="507" y="607"/>
                    <a:pt x="507" y="607"/>
                    <a:pt x="507" y="607"/>
                  </a:cubicBezTo>
                  <a:lnTo>
                    <a:pt x="509" y="610"/>
                  </a:lnTo>
                  <a:close/>
                  <a:moveTo>
                    <a:pt x="538" y="653"/>
                  </a:moveTo>
                  <a:cubicBezTo>
                    <a:pt x="536" y="651"/>
                    <a:pt x="536" y="651"/>
                    <a:pt x="536" y="651"/>
                  </a:cubicBezTo>
                  <a:cubicBezTo>
                    <a:pt x="533" y="650"/>
                    <a:pt x="533" y="650"/>
                    <a:pt x="533" y="650"/>
                  </a:cubicBezTo>
                  <a:cubicBezTo>
                    <a:pt x="532" y="651"/>
                    <a:pt x="532" y="651"/>
                    <a:pt x="532" y="651"/>
                  </a:cubicBezTo>
                  <a:cubicBezTo>
                    <a:pt x="532" y="653"/>
                    <a:pt x="532" y="653"/>
                    <a:pt x="532" y="653"/>
                  </a:cubicBezTo>
                  <a:cubicBezTo>
                    <a:pt x="528" y="650"/>
                    <a:pt x="528" y="650"/>
                    <a:pt x="528" y="650"/>
                  </a:cubicBezTo>
                  <a:cubicBezTo>
                    <a:pt x="522" y="648"/>
                    <a:pt x="522" y="648"/>
                    <a:pt x="522" y="648"/>
                  </a:cubicBezTo>
                  <a:cubicBezTo>
                    <a:pt x="520" y="648"/>
                    <a:pt x="520" y="648"/>
                    <a:pt x="520" y="648"/>
                  </a:cubicBezTo>
                  <a:cubicBezTo>
                    <a:pt x="518" y="652"/>
                    <a:pt x="518" y="652"/>
                    <a:pt x="518" y="652"/>
                  </a:cubicBezTo>
                  <a:cubicBezTo>
                    <a:pt x="516" y="649"/>
                    <a:pt x="516" y="649"/>
                    <a:pt x="516" y="649"/>
                  </a:cubicBezTo>
                  <a:cubicBezTo>
                    <a:pt x="513" y="646"/>
                    <a:pt x="513" y="646"/>
                    <a:pt x="513" y="646"/>
                  </a:cubicBezTo>
                  <a:cubicBezTo>
                    <a:pt x="512" y="645"/>
                    <a:pt x="512" y="645"/>
                    <a:pt x="512" y="645"/>
                  </a:cubicBezTo>
                  <a:cubicBezTo>
                    <a:pt x="516" y="646"/>
                    <a:pt x="516" y="646"/>
                    <a:pt x="516" y="646"/>
                  </a:cubicBezTo>
                  <a:cubicBezTo>
                    <a:pt x="521" y="645"/>
                    <a:pt x="521" y="645"/>
                    <a:pt x="521" y="645"/>
                  </a:cubicBezTo>
                  <a:cubicBezTo>
                    <a:pt x="522" y="645"/>
                    <a:pt x="522" y="645"/>
                    <a:pt x="522" y="645"/>
                  </a:cubicBezTo>
                  <a:cubicBezTo>
                    <a:pt x="527" y="644"/>
                    <a:pt x="527" y="644"/>
                    <a:pt x="527" y="644"/>
                  </a:cubicBezTo>
                  <a:cubicBezTo>
                    <a:pt x="530" y="643"/>
                    <a:pt x="530" y="643"/>
                    <a:pt x="530" y="643"/>
                  </a:cubicBezTo>
                  <a:cubicBezTo>
                    <a:pt x="533" y="644"/>
                    <a:pt x="533" y="644"/>
                    <a:pt x="533" y="644"/>
                  </a:cubicBezTo>
                  <a:cubicBezTo>
                    <a:pt x="536" y="649"/>
                    <a:pt x="536" y="649"/>
                    <a:pt x="536" y="649"/>
                  </a:cubicBezTo>
                  <a:cubicBezTo>
                    <a:pt x="538" y="650"/>
                    <a:pt x="538" y="650"/>
                    <a:pt x="538" y="650"/>
                  </a:cubicBezTo>
                  <a:cubicBezTo>
                    <a:pt x="538" y="652"/>
                    <a:pt x="538" y="652"/>
                    <a:pt x="538" y="652"/>
                  </a:cubicBezTo>
                  <a:cubicBezTo>
                    <a:pt x="539" y="653"/>
                    <a:pt x="539" y="653"/>
                    <a:pt x="539" y="653"/>
                  </a:cubicBezTo>
                  <a:lnTo>
                    <a:pt x="538" y="653"/>
                  </a:lnTo>
                  <a:close/>
                  <a:moveTo>
                    <a:pt x="547" y="611"/>
                  </a:moveTo>
                  <a:cubicBezTo>
                    <a:pt x="542" y="610"/>
                    <a:pt x="542" y="610"/>
                    <a:pt x="542" y="610"/>
                  </a:cubicBezTo>
                  <a:cubicBezTo>
                    <a:pt x="536" y="605"/>
                    <a:pt x="536" y="605"/>
                    <a:pt x="536" y="605"/>
                  </a:cubicBezTo>
                  <a:cubicBezTo>
                    <a:pt x="532" y="603"/>
                    <a:pt x="532" y="603"/>
                    <a:pt x="532" y="603"/>
                  </a:cubicBezTo>
                  <a:cubicBezTo>
                    <a:pt x="526" y="600"/>
                    <a:pt x="526" y="600"/>
                    <a:pt x="526" y="600"/>
                  </a:cubicBezTo>
                  <a:cubicBezTo>
                    <a:pt x="523" y="599"/>
                    <a:pt x="523" y="599"/>
                    <a:pt x="523" y="599"/>
                  </a:cubicBezTo>
                  <a:cubicBezTo>
                    <a:pt x="521" y="597"/>
                    <a:pt x="521" y="597"/>
                    <a:pt x="521" y="597"/>
                  </a:cubicBezTo>
                  <a:cubicBezTo>
                    <a:pt x="529" y="598"/>
                    <a:pt x="529" y="598"/>
                    <a:pt x="529" y="598"/>
                  </a:cubicBezTo>
                  <a:cubicBezTo>
                    <a:pt x="534" y="601"/>
                    <a:pt x="534" y="601"/>
                    <a:pt x="534" y="601"/>
                  </a:cubicBezTo>
                  <a:cubicBezTo>
                    <a:pt x="537" y="601"/>
                    <a:pt x="537" y="601"/>
                    <a:pt x="537" y="601"/>
                  </a:cubicBezTo>
                  <a:cubicBezTo>
                    <a:pt x="543" y="605"/>
                    <a:pt x="543" y="605"/>
                    <a:pt x="543" y="605"/>
                  </a:cubicBezTo>
                  <a:cubicBezTo>
                    <a:pt x="548" y="610"/>
                    <a:pt x="548" y="610"/>
                    <a:pt x="548" y="610"/>
                  </a:cubicBezTo>
                  <a:cubicBezTo>
                    <a:pt x="551" y="611"/>
                    <a:pt x="551" y="611"/>
                    <a:pt x="551" y="611"/>
                  </a:cubicBezTo>
                  <a:lnTo>
                    <a:pt x="547" y="611"/>
                  </a:lnTo>
                  <a:close/>
                  <a:moveTo>
                    <a:pt x="558" y="582"/>
                  </a:moveTo>
                  <a:cubicBezTo>
                    <a:pt x="553" y="583"/>
                    <a:pt x="553" y="583"/>
                    <a:pt x="553" y="583"/>
                  </a:cubicBezTo>
                  <a:cubicBezTo>
                    <a:pt x="551" y="583"/>
                    <a:pt x="551" y="583"/>
                    <a:pt x="551" y="583"/>
                  </a:cubicBezTo>
                  <a:cubicBezTo>
                    <a:pt x="549" y="585"/>
                    <a:pt x="549" y="585"/>
                    <a:pt x="549" y="585"/>
                  </a:cubicBezTo>
                  <a:cubicBezTo>
                    <a:pt x="546" y="583"/>
                    <a:pt x="546" y="583"/>
                    <a:pt x="546" y="583"/>
                  </a:cubicBezTo>
                  <a:cubicBezTo>
                    <a:pt x="541" y="580"/>
                    <a:pt x="541" y="580"/>
                    <a:pt x="541" y="580"/>
                  </a:cubicBezTo>
                  <a:cubicBezTo>
                    <a:pt x="539" y="580"/>
                    <a:pt x="539" y="580"/>
                    <a:pt x="539" y="580"/>
                  </a:cubicBezTo>
                  <a:cubicBezTo>
                    <a:pt x="537" y="579"/>
                    <a:pt x="537" y="579"/>
                    <a:pt x="537" y="579"/>
                  </a:cubicBezTo>
                  <a:cubicBezTo>
                    <a:pt x="536" y="578"/>
                    <a:pt x="536" y="578"/>
                    <a:pt x="536" y="578"/>
                  </a:cubicBezTo>
                  <a:cubicBezTo>
                    <a:pt x="540" y="577"/>
                    <a:pt x="540" y="577"/>
                    <a:pt x="540" y="577"/>
                  </a:cubicBezTo>
                  <a:cubicBezTo>
                    <a:pt x="545" y="577"/>
                    <a:pt x="545" y="577"/>
                    <a:pt x="545" y="577"/>
                  </a:cubicBezTo>
                  <a:cubicBezTo>
                    <a:pt x="547" y="577"/>
                    <a:pt x="547" y="577"/>
                    <a:pt x="547" y="577"/>
                  </a:cubicBezTo>
                  <a:cubicBezTo>
                    <a:pt x="549" y="579"/>
                    <a:pt x="549" y="579"/>
                    <a:pt x="549" y="579"/>
                  </a:cubicBezTo>
                  <a:cubicBezTo>
                    <a:pt x="556" y="580"/>
                    <a:pt x="556" y="580"/>
                    <a:pt x="556" y="580"/>
                  </a:cubicBezTo>
                  <a:cubicBezTo>
                    <a:pt x="558" y="579"/>
                    <a:pt x="558" y="579"/>
                    <a:pt x="558" y="579"/>
                  </a:cubicBezTo>
                  <a:cubicBezTo>
                    <a:pt x="562" y="579"/>
                    <a:pt x="562" y="579"/>
                    <a:pt x="562" y="579"/>
                  </a:cubicBezTo>
                  <a:cubicBezTo>
                    <a:pt x="562" y="580"/>
                    <a:pt x="562" y="580"/>
                    <a:pt x="562" y="580"/>
                  </a:cubicBezTo>
                  <a:cubicBezTo>
                    <a:pt x="567" y="581"/>
                    <a:pt x="567" y="581"/>
                    <a:pt x="567" y="581"/>
                  </a:cubicBezTo>
                  <a:cubicBezTo>
                    <a:pt x="567" y="584"/>
                    <a:pt x="567" y="584"/>
                    <a:pt x="567" y="584"/>
                  </a:cubicBezTo>
                  <a:cubicBezTo>
                    <a:pt x="568" y="586"/>
                    <a:pt x="568" y="586"/>
                    <a:pt x="568" y="586"/>
                  </a:cubicBezTo>
                  <a:cubicBezTo>
                    <a:pt x="572" y="588"/>
                    <a:pt x="572" y="588"/>
                    <a:pt x="572" y="588"/>
                  </a:cubicBezTo>
                  <a:cubicBezTo>
                    <a:pt x="566" y="586"/>
                    <a:pt x="566" y="586"/>
                    <a:pt x="566" y="586"/>
                  </a:cubicBezTo>
                  <a:cubicBezTo>
                    <a:pt x="564" y="584"/>
                    <a:pt x="564" y="584"/>
                    <a:pt x="564" y="584"/>
                  </a:cubicBezTo>
                  <a:lnTo>
                    <a:pt x="558" y="582"/>
                  </a:lnTo>
                  <a:close/>
                  <a:moveTo>
                    <a:pt x="587" y="664"/>
                  </a:moveTo>
                  <a:cubicBezTo>
                    <a:pt x="584" y="663"/>
                    <a:pt x="584" y="663"/>
                    <a:pt x="584" y="663"/>
                  </a:cubicBezTo>
                  <a:cubicBezTo>
                    <a:pt x="579" y="661"/>
                    <a:pt x="579" y="661"/>
                    <a:pt x="579" y="661"/>
                  </a:cubicBezTo>
                  <a:cubicBezTo>
                    <a:pt x="575" y="657"/>
                    <a:pt x="575" y="657"/>
                    <a:pt x="575" y="657"/>
                  </a:cubicBezTo>
                  <a:cubicBezTo>
                    <a:pt x="571" y="657"/>
                    <a:pt x="571" y="657"/>
                    <a:pt x="571" y="657"/>
                  </a:cubicBezTo>
                  <a:cubicBezTo>
                    <a:pt x="569" y="656"/>
                    <a:pt x="569" y="656"/>
                    <a:pt x="569" y="656"/>
                  </a:cubicBezTo>
                  <a:cubicBezTo>
                    <a:pt x="567" y="658"/>
                    <a:pt x="567" y="658"/>
                    <a:pt x="567" y="658"/>
                  </a:cubicBezTo>
                  <a:cubicBezTo>
                    <a:pt x="568" y="662"/>
                    <a:pt x="568" y="662"/>
                    <a:pt x="568" y="662"/>
                  </a:cubicBezTo>
                  <a:cubicBezTo>
                    <a:pt x="566" y="663"/>
                    <a:pt x="566" y="663"/>
                    <a:pt x="566" y="663"/>
                  </a:cubicBezTo>
                  <a:cubicBezTo>
                    <a:pt x="565" y="661"/>
                    <a:pt x="565" y="661"/>
                    <a:pt x="565" y="661"/>
                  </a:cubicBezTo>
                  <a:cubicBezTo>
                    <a:pt x="565" y="658"/>
                    <a:pt x="565" y="658"/>
                    <a:pt x="565" y="658"/>
                  </a:cubicBezTo>
                  <a:cubicBezTo>
                    <a:pt x="561" y="655"/>
                    <a:pt x="561" y="655"/>
                    <a:pt x="561" y="655"/>
                  </a:cubicBezTo>
                  <a:cubicBezTo>
                    <a:pt x="563" y="655"/>
                    <a:pt x="563" y="655"/>
                    <a:pt x="563" y="655"/>
                  </a:cubicBezTo>
                  <a:cubicBezTo>
                    <a:pt x="567" y="655"/>
                    <a:pt x="567" y="655"/>
                    <a:pt x="567" y="655"/>
                  </a:cubicBezTo>
                  <a:cubicBezTo>
                    <a:pt x="569" y="655"/>
                    <a:pt x="569" y="655"/>
                    <a:pt x="569" y="655"/>
                  </a:cubicBezTo>
                  <a:cubicBezTo>
                    <a:pt x="571" y="654"/>
                    <a:pt x="571" y="654"/>
                    <a:pt x="571" y="654"/>
                  </a:cubicBezTo>
                  <a:cubicBezTo>
                    <a:pt x="573" y="654"/>
                    <a:pt x="573" y="654"/>
                    <a:pt x="573" y="654"/>
                  </a:cubicBezTo>
                  <a:cubicBezTo>
                    <a:pt x="573" y="656"/>
                    <a:pt x="573" y="656"/>
                    <a:pt x="573" y="656"/>
                  </a:cubicBezTo>
                  <a:cubicBezTo>
                    <a:pt x="577" y="657"/>
                    <a:pt x="577" y="657"/>
                    <a:pt x="577" y="657"/>
                  </a:cubicBezTo>
                  <a:cubicBezTo>
                    <a:pt x="580" y="659"/>
                    <a:pt x="580" y="659"/>
                    <a:pt x="580" y="659"/>
                  </a:cubicBezTo>
                  <a:cubicBezTo>
                    <a:pt x="587" y="659"/>
                    <a:pt x="587" y="659"/>
                    <a:pt x="587" y="659"/>
                  </a:cubicBezTo>
                  <a:cubicBezTo>
                    <a:pt x="589" y="662"/>
                    <a:pt x="589" y="662"/>
                    <a:pt x="589" y="662"/>
                  </a:cubicBezTo>
                  <a:cubicBezTo>
                    <a:pt x="589" y="664"/>
                    <a:pt x="589" y="664"/>
                    <a:pt x="589" y="664"/>
                  </a:cubicBezTo>
                  <a:lnTo>
                    <a:pt x="587" y="664"/>
                  </a:lnTo>
                  <a:close/>
                  <a:moveTo>
                    <a:pt x="605" y="658"/>
                  </a:moveTo>
                  <a:cubicBezTo>
                    <a:pt x="602" y="656"/>
                    <a:pt x="602" y="656"/>
                    <a:pt x="602" y="656"/>
                  </a:cubicBezTo>
                  <a:cubicBezTo>
                    <a:pt x="600" y="652"/>
                    <a:pt x="600" y="652"/>
                    <a:pt x="600" y="652"/>
                  </a:cubicBezTo>
                  <a:cubicBezTo>
                    <a:pt x="597" y="651"/>
                    <a:pt x="597" y="651"/>
                    <a:pt x="597" y="651"/>
                  </a:cubicBezTo>
                  <a:cubicBezTo>
                    <a:pt x="596" y="651"/>
                    <a:pt x="596" y="651"/>
                    <a:pt x="596" y="651"/>
                  </a:cubicBezTo>
                  <a:cubicBezTo>
                    <a:pt x="594" y="648"/>
                    <a:pt x="594" y="648"/>
                    <a:pt x="594" y="648"/>
                  </a:cubicBezTo>
                  <a:cubicBezTo>
                    <a:pt x="591" y="645"/>
                    <a:pt x="591" y="645"/>
                    <a:pt x="591" y="645"/>
                  </a:cubicBezTo>
                  <a:cubicBezTo>
                    <a:pt x="588" y="644"/>
                    <a:pt x="588" y="644"/>
                    <a:pt x="588" y="644"/>
                  </a:cubicBezTo>
                  <a:cubicBezTo>
                    <a:pt x="587" y="641"/>
                    <a:pt x="587" y="641"/>
                    <a:pt x="587" y="641"/>
                  </a:cubicBezTo>
                  <a:cubicBezTo>
                    <a:pt x="586" y="640"/>
                    <a:pt x="586" y="640"/>
                    <a:pt x="586" y="640"/>
                  </a:cubicBezTo>
                  <a:cubicBezTo>
                    <a:pt x="589" y="642"/>
                    <a:pt x="589" y="642"/>
                    <a:pt x="589" y="642"/>
                  </a:cubicBezTo>
                  <a:cubicBezTo>
                    <a:pt x="593" y="643"/>
                    <a:pt x="593" y="643"/>
                    <a:pt x="593" y="643"/>
                  </a:cubicBezTo>
                  <a:cubicBezTo>
                    <a:pt x="596" y="646"/>
                    <a:pt x="596" y="646"/>
                    <a:pt x="596" y="646"/>
                  </a:cubicBezTo>
                  <a:cubicBezTo>
                    <a:pt x="599" y="648"/>
                    <a:pt x="599" y="648"/>
                    <a:pt x="599" y="648"/>
                  </a:cubicBezTo>
                  <a:cubicBezTo>
                    <a:pt x="601" y="650"/>
                    <a:pt x="601" y="650"/>
                    <a:pt x="601" y="650"/>
                  </a:cubicBezTo>
                  <a:cubicBezTo>
                    <a:pt x="603" y="652"/>
                    <a:pt x="603" y="652"/>
                    <a:pt x="603" y="652"/>
                  </a:cubicBezTo>
                  <a:cubicBezTo>
                    <a:pt x="603" y="653"/>
                    <a:pt x="603" y="653"/>
                    <a:pt x="603" y="653"/>
                  </a:cubicBezTo>
                  <a:cubicBezTo>
                    <a:pt x="605" y="656"/>
                    <a:pt x="605" y="656"/>
                    <a:pt x="605" y="656"/>
                  </a:cubicBezTo>
                  <a:cubicBezTo>
                    <a:pt x="607" y="657"/>
                    <a:pt x="607" y="657"/>
                    <a:pt x="607" y="657"/>
                  </a:cubicBezTo>
                  <a:lnTo>
                    <a:pt x="605" y="658"/>
                  </a:lnTo>
                  <a:close/>
                  <a:moveTo>
                    <a:pt x="624" y="599"/>
                  </a:moveTo>
                  <a:cubicBezTo>
                    <a:pt x="623" y="602"/>
                    <a:pt x="623" y="602"/>
                    <a:pt x="623" y="602"/>
                  </a:cubicBezTo>
                  <a:cubicBezTo>
                    <a:pt x="623" y="599"/>
                    <a:pt x="623" y="599"/>
                    <a:pt x="623" y="599"/>
                  </a:cubicBezTo>
                  <a:cubicBezTo>
                    <a:pt x="620" y="593"/>
                    <a:pt x="620" y="593"/>
                    <a:pt x="620" y="593"/>
                  </a:cubicBezTo>
                  <a:cubicBezTo>
                    <a:pt x="618" y="592"/>
                    <a:pt x="618" y="592"/>
                    <a:pt x="618" y="592"/>
                  </a:cubicBezTo>
                  <a:cubicBezTo>
                    <a:pt x="612" y="586"/>
                    <a:pt x="612" y="586"/>
                    <a:pt x="612" y="586"/>
                  </a:cubicBezTo>
                  <a:cubicBezTo>
                    <a:pt x="610" y="585"/>
                    <a:pt x="610" y="585"/>
                    <a:pt x="610" y="585"/>
                  </a:cubicBezTo>
                  <a:cubicBezTo>
                    <a:pt x="610" y="583"/>
                    <a:pt x="610" y="583"/>
                    <a:pt x="610" y="583"/>
                  </a:cubicBezTo>
                  <a:cubicBezTo>
                    <a:pt x="611" y="582"/>
                    <a:pt x="611" y="582"/>
                    <a:pt x="611" y="582"/>
                  </a:cubicBezTo>
                  <a:cubicBezTo>
                    <a:pt x="614" y="584"/>
                    <a:pt x="614" y="584"/>
                    <a:pt x="614" y="584"/>
                  </a:cubicBezTo>
                  <a:cubicBezTo>
                    <a:pt x="618" y="589"/>
                    <a:pt x="618" y="589"/>
                    <a:pt x="618" y="589"/>
                  </a:cubicBezTo>
                  <a:cubicBezTo>
                    <a:pt x="622" y="591"/>
                    <a:pt x="622" y="591"/>
                    <a:pt x="622" y="591"/>
                  </a:cubicBezTo>
                  <a:cubicBezTo>
                    <a:pt x="624" y="594"/>
                    <a:pt x="624" y="594"/>
                    <a:pt x="624" y="594"/>
                  </a:cubicBezTo>
                  <a:cubicBezTo>
                    <a:pt x="625" y="597"/>
                    <a:pt x="625" y="597"/>
                    <a:pt x="625" y="597"/>
                  </a:cubicBezTo>
                  <a:cubicBezTo>
                    <a:pt x="627" y="598"/>
                    <a:pt x="627" y="598"/>
                    <a:pt x="627" y="598"/>
                  </a:cubicBezTo>
                  <a:lnTo>
                    <a:pt x="624" y="599"/>
                  </a:lnTo>
                  <a:close/>
                  <a:moveTo>
                    <a:pt x="657" y="608"/>
                  </a:moveTo>
                  <a:cubicBezTo>
                    <a:pt x="654" y="607"/>
                    <a:pt x="654" y="607"/>
                    <a:pt x="654" y="607"/>
                  </a:cubicBezTo>
                  <a:cubicBezTo>
                    <a:pt x="650" y="604"/>
                    <a:pt x="650" y="604"/>
                    <a:pt x="650" y="604"/>
                  </a:cubicBezTo>
                  <a:cubicBezTo>
                    <a:pt x="647" y="598"/>
                    <a:pt x="647" y="598"/>
                    <a:pt x="647" y="598"/>
                  </a:cubicBezTo>
                  <a:cubicBezTo>
                    <a:pt x="645" y="597"/>
                    <a:pt x="645" y="597"/>
                    <a:pt x="645" y="597"/>
                  </a:cubicBezTo>
                  <a:cubicBezTo>
                    <a:pt x="642" y="599"/>
                    <a:pt x="642" y="599"/>
                    <a:pt x="642" y="599"/>
                  </a:cubicBezTo>
                  <a:cubicBezTo>
                    <a:pt x="640" y="598"/>
                    <a:pt x="640" y="598"/>
                    <a:pt x="640" y="598"/>
                  </a:cubicBezTo>
                  <a:cubicBezTo>
                    <a:pt x="639" y="598"/>
                    <a:pt x="639" y="598"/>
                    <a:pt x="639" y="598"/>
                  </a:cubicBezTo>
                  <a:cubicBezTo>
                    <a:pt x="639" y="601"/>
                    <a:pt x="639" y="601"/>
                    <a:pt x="639" y="601"/>
                  </a:cubicBezTo>
                  <a:cubicBezTo>
                    <a:pt x="643" y="610"/>
                    <a:pt x="643" y="610"/>
                    <a:pt x="643" y="610"/>
                  </a:cubicBezTo>
                  <a:cubicBezTo>
                    <a:pt x="645" y="612"/>
                    <a:pt x="645" y="612"/>
                    <a:pt x="645" y="612"/>
                  </a:cubicBezTo>
                  <a:cubicBezTo>
                    <a:pt x="647" y="613"/>
                    <a:pt x="647" y="613"/>
                    <a:pt x="647" y="613"/>
                  </a:cubicBezTo>
                  <a:cubicBezTo>
                    <a:pt x="646" y="614"/>
                    <a:pt x="646" y="614"/>
                    <a:pt x="646" y="614"/>
                  </a:cubicBezTo>
                  <a:cubicBezTo>
                    <a:pt x="642" y="611"/>
                    <a:pt x="642" y="611"/>
                    <a:pt x="642" y="611"/>
                  </a:cubicBezTo>
                  <a:cubicBezTo>
                    <a:pt x="638" y="611"/>
                    <a:pt x="638" y="611"/>
                    <a:pt x="638" y="611"/>
                  </a:cubicBezTo>
                  <a:cubicBezTo>
                    <a:pt x="636" y="612"/>
                    <a:pt x="636" y="612"/>
                    <a:pt x="636" y="612"/>
                  </a:cubicBezTo>
                  <a:cubicBezTo>
                    <a:pt x="635" y="611"/>
                    <a:pt x="635" y="611"/>
                    <a:pt x="635" y="611"/>
                  </a:cubicBezTo>
                  <a:cubicBezTo>
                    <a:pt x="638" y="607"/>
                    <a:pt x="638" y="607"/>
                    <a:pt x="638" y="607"/>
                  </a:cubicBezTo>
                  <a:cubicBezTo>
                    <a:pt x="638" y="603"/>
                    <a:pt x="638" y="603"/>
                    <a:pt x="638" y="603"/>
                  </a:cubicBezTo>
                  <a:cubicBezTo>
                    <a:pt x="637" y="599"/>
                    <a:pt x="637" y="599"/>
                    <a:pt x="637" y="599"/>
                  </a:cubicBezTo>
                  <a:cubicBezTo>
                    <a:pt x="634" y="598"/>
                    <a:pt x="634" y="598"/>
                    <a:pt x="634" y="598"/>
                  </a:cubicBezTo>
                  <a:cubicBezTo>
                    <a:pt x="631" y="597"/>
                    <a:pt x="631" y="597"/>
                    <a:pt x="631" y="597"/>
                  </a:cubicBezTo>
                  <a:cubicBezTo>
                    <a:pt x="634" y="596"/>
                    <a:pt x="634" y="596"/>
                    <a:pt x="634" y="596"/>
                  </a:cubicBezTo>
                  <a:cubicBezTo>
                    <a:pt x="634" y="596"/>
                    <a:pt x="634" y="596"/>
                    <a:pt x="634" y="596"/>
                  </a:cubicBezTo>
                  <a:cubicBezTo>
                    <a:pt x="636" y="594"/>
                    <a:pt x="636" y="594"/>
                    <a:pt x="636" y="594"/>
                  </a:cubicBezTo>
                  <a:cubicBezTo>
                    <a:pt x="637" y="592"/>
                    <a:pt x="637" y="592"/>
                    <a:pt x="637" y="592"/>
                  </a:cubicBezTo>
                  <a:cubicBezTo>
                    <a:pt x="636" y="590"/>
                    <a:pt x="636" y="590"/>
                    <a:pt x="636" y="590"/>
                  </a:cubicBezTo>
                  <a:cubicBezTo>
                    <a:pt x="637" y="588"/>
                    <a:pt x="637" y="588"/>
                    <a:pt x="637" y="588"/>
                  </a:cubicBezTo>
                  <a:cubicBezTo>
                    <a:pt x="638" y="589"/>
                    <a:pt x="638" y="589"/>
                    <a:pt x="638" y="589"/>
                  </a:cubicBezTo>
                  <a:cubicBezTo>
                    <a:pt x="639" y="590"/>
                    <a:pt x="639" y="590"/>
                    <a:pt x="639" y="590"/>
                  </a:cubicBezTo>
                  <a:cubicBezTo>
                    <a:pt x="639" y="594"/>
                    <a:pt x="639" y="594"/>
                    <a:pt x="639" y="594"/>
                  </a:cubicBezTo>
                  <a:cubicBezTo>
                    <a:pt x="640" y="594"/>
                    <a:pt x="640" y="594"/>
                    <a:pt x="640" y="594"/>
                  </a:cubicBezTo>
                  <a:cubicBezTo>
                    <a:pt x="643" y="594"/>
                    <a:pt x="643" y="594"/>
                    <a:pt x="643" y="594"/>
                  </a:cubicBezTo>
                  <a:cubicBezTo>
                    <a:pt x="646" y="591"/>
                    <a:pt x="646" y="591"/>
                    <a:pt x="646" y="591"/>
                  </a:cubicBezTo>
                  <a:cubicBezTo>
                    <a:pt x="648" y="594"/>
                    <a:pt x="648" y="594"/>
                    <a:pt x="648" y="594"/>
                  </a:cubicBezTo>
                  <a:cubicBezTo>
                    <a:pt x="650" y="594"/>
                    <a:pt x="650" y="594"/>
                    <a:pt x="650" y="594"/>
                  </a:cubicBezTo>
                  <a:cubicBezTo>
                    <a:pt x="652" y="593"/>
                    <a:pt x="652" y="593"/>
                    <a:pt x="652" y="593"/>
                  </a:cubicBezTo>
                  <a:cubicBezTo>
                    <a:pt x="654" y="595"/>
                    <a:pt x="654" y="595"/>
                    <a:pt x="654" y="595"/>
                  </a:cubicBezTo>
                  <a:cubicBezTo>
                    <a:pt x="652" y="596"/>
                    <a:pt x="652" y="596"/>
                    <a:pt x="652" y="596"/>
                  </a:cubicBezTo>
                  <a:cubicBezTo>
                    <a:pt x="653" y="599"/>
                    <a:pt x="653" y="599"/>
                    <a:pt x="653" y="599"/>
                  </a:cubicBezTo>
                  <a:cubicBezTo>
                    <a:pt x="658" y="607"/>
                    <a:pt x="658" y="607"/>
                    <a:pt x="658" y="607"/>
                  </a:cubicBezTo>
                  <a:cubicBezTo>
                    <a:pt x="660" y="609"/>
                    <a:pt x="660" y="609"/>
                    <a:pt x="660" y="609"/>
                  </a:cubicBezTo>
                  <a:lnTo>
                    <a:pt x="657" y="608"/>
                  </a:lnTo>
                  <a:close/>
                  <a:moveTo>
                    <a:pt x="663" y="553"/>
                  </a:moveTo>
                  <a:cubicBezTo>
                    <a:pt x="660" y="552"/>
                    <a:pt x="660" y="552"/>
                    <a:pt x="660" y="552"/>
                  </a:cubicBezTo>
                  <a:cubicBezTo>
                    <a:pt x="658" y="554"/>
                    <a:pt x="658" y="554"/>
                    <a:pt x="658" y="554"/>
                  </a:cubicBezTo>
                  <a:cubicBezTo>
                    <a:pt x="656" y="553"/>
                    <a:pt x="656" y="553"/>
                    <a:pt x="656" y="553"/>
                  </a:cubicBezTo>
                  <a:cubicBezTo>
                    <a:pt x="654" y="554"/>
                    <a:pt x="654" y="554"/>
                    <a:pt x="654" y="554"/>
                  </a:cubicBezTo>
                  <a:cubicBezTo>
                    <a:pt x="653" y="554"/>
                    <a:pt x="653" y="554"/>
                    <a:pt x="653" y="554"/>
                  </a:cubicBezTo>
                  <a:cubicBezTo>
                    <a:pt x="653" y="552"/>
                    <a:pt x="653" y="552"/>
                    <a:pt x="653" y="552"/>
                  </a:cubicBezTo>
                  <a:cubicBezTo>
                    <a:pt x="657" y="548"/>
                    <a:pt x="657" y="548"/>
                    <a:pt x="657" y="548"/>
                  </a:cubicBezTo>
                  <a:cubicBezTo>
                    <a:pt x="657" y="545"/>
                    <a:pt x="657" y="545"/>
                    <a:pt x="657" y="545"/>
                  </a:cubicBezTo>
                  <a:cubicBezTo>
                    <a:pt x="654" y="541"/>
                    <a:pt x="654" y="541"/>
                    <a:pt x="654" y="541"/>
                  </a:cubicBezTo>
                  <a:cubicBezTo>
                    <a:pt x="654" y="538"/>
                    <a:pt x="654" y="538"/>
                    <a:pt x="654" y="538"/>
                  </a:cubicBezTo>
                  <a:cubicBezTo>
                    <a:pt x="658" y="534"/>
                    <a:pt x="658" y="534"/>
                    <a:pt x="658" y="534"/>
                  </a:cubicBezTo>
                  <a:cubicBezTo>
                    <a:pt x="658" y="538"/>
                    <a:pt x="658" y="538"/>
                    <a:pt x="658" y="538"/>
                  </a:cubicBezTo>
                  <a:cubicBezTo>
                    <a:pt x="657" y="541"/>
                    <a:pt x="657" y="541"/>
                    <a:pt x="657" y="541"/>
                  </a:cubicBezTo>
                  <a:cubicBezTo>
                    <a:pt x="658" y="544"/>
                    <a:pt x="658" y="544"/>
                    <a:pt x="658" y="544"/>
                  </a:cubicBezTo>
                  <a:cubicBezTo>
                    <a:pt x="661" y="545"/>
                    <a:pt x="661" y="545"/>
                    <a:pt x="661" y="545"/>
                  </a:cubicBezTo>
                  <a:cubicBezTo>
                    <a:pt x="662" y="548"/>
                    <a:pt x="662" y="548"/>
                    <a:pt x="662" y="548"/>
                  </a:cubicBezTo>
                  <a:cubicBezTo>
                    <a:pt x="661" y="548"/>
                    <a:pt x="661" y="548"/>
                    <a:pt x="661" y="548"/>
                  </a:cubicBezTo>
                  <a:cubicBezTo>
                    <a:pt x="662" y="549"/>
                    <a:pt x="662" y="549"/>
                    <a:pt x="662" y="549"/>
                  </a:cubicBezTo>
                  <a:cubicBezTo>
                    <a:pt x="664" y="552"/>
                    <a:pt x="664" y="552"/>
                    <a:pt x="664" y="552"/>
                  </a:cubicBezTo>
                  <a:lnTo>
                    <a:pt x="663" y="553"/>
                  </a:lnTo>
                  <a:close/>
                  <a:moveTo>
                    <a:pt x="675" y="282"/>
                  </a:moveTo>
                  <a:cubicBezTo>
                    <a:pt x="671" y="289"/>
                    <a:pt x="671" y="289"/>
                    <a:pt x="671" y="289"/>
                  </a:cubicBezTo>
                  <a:cubicBezTo>
                    <a:pt x="667" y="291"/>
                    <a:pt x="667" y="291"/>
                    <a:pt x="667" y="291"/>
                  </a:cubicBezTo>
                  <a:cubicBezTo>
                    <a:pt x="663" y="292"/>
                    <a:pt x="663" y="292"/>
                    <a:pt x="663" y="292"/>
                  </a:cubicBezTo>
                  <a:cubicBezTo>
                    <a:pt x="662" y="291"/>
                    <a:pt x="662" y="291"/>
                    <a:pt x="662" y="291"/>
                  </a:cubicBezTo>
                  <a:cubicBezTo>
                    <a:pt x="660" y="292"/>
                    <a:pt x="660" y="292"/>
                    <a:pt x="660" y="292"/>
                  </a:cubicBezTo>
                  <a:cubicBezTo>
                    <a:pt x="657" y="292"/>
                    <a:pt x="657" y="292"/>
                    <a:pt x="657" y="292"/>
                  </a:cubicBezTo>
                  <a:cubicBezTo>
                    <a:pt x="660" y="288"/>
                    <a:pt x="660" y="288"/>
                    <a:pt x="660" y="288"/>
                  </a:cubicBezTo>
                  <a:cubicBezTo>
                    <a:pt x="664" y="288"/>
                    <a:pt x="664" y="288"/>
                    <a:pt x="664" y="288"/>
                  </a:cubicBezTo>
                  <a:cubicBezTo>
                    <a:pt x="672" y="281"/>
                    <a:pt x="672" y="281"/>
                    <a:pt x="672" y="281"/>
                  </a:cubicBezTo>
                  <a:cubicBezTo>
                    <a:pt x="679" y="278"/>
                    <a:pt x="679" y="278"/>
                    <a:pt x="679" y="278"/>
                  </a:cubicBezTo>
                  <a:lnTo>
                    <a:pt x="675" y="282"/>
                  </a:lnTo>
                  <a:close/>
                  <a:moveTo>
                    <a:pt x="744" y="338"/>
                  </a:moveTo>
                  <a:cubicBezTo>
                    <a:pt x="728" y="343"/>
                    <a:pt x="728" y="343"/>
                    <a:pt x="728" y="343"/>
                  </a:cubicBezTo>
                  <a:cubicBezTo>
                    <a:pt x="723" y="343"/>
                    <a:pt x="723" y="343"/>
                    <a:pt x="723" y="343"/>
                  </a:cubicBezTo>
                  <a:cubicBezTo>
                    <a:pt x="718" y="347"/>
                    <a:pt x="718" y="347"/>
                    <a:pt x="718" y="347"/>
                  </a:cubicBezTo>
                  <a:cubicBezTo>
                    <a:pt x="718" y="349"/>
                    <a:pt x="718" y="349"/>
                    <a:pt x="718" y="349"/>
                  </a:cubicBezTo>
                  <a:cubicBezTo>
                    <a:pt x="721" y="352"/>
                    <a:pt x="721" y="352"/>
                    <a:pt x="721" y="352"/>
                  </a:cubicBezTo>
                  <a:cubicBezTo>
                    <a:pt x="718" y="353"/>
                    <a:pt x="718" y="353"/>
                    <a:pt x="718" y="353"/>
                  </a:cubicBezTo>
                  <a:cubicBezTo>
                    <a:pt x="718" y="358"/>
                    <a:pt x="718" y="358"/>
                    <a:pt x="718" y="358"/>
                  </a:cubicBezTo>
                  <a:cubicBezTo>
                    <a:pt x="716" y="356"/>
                    <a:pt x="716" y="356"/>
                    <a:pt x="716" y="356"/>
                  </a:cubicBezTo>
                  <a:cubicBezTo>
                    <a:pt x="713" y="358"/>
                    <a:pt x="713" y="358"/>
                    <a:pt x="713" y="358"/>
                  </a:cubicBezTo>
                  <a:cubicBezTo>
                    <a:pt x="713" y="360"/>
                    <a:pt x="713" y="360"/>
                    <a:pt x="713" y="360"/>
                  </a:cubicBezTo>
                  <a:cubicBezTo>
                    <a:pt x="710" y="362"/>
                    <a:pt x="710" y="362"/>
                    <a:pt x="710" y="362"/>
                  </a:cubicBezTo>
                  <a:cubicBezTo>
                    <a:pt x="711" y="357"/>
                    <a:pt x="711" y="357"/>
                    <a:pt x="711" y="357"/>
                  </a:cubicBezTo>
                  <a:cubicBezTo>
                    <a:pt x="713" y="354"/>
                    <a:pt x="713" y="354"/>
                    <a:pt x="713" y="354"/>
                  </a:cubicBezTo>
                  <a:cubicBezTo>
                    <a:pt x="711" y="352"/>
                    <a:pt x="711" y="352"/>
                    <a:pt x="711" y="352"/>
                  </a:cubicBezTo>
                  <a:cubicBezTo>
                    <a:pt x="712" y="349"/>
                    <a:pt x="712" y="349"/>
                    <a:pt x="712" y="349"/>
                  </a:cubicBezTo>
                  <a:cubicBezTo>
                    <a:pt x="715" y="349"/>
                    <a:pt x="715" y="349"/>
                    <a:pt x="715" y="349"/>
                  </a:cubicBezTo>
                  <a:cubicBezTo>
                    <a:pt x="720" y="342"/>
                    <a:pt x="720" y="342"/>
                    <a:pt x="720" y="342"/>
                  </a:cubicBezTo>
                  <a:cubicBezTo>
                    <a:pt x="724" y="337"/>
                    <a:pt x="724" y="337"/>
                    <a:pt x="724" y="337"/>
                  </a:cubicBezTo>
                  <a:cubicBezTo>
                    <a:pt x="726" y="339"/>
                    <a:pt x="726" y="339"/>
                    <a:pt x="726" y="339"/>
                  </a:cubicBezTo>
                  <a:cubicBezTo>
                    <a:pt x="729" y="338"/>
                    <a:pt x="729" y="338"/>
                    <a:pt x="729" y="338"/>
                  </a:cubicBezTo>
                  <a:cubicBezTo>
                    <a:pt x="730" y="336"/>
                    <a:pt x="730" y="336"/>
                    <a:pt x="730" y="336"/>
                  </a:cubicBezTo>
                  <a:cubicBezTo>
                    <a:pt x="735" y="336"/>
                    <a:pt x="735" y="336"/>
                    <a:pt x="735" y="336"/>
                  </a:cubicBezTo>
                  <a:cubicBezTo>
                    <a:pt x="741" y="334"/>
                    <a:pt x="741" y="334"/>
                    <a:pt x="741" y="334"/>
                  </a:cubicBezTo>
                  <a:cubicBezTo>
                    <a:pt x="746" y="330"/>
                    <a:pt x="746" y="330"/>
                    <a:pt x="746" y="330"/>
                  </a:cubicBezTo>
                  <a:cubicBezTo>
                    <a:pt x="746" y="327"/>
                    <a:pt x="746" y="327"/>
                    <a:pt x="746" y="327"/>
                  </a:cubicBezTo>
                  <a:cubicBezTo>
                    <a:pt x="748" y="329"/>
                    <a:pt x="748" y="329"/>
                    <a:pt x="748" y="329"/>
                  </a:cubicBezTo>
                  <a:cubicBezTo>
                    <a:pt x="748" y="333"/>
                    <a:pt x="748" y="333"/>
                    <a:pt x="748" y="333"/>
                  </a:cubicBezTo>
                  <a:lnTo>
                    <a:pt x="744" y="338"/>
                  </a:lnTo>
                  <a:close/>
                  <a:moveTo>
                    <a:pt x="793" y="262"/>
                  </a:moveTo>
                  <a:cubicBezTo>
                    <a:pt x="791" y="264"/>
                    <a:pt x="791" y="264"/>
                    <a:pt x="791" y="264"/>
                  </a:cubicBezTo>
                  <a:cubicBezTo>
                    <a:pt x="788" y="265"/>
                    <a:pt x="788" y="265"/>
                    <a:pt x="788" y="265"/>
                  </a:cubicBezTo>
                  <a:cubicBezTo>
                    <a:pt x="787" y="263"/>
                    <a:pt x="787" y="263"/>
                    <a:pt x="787" y="263"/>
                  </a:cubicBezTo>
                  <a:cubicBezTo>
                    <a:pt x="785" y="264"/>
                    <a:pt x="785" y="264"/>
                    <a:pt x="785" y="264"/>
                  </a:cubicBezTo>
                  <a:cubicBezTo>
                    <a:pt x="783" y="266"/>
                    <a:pt x="783" y="266"/>
                    <a:pt x="783" y="266"/>
                  </a:cubicBezTo>
                  <a:cubicBezTo>
                    <a:pt x="781" y="266"/>
                    <a:pt x="781" y="266"/>
                    <a:pt x="781" y="266"/>
                  </a:cubicBezTo>
                  <a:cubicBezTo>
                    <a:pt x="780" y="267"/>
                    <a:pt x="780" y="267"/>
                    <a:pt x="780" y="267"/>
                  </a:cubicBezTo>
                  <a:cubicBezTo>
                    <a:pt x="780" y="264"/>
                    <a:pt x="780" y="264"/>
                    <a:pt x="780" y="264"/>
                  </a:cubicBezTo>
                  <a:cubicBezTo>
                    <a:pt x="784" y="261"/>
                    <a:pt x="784" y="261"/>
                    <a:pt x="784" y="261"/>
                  </a:cubicBezTo>
                  <a:cubicBezTo>
                    <a:pt x="785" y="259"/>
                    <a:pt x="785" y="259"/>
                    <a:pt x="785" y="259"/>
                  </a:cubicBezTo>
                  <a:cubicBezTo>
                    <a:pt x="789" y="257"/>
                    <a:pt x="789" y="257"/>
                    <a:pt x="789" y="257"/>
                  </a:cubicBezTo>
                  <a:cubicBezTo>
                    <a:pt x="789" y="260"/>
                    <a:pt x="789" y="260"/>
                    <a:pt x="789" y="260"/>
                  </a:cubicBezTo>
                  <a:cubicBezTo>
                    <a:pt x="791" y="260"/>
                    <a:pt x="791" y="260"/>
                    <a:pt x="791" y="260"/>
                  </a:cubicBezTo>
                  <a:cubicBezTo>
                    <a:pt x="794" y="259"/>
                    <a:pt x="794" y="259"/>
                    <a:pt x="794" y="259"/>
                  </a:cubicBezTo>
                  <a:lnTo>
                    <a:pt x="793" y="262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52" name="Freeform 115"/>
            <p:cNvSpPr>
              <a:spLocks noEditPoints="1"/>
            </p:cNvSpPr>
            <p:nvPr/>
          </p:nvSpPr>
          <p:spPr bwMode="auto">
            <a:xfrm>
              <a:off x="7320504" y="4294068"/>
              <a:ext cx="218101" cy="246941"/>
            </a:xfrm>
            <a:custGeom>
              <a:avLst/>
              <a:gdLst>
                <a:gd name="T0" fmla="*/ 117 w 121"/>
                <a:gd name="T1" fmla="*/ 95 h 137"/>
                <a:gd name="T2" fmla="*/ 116 w 121"/>
                <a:gd name="T3" fmla="*/ 92 h 137"/>
                <a:gd name="T4" fmla="*/ 118 w 121"/>
                <a:gd name="T5" fmla="*/ 78 h 137"/>
                <a:gd name="T6" fmla="*/ 114 w 121"/>
                <a:gd name="T7" fmla="*/ 69 h 137"/>
                <a:gd name="T8" fmla="*/ 102 w 121"/>
                <a:gd name="T9" fmla="*/ 53 h 137"/>
                <a:gd name="T10" fmla="*/ 89 w 121"/>
                <a:gd name="T11" fmla="*/ 49 h 137"/>
                <a:gd name="T12" fmla="*/ 82 w 121"/>
                <a:gd name="T13" fmla="*/ 37 h 137"/>
                <a:gd name="T14" fmla="*/ 71 w 121"/>
                <a:gd name="T15" fmla="*/ 33 h 137"/>
                <a:gd name="T16" fmla="*/ 62 w 121"/>
                <a:gd name="T17" fmla="*/ 24 h 137"/>
                <a:gd name="T18" fmla="*/ 55 w 121"/>
                <a:gd name="T19" fmla="*/ 28 h 137"/>
                <a:gd name="T20" fmla="*/ 46 w 121"/>
                <a:gd name="T21" fmla="*/ 12 h 137"/>
                <a:gd name="T22" fmla="*/ 36 w 121"/>
                <a:gd name="T23" fmla="*/ 3 h 137"/>
                <a:gd name="T24" fmla="*/ 19 w 121"/>
                <a:gd name="T25" fmla="*/ 4 h 137"/>
                <a:gd name="T26" fmla="*/ 13 w 121"/>
                <a:gd name="T27" fmla="*/ 2 h 137"/>
                <a:gd name="T28" fmla="*/ 10 w 121"/>
                <a:gd name="T29" fmla="*/ 9 h 137"/>
                <a:gd name="T30" fmla="*/ 7 w 121"/>
                <a:gd name="T31" fmla="*/ 22 h 137"/>
                <a:gd name="T32" fmla="*/ 7 w 121"/>
                <a:gd name="T33" fmla="*/ 29 h 137"/>
                <a:gd name="T34" fmla="*/ 4 w 121"/>
                <a:gd name="T35" fmla="*/ 44 h 137"/>
                <a:gd name="T36" fmla="*/ 2 w 121"/>
                <a:gd name="T37" fmla="*/ 54 h 137"/>
                <a:gd name="T38" fmla="*/ 3 w 121"/>
                <a:gd name="T39" fmla="*/ 63 h 137"/>
                <a:gd name="T40" fmla="*/ 6 w 121"/>
                <a:gd name="T41" fmla="*/ 81 h 137"/>
                <a:gd name="T42" fmla="*/ 1 w 121"/>
                <a:gd name="T43" fmla="*/ 89 h 137"/>
                <a:gd name="T44" fmla="*/ 0 w 121"/>
                <a:gd name="T45" fmla="*/ 91 h 137"/>
                <a:gd name="T46" fmla="*/ 4 w 121"/>
                <a:gd name="T47" fmla="*/ 110 h 137"/>
                <a:gd name="T48" fmla="*/ 12 w 121"/>
                <a:gd name="T49" fmla="*/ 120 h 137"/>
                <a:gd name="T50" fmla="*/ 23 w 121"/>
                <a:gd name="T51" fmla="*/ 128 h 137"/>
                <a:gd name="T52" fmla="*/ 40 w 121"/>
                <a:gd name="T53" fmla="*/ 127 h 137"/>
                <a:gd name="T54" fmla="*/ 49 w 121"/>
                <a:gd name="T55" fmla="*/ 131 h 137"/>
                <a:gd name="T56" fmla="*/ 54 w 121"/>
                <a:gd name="T57" fmla="*/ 133 h 137"/>
                <a:gd name="T58" fmla="*/ 54 w 121"/>
                <a:gd name="T59" fmla="*/ 137 h 137"/>
                <a:gd name="T60" fmla="*/ 63 w 121"/>
                <a:gd name="T61" fmla="*/ 134 h 137"/>
                <a:gd name="T62" fmla="*/ 75 w 121"/>
                <a:gd name="T63" fmla="*/ 134 h 137"/>
                <a:gd name="T64" fmla="*/ 80 w 121"/>
                <a:gd name="T65" fmla="*/ 136 h 137"/>
                <a:gd name="T66" fmla="*/ 88 w 121"/>
                <a:gd name="T67" fmla="*/ 137 h 137"/>
                <a:gd name="T68" fmla="*/ 91 w 121"/>
                <a:gd name="T69" fmla="*/ 133 h 137"/>
                <a:gd name="T70" fmla="*/ 94 w 121"/>
                <a:gd name="T71" fmla="*/ 134 h 137"/>
                <a:gd name="T72" fmla="*/ 108 w 121"/>
                <a:gd name="T73" fmla="*/ 124 h 137"/>
                <a:gd name="T74" fmla="*/ 109 w 121"/>
                <a:gd name="T75" fmla="*/ 120 h 137"/>
                <a:gd name="T76" fmla="*/ 116 w 121"/>
                <a:gd name="T77" fmla="*/ 113 h 137"/>
                <a:gd name="T78" fmla="*/ 119 w 121"/>
                <a:gd name="T79" fmla="*/ 101 h 137"/>
                <a:gd name="T80" fmla="*/ 120 w 121"/>
                <a:gd name="T81" fmla="*/ 98 h 137"/>
                <a:gd name="T82" fmla="*/ 65 w 121"/>
                <a:gd name="T83" fmla="*/ 71 h 137"/>
                <a:gd name="T84" fmla="*/ 58 w 121"/>
                <a:gd name="T85" fmla="*/ 77 h 137"/>
                <a:gd name="T86" fmla="*/ 50 w 121"/>
                <a:gd name="T87" fmla="*/ 77 h 137"/>
                <a:gd name="T88" fmla="*/ 47 w 121"/>
                <a:gd name="T89" fmla="*/ 74 h 137"/>
                <a:gd name="T90" fmla="*/ 54 w 121"/>
                <a:gd name="T91" fmla="*/ 71 h 137"/>
                <a:gd name="T92" fmla="*/ 59 w 121"/>
                <a:gd name="T93" fmla="*/ 70 h 137"/>
                <a:gd name="T94" fmla="*/ 67 w 121"/>
                <a:gd name="T95" fmla="*/ 64 h 137"/>
                <a:gd name="T96" fmla="*/ 66 w 121"/>
                <a:gd name="T97" fmla="*/ 6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1" h="137">
                  <a:moveTo>
                    <a:pt x="120" y="98"/>
                  </a:moveTo>
                  <a:lnTo>
                    <a:pt x="117" y="95"/>
                  </a:lnTo>
                  <a:lnTo>
                    <a:pt x="117" y="94"/>
                  </a:lnTo>
                  <a:lnTo>
                    <a:pt x="116" y="92"/>
                  </a:lnTo>
                  <a:lnTo>
                    <a:pt x="114" y="84"/>
                  </a:lnTo>
                  <a:lnTo>
                    <a:pt x="118" y="78"/>
                  </a:lnTo>
                  <a:lnTo>
                    <a:pt x="119" y="72"/>
                  </a:lnTo>
                  <a:lnTo>
                    <a:pt x="114" y="69"/>
                  </a:lnTo>
                  <a:lnTo>
                    <a:pt x="108" y="59"/>
                  </a:lnTo>
                  <a:lnTo>
                    <a:pt x="102" y="53"/>
                  </a:lnTo>
                  <a:lnTo>
                    <a:pt x="93" y="48"/>
                  </a:lnTo>
                  <a:lnTo>
                    <a:pt x="89" y="49"/>
                  </a:lnTo>
                  <a:lnTo>
                    <a:pt x="89" y="43"/>
                  </a:lnTo>
                  <a:lnTo>
                    <a:pt x="82" y="37"/>
                  </a:lnTo>
                  <a:lnTo>
                    <a:pt x="77" y="36"/>
                  </a:lnTo>
                  <a:lnTo>
                    <a:pt x="71" y="33"/>
                  </a:lnTo>
                  <a:lnTo>
                    <a:pt x="65" y="24"/>
                  </a:lnTo>
                  <a:lnTo>
                    <a:pt x="62" y="24"/>
                  </a:lnTo>
                  <a:lnTo>
                    <a:pt x="58" y="28"/>
                  </a:lnTo>
                  <a:lnTo>
                    <a:pt x="55" y="28"/>
                  </a:lnTo>
                  <a:lnTo>
                    <a:pt x="49" y="20"/>
                  </a:lnTo>
                  <a:lnTo>
                    <a:pt x="46" y="12"/>
                  </a:lnTo>
                  <a:lnTo>
                    <a:pt x="42" y="10"/>
                  </a:lnTo>
                  <a:lnTo>
                    <a:pt x="36" y="3"/>
                  </a:lnTo>
                  <a:lnTo>
                    <a:pt x="31" y="0"/>
                  </a:lnTo>
                  <a:lnTo>
                    <a:pt x="19" y="4"/>
                  </a:lnTo>
                  <a:lnTo>
                    <a:pt x="17" y="2"/>
                  </a:lnTo>
                  <a:lnTo>
                    <a:pt x="13" y="2"/>
                  </a:lnTo>
                  <a:lnTo>
                    <a:pt x="12" y="3"/>
                  </a:lnTo>
                  <a:lnTo>
                    <a:pt x="10" y="9"/>
                  </a:lnTo>
                  <a:lnTo>
                    <a:pt x="6" y="15"/>
                  </a:lnTo>
                  <a:lnTo>
                    <a:pt x="7" y="22"/>
                  </a:lnTo>
                  <a:lnTo>
                    <a:pt x="6" y="25"/>
                  </a:lnTo>
                  <a:lnTo>
                    <a:pt x="7" y="29"/>
                  </a:lnTo>
                  <a:lnTo>
                    <a:pt x="6" y="40"/>
                  </a:lnTo>
                  <a:lnTo>
                    <a:pt x="4" y="44"/>
                  </a:lnTo>
                  <a:lnTo>
                    <a:pt x="5" y="48"/>
                  </a:lnTo>
                  <a:lnTo>
                    <a:pt x="2" y="54"/>
                  </a:lnTo>
                  <a:lnTo>
                    <a:pt x="4" y="61"/>
                  </a:lnTo>
                  <a:lnTo>
                    <a:pt x="3" y="63"/>
                  </a:lnTo>
                  <a:lnTo>
                    <a:pt x="4" y="74"/>
                  </a:lnTo>
                  <a:lnTo>
                    <a:pt x="6" y="81"/>
                  </a:lnTo>
                  <a:lnTo>
                    <a:pt x="5" y="85"/>
                  </a:lnTo>
                  <a:lnTo>
                    <a:pt x="1" y="89"/>
                  </a:lnTo>
                  <a:lnTo>
                    <a:pt x="0" y="90"/>
                  </a:lnTo>
                  <a:lnTo>
                    <a:pt x="0" y="91"/>
                  </a:lnTo>
                  <a:lnTo>
                    <a:pt x="0" y="101"/>
                  </a:lnTo>
                  <a:lnTo>
                    <a:pt x="4" y="110"/>
                  </a:lnTo>
                  <a:lnTo>
                    <a:pt x="10" y="119"/>
                  </a:lnTo>
                  <a:lnTo>
                    <a:pt x="12" y="120"/>
                  </a:lnTo>
                  <a:lnTo>
                    <a:pt x="20" y="127"/>
                  </a:lnTo>
                  <a:lnTo>
                    <a:pt x="23" y="128"/>
                  </a:lnTo>
                  <a:lnTo>
                    <a:pt x="34" y="127"/>
                  </a:lnTo>
                  <a:lnTo>
                    <a:pt x="40" y="127"/>
                  </a:lnTo>
                  <a:lnTo>
                    <a:pt x="45" y="131"/>
                  </a:lnTo>
                  <a:lnTo>
                    <a:pt x="49" y="131"/>
                  </a:lnTo>
                  <a:lnTo>
                    <a:pt x="53" y="132"/>
                  </a:lnTo>
                  <a:lnTo>
                    <a:pt x="54" y="133"/>
                  </a:lnTo>
                  <a:lnTo>
                    <a:pt x="54" y="134"/>
                  </a:lnTo>
                  <a:lnTo>
                    <a:pt x="54" y="137"/>
                  </a:lnTo>
                  <a:lnTo>
                    <a:pt x="58" y="137"/>
                  </a:lnTo>
                  <a:lnTo>
                    <a:pt x="63" y="134"/>
                  </a:lnTo>
                  <a:lnTo>
                    <a:pt x="70" y="133"/>
                  </a:lnTo>
                  <a:lnTo>
                    <a:pt x="75" y="134"/>
                  </a:lnTo>
                  <a:lnTo>
                    <a:pt x="78" y="136"/>
                  </a:lnTo>
                  <a:lnTo>
                    <a:pt x="80" y="136"/>
                  </a:lnTo>
                  <a:lnTo>
                    <a:pt x="83" y="137"/>
                  </a:lnTo>
                  <a:lnTo>
                    <a:pt x="88" y="137"/>
                  </a:lnTo>
                  <a:lnTo>
                    <a:pt x="90" y="136"/>
                  </a:lnTo>
                  <a:lnTo>
                    <a:pt x="91" y="133"/>
                  </a:lnTo>
                  <a:lnTo>
                    <a:pt x="92" y="132"/>
                  </a:lnTo>
                  <a:lnTo>
                    <a:pt x="94" y="134"/>
                  </a:lnTo>
                  <a:lnTo>
                    <a:pt x="102" y="131"/>
                  </a:lnTo>
                  <a:lnTo>
                    <a:pt x="108" y="124"/>
                  </a:lnTo>
                  <a:lnTo>
                    <a:pt x="110" y="121"/>
                  </a:lnTo>
                  <a:lnTo>
                    <a:pt x="109" y="120"/>
                  </a:lnTo>
                  <a:lnTo>
                    <a:pt x="111" y="117"/>
                  </a:lnTo>
                  <a:lnTo>
                    <a:pt x="116" y="113"/>
                  </a:lnTo>
                  <a:lnTo>
                    <a:pt x="116" y="106"/>
                  </a:lnTo>
                  <a:lnTo>
                    <a:pt x="119" y="101"/>
                  </a:lnTo>
                  <a:lnTo>
                    <a:pt x="121" y="100"/>
                  </a:lnTo>
                  <a:lnTo>
                    <a:pt x="120" y="98"/>
                  </a:lnTo>
                  <a:close/>
                  <a:moveTo>
                    <a:pt x="66" y="67"/>
                  </a:moveTo>
                  <a:lnTo>
                    <a:pt x="65" y="71"/>
                  </a:lnTo>
                  <a:lnTo>
                    <a:pt x="58" y="76"/>
                  </a:lnTo>
                  <a:lnTo>
                    <a:pt x="58" y="77"/>
                  </a:lnTo>
                  <a:lnTo>
                    <a:pt x="56" y="79"/>
                  </a:lnTo>
                  <a:lnTo>
                    <a:pt x="50" y="77"/>
                  </a:lnTo>
                  <a:lnTo>
                    <a:pt x="49" y="75"/>
                  </a:lnTo>
                  <a:lnTo>
                    <a:pt x="47" y="74"/>
                  </a:lnTo>
                  <a:lnTo>
                    <a:pt x="52" y="71"/>
                  </a:lnTo>
                  <a:lnTo>
                    <a:pt x="54" y="71"/>
                  </a:lnTo>
                  <a:lnTo>
                    <a:pt x="55" y="72"/>
                  </a:lnTo>
                  <a:lnTo>
                    <a:pt x="59" y="70"/>
                  </a:lnTo>
                  <a:lnTo>
                    <a:pt x="60" y="66"/>
                  </a:lnTo>
                  <a:lnTo>
                    <a:pt x="67" y="64"/>
                  </a:lnTo>
                  <a:lnTo>
                    <a:pt x="68" y="65"/>
                  </a:lnTo>
                  <a:lnTo>
                    <a:pt x="66" y="67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53" name="Freeform 116"/>
            <p:cNvSpPr>
              <a:spLocks/>
            </p:cNvSpPr>
            <p:nvPr/>
          </p:nvSpPr>
          <p:spPr bwMode="auto">
            <a:xfrm>
              <a:off x="7522383" y="4400415"/>
              <a:ext cx="36050" cy="63087"/>
            </a:xfrm>
            <a:custGeom>
              <a:avLst/>
              <a:gdLst>
                <a:gd name="T0" fmla="*/ 5 w 20"/>
                <a:gd name="T1" fmla="*/ 35 h 35"/>
                <a:gd name="T2" fmla="*/ 2 w 20"/>
                <a:gd name="T3" fmla="*/ 33 h 35"/>
                <a:gd name="T4" fmla="*/ 2 w 20"/>
                <a:gd name="T5" fmla="*/ 29 h 35"/>
                <a:gd name="T6" fmla="*/ 0 w 20"/>
                <a:gd name="T7" fmla="*/ 26 h 35"/>
                <a:gd name="T8" fmla="*/ 4 w 20"/>
                <a:gd name="T9" fmla="*/ 18 h 35"/>
                <a:gd name="T10" fmla="*/ 5 w 20"/>
                <a:gd name="T11" fmla="*/ 17 h 35"/>
                <a:gd name="T12" fmla="*/ 6 w 20"/>
                <a:gd name="T13" fmla="*/ 13 h 35"/>
                <a:gd name="T14" fmla="*/ 15 w 20"/>
                <a:gd name="T15" fmla="*/ 8 h 35"/>
                <a:gd name="T16" fmla="*/ 15 w 20"/>
                <a:gd name="T17" fmla="*/ 4 h 35"/>
                <a:gd name="T18" fmla="*/ 17 w 20"/>
                <a:gd name="T19" fmla="*/ 0 h 35"/>
                <a:gd name="T20" fmla="*/ 19 w 20"/>
                <a:gd name="T21" fmla="*/ 6 h 35"/>
                <a:gd name="T22" fmla="*/ 20 w 20"/>
                <a:gd name="T23" fmla="*/ 7 h 35"/>
                <a:gd name="T24" fmla="*/ 19 w 20"/>
                <a:gd name="T25" fmla="*/ 15 h 35"/>
                <a:gd name="T26" fmla="*/ 18 w 20"/>
                <a:gd name="T27" fmla="*/ 18 h 35"/>
                <a:gd name="T28" fmla="*/ 15 w 20"/>
                <a:gd name="T29" fmla="*/ 16 h 35"/>
                <a:gd name="T30" fmla="*/ 11 w 20"/>
                <a:gd name="T31" fmla="*/ 17 h 35"/>
                <a:gd name="T32" fmla="*/ 7 w 20"/>
                <a:gd name="T33" fmla="*/ 21 h 35"/>
                <a:gd name="T34" fmla="*/ 4 w 20"/>
                <a:gd name="T35" fmla="*/ 25 h 35"/>
                <a:gd name="T36" fmla="*/ 4 w 20"/>
                <a:gd name="T37" fmla="*/ 29 h 35"/>
                <a:gd name="T38" fmla="*/ 5 w 20"/>
                <a:gd name="T39" fmla="*/ 31 h 35"/>
                <a:gd name="T40" fmla="*/ 5 w 20"/>
                <a:gd name="T41" fmla="*/ 34 h 35"/>
                <a:gd name="T42" fmla="*/ 5 w 20"/>
                <a:gd name="T43" fmla="*/ 35 h 35"/>
                <a:gd name="T44" fmla="*/ 5 w 20"/>
                <a:gd name="T4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35">
                  <a:moveTo>
                    <a:pt x="5" y="35"/>
                  </a:moveTo>
                  <a:lnTo>
                    <a:pt x="2" y="33"/>
                  </a:lnTo>
                  <a:lnTo>
                    <a:pt x="2" y="29"/>
                  </a:lnTo>
                  <a:lnTo>
                    <a:pt x="0" y="26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6" y="13"/>
                  </a:lnTo>
                  <a:lnTo>
                    <a:pt x="15" y="8"/>
                  </a:lnTo>
                  <a:lnTo>
                    <a:pt x="15" y="4"/>
                  </a:lnTo>
                  <a:lnTo>
                    <a:pt x="17" y="0"/>
                  </a:lnTo>
                  <a:lnTo>
                    <a:pt x="19" y="6"/>
                  </a:lnTo>
                  <a:lnTo>
                    <a:pt x="20" y="7"/>
                  </a:lnTo>
                  <a:lnTo>
                    <a:pt x="19" y="15"/>
                  </a:lnTo>
                  <a:lnTo>
                    <a:pt x="18" y="18"/>
                  </a:lnTo>
                  <a:lnTo>
                    <a:pt x="15" y="16"/>
                  </a:lnTo>
                  <a:lnTo>
                    <a:pt x="11" y="17"/>
                  </a:lnTo>
                  <a:lnTo>
                    <a:pt x="7" y="21"/>
                  </a:lnTo>
                  <a:lnTo>
                    <a:pt x="4" y="25"/>
                  </a:lnTo>
                  <a:lnTo>
                    <a:pt x="4" y="29"/>
                  </a:lnTo>
                  <a:lnTo>
                    <a:pt x="5" y="31"/>
                  </a:lnTo>
                  <a:lnTo>
                    <a:pt x="5" y="34"/>
                  </a:lnTo>
                  <a:lnTo>
                    <a:pt x="5" y="35"/>
                  </a:lnTo>
                  <a:lnTo>
                    <a:pt x="5" y="35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  <p:sp>
          <p:nvSpPr>
            <p:cNvPr id="54" name="Freeform 117"/>
            <p:cNvSpPr>
              <a:spLocks/>
            </p:cNvSpPr>
            <p:nvPr/>
          </p:nvSpPr>
          <p:spPr bwMode="auto">
            <a:xfrm>
              <a:off x="6768943" y="3362182"/>
              <a:ext cx="538944" cy="600229"/>
            </a:xfrm>
            <a:custGeom>
              <a:avLst/>
              <a:gdLst>
                <a:gd name="T0" fmla="*/ 287 w 299"/>
                <a:gd name="T1" fmla="*/ 187 h 333"/>
                <a:gd name="T2" fmla="*/ 273 w 299"/>
                <a:gd name="T3" fmla="*/ 160 h 333"/>
                <a:gd name="T4" fmla="*/ 222 w 299"/>
                <a:gd name="T5" fmla="*/ 132 h 333"/>
                <a:gd name="T6" fmla="*/ 224 w 299"/>
                <a:gd name="T7" fmla="*/ 107 h 333"/>
                <a:gd name="T8" fmla="*/ 199 w 299"/>
                <a:gd name="T9" fmla="*/ 98 h 333"/>
                <a:gd name="T10" fmla="*/ 186 w 299"/>
                <a:gd name="T11" fmla="*/ 87 h 333"/>
                <a:gd name="T12" fmla="*/ 165 w 299"/>
                <a:gd name="T13" fmla="*/ 81 h 333"/>
                <a:gd name="T14" fmla="*/ 142 w 299"/>
                <a:gd name="T15" fmla="*/ 66 h 333"/>
                <a:gd name="T16" fmla="*/ 124 w 299"/>
                <a:gd name="T17" fmla="*/ 66 h 333"/>
                <a:gd name="T18" fmla="*/ 110 w 299"/>
                <a:gd name="T19" fmla="*/ 51 h 333"/>
                <a:gd name="T20" fmla="*/ 102 w 299"/>
                <a:gd name="T21" fmla="*/ 35 h 333"/>
                <a:gd name="T22" fmla="*/ 100 w 299"/>
                <a:gd name="T23" fmla="*/ 8 h 333"/>
                <a:gd name="T24" fmla="*/ 93 w 299"/>
                <a:gd name="T25" fmla="*/ 3 h 333"/>
                <a:gd name="T26" fmla="*/ 75 w 299"/>
                <a:gd name="T27" fmla="*/ 4 h 333"/>
                <a:gd name="T28" fmla="*/ 51 w 299"/>
                <a:gd name="T29" fmla="*/ 23 h 333"/>
                <a:gd name="T30" fmla="*/ 33 w 299"/>
                <a:gd name="T31" fmla="*/ 30 h 333"/>
                <a:gd name="T32" fmla="*/ 16 w 299"/>
                <a:gd name="T33" fmla="*/ 33 h 333"/>
                <a:gd name="T34" fmla="*/ 23 w 299"/>
                <a:gd name="T35" fmla="*/ 68 h 333"/>
                <a:gd name="T36" fmla="*/ 16 w 299"/>
                <a:gd name="T37" fmla="*/ 98 h 333"/>
                <a:gd name="T38" fmla="*/ 17 w 299"/>
                <a:gd name="T39" fmla="*/ 129 h 333"/>
                <a:gd name="T40" fmla="*/ 17 w 299"/>
                <a:gd name="T41" fmla="*/ 141 h 333"/>
                <a:gd name="T42" fmla="*/ 17 w 299"/>
                <a:gd name="T43" fmla="*/ 151 h 333"/>
                <a:gd name="T44" fmla="*/ 28 w 299"/>
                <a:gd name="T45" fmla="*/ 167 h 333"/>
                <a:gd name="T46" fmla="*/ 23 w 299"/>
                <a:gd name="T47" fmla="*/ 175 h 333"/>
                <a:gd name="T48" fmla="*/ 16 w 299"/>
                <a:gd name="T49" fmla="*/ 178 h 333"/>
                <a:gd name="T50" fmla="*/ 10 w 299"/>
                <a:gd name="T51" fmla="*/ 192 h 333"/>
                <a:gd name="T52" fmla="*/ 14 w 299"/>
                <a:gd name="T53" fmla="*/ 196 h 333"/>
                <a:gd name="T54" fmla="*/ 23 w 299"/>
                <a:gd name="T55" fmla="*/ 209 h 333"/>
                <a:gd name="T56" fmla="*/ 23 w 299"/>
                <a:gd name="T57" fmla="*/ 220 h 333"/>
                <a:gd name="T58" fmla="*/ 39 w 299"/>
                <a:gd name="T59" fmla="*/ 242 h 333"/>
                <a:gd name="T60" fmla="*/ 39 w 299"/>
                <a:gd name="T61" fmla="*/ 257 h 333"/>
                <a:gd name="T62" fmla="*/ 48 w 299"/>
                <a:gd name="T63" fmla="*/ 287 h 333"/>
                <a:gd name="T64" fmla="*/ 74 w 299"/>
                <a:gd name="T65" fmla="*/ 330 h 333"/>
                <a:gd name="T66" fmla="*/ 81 w 299"/>
                <a:gd name="T67" fmla="*/ 326 h 333"/>
                <a:gd name="T68" fmla="*/ 101 w 299"/>
                <a:gd name="T69" fmla="*/ 306 h 333"/>
                <a:gd name="T70" fmla="*/ 117 w 299"/>
                <a:gd name="T71" fmla="*/ 309 h 333"/>
                <a:gd name="T72" fmla="*/ 136 w 299"/>
                <a:gd name="T73" fmla="*/ 309 h 333"/>
                <a:gd name="T74" fmla="*/ 142 w 299"/>
                <a:gd name="T75" fmla="*/ 328 h 333"/>
                <a:gd name="T76" fmla="*/ 147 w 299"/>
                <a:gd name="T77" fmla="*/ 317 h 333"/>
                <a:gd name="T78" fmla="*/ 165 w 299"/>
                <a:gd name="T79" fmla="*/ 307 h 333"/>
                <a:gd name="T80" fmla="*/ 183 w 299"/>
                <a:gd name="T81" fmla="*/ 304 h 333"/>
                <a:gd name="T82" fmla="*/ 189 w 299"/>
                <a:gd name="T83" fmla="*/ 277 h 333"/>
                <a:gd name="T84" fmla="*/ 198 w 299"/>
                <a:gd name="T85" fmla="*/ 253 h 333"/>
                <a:gd name="T86" fmla="*/ 236 w 299"/>
                <a:gd name="T87" fmla="*/ 237 h 333"/>
                <a:gd name="T88" fmla="*/ 282 w 299"/>
                <a:gd name="T89" fmla="*/ 250 h 333"/>
                <a:gd name="T90" fmla="*/ 288 w 299"/>
                <a:gd name="T91" fmla="*/ 24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9" h="333">
                  <a:moveTo>
                    <a:pt x="299" y="221"/>
                  </a:moveTo>
                  <a:lnTo>
                    <a:pt x="298" y="210"/>
                  </a:lnTo>
                  <a:lnTo>
                    <a:pt x="287" y="187"/>
                  </a:lnTo>
                  <a:lnTo>
                    <a:pt x="274" y="184"/>
                  </a:lnTo>
                  <a:lnTo>
                    <a:pt x="275" y="175"/>
                  </a:lnTo>
                  <a:lnTo>
                    <a:pt x="273" y="160"/>
                  </a:lnTo>
                  <a:lnTo>
                    <a:pt x="230" y="159"/>
                  </a:lnTo>
                  <a:lnTo>
                    <a:pt x="230" y="148"/>
                  </a:lnTo>
                  <a:lnTo>
                    <a:pt x="222" y="132"/>
                  </a:lnTo>
                  <a:lnTo>
                    <a:pt x="225" y="127"/>
                  </a:lnTo>
                  <a:lnTo>
                    <a:pt x="223" y="119"/>
                  </a:lnTo>
                  <a:lnTo>
                    <a:pt x="224" y="107"/>
                  </a:lnTo>
                  <a:lnTo>
                    <a:pt x="222" y="103"/>
                  </a:lnTo>
                  <a:lnTo>
                    <a:pt x="212" y="97"/>
                  </a:lnTo>
                  <a:lnTo>
                    <a:pt x="199" y="98"/>
                  </a:lnTo>
                  <a:lnTo>
                    <a:pt x="192" y="95"/>
                  </a:lnTo>
                  <a:lnTo>
                    <a:pt x="187" y="94"/>
                  </a:lnTo>
                  <a:lnTo>
                    <a:pt x="186" y="87"/>
                  </a:lnTo>
                  <a:lnTo>
                    <a:pt x="180" y="85"/>
                  </a:lnTo>
                  <a:lnTo>
                    <a:pt x="169" y="81"/>
                  </a:lnTo>
                  <a:lnTo>
                    <a:pt x="165" y="81"/>
                  </a:lnTo>
                  <a:lnTo>
                    <a:pt x="156" y="72"/>
                  </a:lnTo>
                  <a:lnTo>
                    <a:pt x="150" y="74"/>
                  </a:lnTo>
                  <a:lnTo>
                    <a:pt x="142" y="66"/>
                  </a:lnTo>
                  <a:lnTo>
                    <a:pt x="132" y="68"/>
                  </a:lnTo>
                  <a:lnTo>
                    <a:pt x="130" y="71"/>
                  </a:lnTo>
                  <a:lnTo>
                    <a:pt x="124" y="66"/>
                  </a:lnTo>
                  <a:lnTo>
                    <a:pt x="117" y="61"/>
                  </a:lnTo>
                  <a:lnTo>
                    <a:pt x="112" y="58"/>
                  </a:lnTo>
                  <a:lnTo>
                    <a:pt x="110" y="51"/>
                  </a:lnTo>
                  <a:lnTo>
                    <a:pt x="104" y="49"/>
                  </a:lnTo>
                  <a:lnTo>
                    <a:pt x="100" y="39"/>
                  </a:lnTo>
                  <a:lnTo>
                    <a:pt x="102" y="35"/>
                  </a:lnTo>
                  <a:lnTo>
                    <a:pt x="99" y="23"/>
                  </a:lnTo>
                  <a:lnTo>
                    <a:pt x="103" y="17"/>
                  </a:lnTo>
                  <a:lnTo>
                    <a:pt x="100" y="8"/>
                  </a:lnTo>
                  <a:lnTo>
                    <a:pt x="101" y="2"/>
                  </a:lnTo>
                  <a:lnTo>
                    <a:pt x="98" y="0"/>
                  </a:lnTo>
                  <a:lnTo>
                    <a:pt x="93" y="3"/>
                  </a:lnTo>
                  <a:lnTo>
                    <a:pt x="87" y="0"/>
                  </a:lnTo>
                  <a:lnTo>
                    <a:pt x="83" y="0"/>
                  </a:lnTo>
                  <a:lnTo>
                    <a:pt x="75" y="4"/>
                  </a:lnTo>
                  <a:lnTo>
                    <a:pt x="67" y="5"/>
                  </a:lnTo>
                  <a:lnTo>
                    <a:pt x="56" y="13"/>
                  </a:lnTo>
                  <a:lnTo>
                    <a:pt x="51" y="23"/>
                  </a:lnTo>
                  <a:lnTo>
                    <a:pt x="45" y="25"/>
                  </a:lnTo>
                  <a:lnTo>
                    <a:pt x="39" y="25"/>
                  </a:lnTo>
                  <a:lnTo>
                    <a:pt x="33" y="30"/>
                  </a:lnTo>
                  <a:lnTo>
                    <a:pt x="30" y="30"/>
                  </a:lnTo>
                  <a:lnTo>
                    <a:pt x="23" y="34"/>
                  </a:lnTo>
                  <a:lnTo>
                    <a:pt x="16" y="33"/>
                  </a:lnTo>
                  <a:lnTo>
                    <a:pt x="0" y="33"/>
                  </a:lnTo>
                  <a:lnTo>
                    <a:pt x="23" y="65"/>
                  </a:lnTo>
                  <a:lnTo>
                    <a:pt x="23" y="68"/>
                  </a:lnTo>
                  <a:lnTo>
                    <a:pt x="19" y="74"/>
                  </a:lnTo>
                  <a:lnTo>
                    <a:pt x="19" y="91"/>
                  </a:lnTo>
                  <a:lnTo>
                    <a:pt x="16" y="98"/>
                  </a:lnTo>
                  <a:lnTo>
                    <a:pt x="18" y="106"/>
                  </a:lnTo>
                  <a:lnTo>
                    <a:pt x="19" y="121"/>
                  </a:lnTo>
                  <a:lnTo>
                    <a:pt x="17" y="129"/>
                  </a:lnTo>
                  <a:lnTo>
                    <a:pt x="14" y="132"/>
                  </a:lnTo>
                  <a:lnTo>
                    <a:pt x="15" y="138"/>
                  </a:lnTo>
                  <a:lnTo>
                    <a:pt x="17" y="141"/>
                  </a:lnTo>
                  <a:lnTo>
                    <a:pt x="17" y="146"/>
                  </a:lnTo>
                  <a:lnTo>
                    <a:pt x="15" y="149"/>
                  </a:lnTo>
                  <a:lnTo>
                    <a:pt x="17" y="151"/>
                  </a:lnTo>
                  <a:lnTo>
                    <a:pt x="24" y="156"/>
                  </a:lnTo>
                  <a:lnTo>
                    <a:pt x="27" y="162"/>
                  </a:lnTo>
                  <a:lnTo>
                    <a:pt x="28" y="167"/>
                  </a:lnTo>
                  <a:lnTo>
                    <a:pt x="24" y="169"/>
                  </a:lnTo>
                  <a:lnTo>
                    <a:pt x="25" y="170"/>
                  </a:lnTo>
                  <a:lnTo>
                    <a:pt x="23" y="175"/>
                  </a:lnTo>
                  <a:lnTo>
                    <a:pt x="21" y="174"/>
                  </a:lnTo>
                  <a:lnTo>
                    <a:pt x="21" y="173"/>
                  </a:lnTo>
                  <a:lnTo>
                    <a:pt x="16" y="178"/>
                  </a:lnTo>
                  <a:lnTo>
                    <a:pt x="11" y="182"/>
                  </a:lnTo>
                  <a:lnTo>
                    <a:pt x="8" y="189"/>
                  </a:lnTo>
                  <a:lnTo>
                    <a:pt x="10" y="192"/>
                  </a:lnTo>
                  <a:lnTo>
                    <a:pt x="13" y="193"/>
                  </a:lnTo>
                  <a:lnTo>
                    <a:pt x="13" y="196"/>
                  </a:lnTo>
                  <a:lnTo>
                    <a:pt x="14" y="196"/>
                  </a:lnTo>
                  <a:lnTo>
                    <a:pt x="15" y="201"/>
                  </a:lnTo>
                  <a:lnTo>
                    <a:pt x="19" y="206"/>
                  </a:lnTo>
                  <a:lnTo>
                    <a:pt x="23" y="209"/>
                  </a:lnTo>
                  <a:lnTo>
                    <a:pt x="23" y="213"/>
                  </a:lnTo>
                  <a:lnTo>
                    <a:pt x="22" y="217"/>
                  </a:lnTo>
                  <a:lnTo>
                    <a:pt x="23" y="220"/>
                  </a:lnTo>
                  <a:lnTo>
                    <a:pt x="24" y="229"/>
                  </a:lnTo>
                  <a:lnTo>
                    <a:pt x="28" y="234"/>
                  </a:lnTo>
                  <a:lnTo>
                    <a:pt x="39" y="242"/>
                  </a:lnTo>
                  <a:lnTo>
                    <a:pt x="40" y="246"/>
                  </a:lnTo>
                  <a:lnTo>
                    <a:pt x="38" y="253"/>
                  </a:lnTo>
                  <a:lnTo>
                    <a:pt x="39" y="257"/>
                  </a:lnTo>
                  <a:lnTo>
                    <a:pt x="33" y="271"/>
                  </a:lnTo>
                  <a:lnTo>
                    <a:pt x="36" y="275"/>
                  </a:lnTo>
                  <a:lnTo>
                    <a:pt x="48" y="287"/>
                  </a:lnTo>
                  <a:lnTo>
                    <a:pt x="66" y="333"/>
                  </a:lnTo>
                  <a:lnTo>
                    <a:pt x="72" y="333"/>
                  </a:lnTo>
                  <a:lnTo>
                    <a:pt x="74" y="330"/>
                  </a:lnTo>
                  <a:lnTo>
                    <a:pt x="78" y="330"/>
                  </a:lnTo>
                  <a:lnTo>
                    <a:pt x="78" y="330"/>
                  </a:lnTo>
                  <a:lnTo>
                    <a:pt x="81" y="326"/>
                  </a:lnTo>
                  <a:lnTo>
                    <a:pt x="85" y="318"/>
                  </a:lnTo>
                  <a:lnTo>
                    <a:pt x="95" y="308"/>
                  </a:lnTo>
                  <a:lnTo>
                    <a:pt x="101" y="306"/>
                  </a:lnTo>
                  <a:lnTo>
                    <a:pt x="106" y="311"/>
                  </a:lnTo>
                  <a:lnTo>
                    <a:pt x="114" y="310"/>
                  </a:lnTo>
                  <a:lnTo>
                    <a:pt x="117" y="309"/>
                  </a:lnTo>
                  <a:lnTo>
                    <a:pt x="122" y="310"/>
                  </a:lnTo>
                  <a:lnTo>
                    <a:pt x="132" y="309"/>
                  </a:lnTo>
                  <a:lnTo>
                    <a:pt x="136" y="309"/>
                  </a:lnTo>
                  <a:lnTo>
                    <a:pt x="137" y="315"/>
                  </a:lnTo>
                  <a:lnTo>
                    <a:pt x="140" y="326"/>
                  </a:lnTo>
                  <a:lnTo>
                    <a:pt x="142" y="328"/>
                  </a:lnTo>
                  <a:lnTo>
                    <a:pt x="145" y="326"/>
                  </a:lnTo>
                  <a:lnTo>
                    <a:pt x="143" y="321"/>
                  </a:lnTo>
                  <a:lnTo>
                    <a:pt x="147" y="317"/>
                  </a:lnTo>
                  <a:lnTo>
                    <a:pt x="147" y="312"/>
                  </a:lnTo>
                  <a:lnTo>
                    <a:pt x="150" y="307"/>
                  </a:lnTo>
                  <a:lnTo>
                    <a:pt x="165" y="307"/>
                  </a:lnTo>
                  <a:lnTo>
                    <a:pt x="176" y="307"/>
                  </a:lnTo>
                  <a:lnTo>
                    <a:pt x="181" y="311"/>
                  </a:lnTo>
                  <a:lnTo>
                    <a:pt x="183" y="304"/>
                  </a:lnTo>
                  <a:lnTo>
                    <a:pt x="189" y="290"/>
                  </a:lnTo>
                  <a:lnTo>
                    <a:pt x="190" y="284"/>
                  </a:lnTo>
                  <a:lnTo>
                    <a:pt x="189" y="277"/>
                  </a:lnTo>
                  <a:lnTo>
                    <a:pt x="186" y="273"/>
                  </a:lnTo>
                  <a:lnTo>
                    <a:pt x="194" y="263"/>
                  </a:lnTo>
                  <a:lnTo>
                    <a:pt x="198" y="253"/>
                  </a:lnTo>
                  <a:lnTo>
                    <a:pt x="198" y="250"/>
                  </a:lnTo>
                  <a:lnTo>
                    <a:pt x="203" y="246"/>
                  </a:lnTo>
                  <a:lnTo>
                    <a:pt x="236" y="237"/>
                  </a:lnTo>
                  <a:lnTo>
                    <a:pt x="262" y="237"/>
                  </a:lnTo>
                  <a:lnTo>
                    <a:pt x="278" y="249"/>
                  </a:lnTo>
                  <a:lnTo>
                    <a:pt x="282" y="250"/>
                  </a:lnTo>
                  <a:lnTo>
                    <a:pt x="285" y="253"/>
                  </a:lnTo>
                  <a:lnTo>
                    <a:pt x="289" y="248"/>
                  </a:lnTo>
                  <a:lnTo>
                    <a:pt x="288" y="245"/>
                  </a:lnTo>
                  <a:lnTo>
                    <a:pt x="299" y="221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R" dirty="0"/>
            </a:p>
          </p:txBody>
        </p:sp>
      </p:grp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448272" y="2708920"/>
            <a:ext cx="5652120" cy="1224136"/>
          </a:xfrm>
        </p:spPr>
        <p:txBody>
          <a:bodyPr/>
          <a:lstStyle/>
          <a:p>
            <a:r>
              <a:rPr lang="es-CR" sz="2800" b="1" dirty="0">
                <a:latin typeface="Arial"/>
                <a:cs typeface="Arial"/>
              </a:rPr>
              <a:t>Municipal Scorecard: Herramienta para la Gestión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8" y="6021288"/>
            <a:ext cx="3186680" cy="75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C:\Users\Ronald.Arce\Downloads\incae-clacds-negativ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32" y="6180678"/>
            <a:ext cx="2699792" cy="41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663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Agenda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Competitividad nacional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Competitividad urbana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Herramientas de gestión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86550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8130" y="2286497"/>
            <a:ext cx="853441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  <a:defRPr/>
            </a:pPr>
            <a:r>
              <a:rPr lang="en-US" sz="2800" i="1" u="none" dirty="0" smtClean="0">
                <a:solidFill>
                  <a:srgbClr val="FFFFFF"/>
                </a:solidFill>
                <a:latin typeface="Arial Narrow"/>
                <a:cs typeface="Arial Narrow"/>
              </a:rPr>
              <a:t>“</a:t>
            </a:r>
            <a:r>
              <a:rPr lang="en-US" sz="3200" b="1" i="1" u="none" dirty="0" err="1">
                <a:solidFill>
                  <a:srgbClr val="FF9933"/>
                </a:solidFill>
                <a:latin typeface="Arial Narrow"/>
                <a:cs typeface="Arial Narrow"/>
              </a:rPr>
              <a:t>conjunto</a:t>
            </a:r>
            <a:r>
              <a:rPr lang="en-US" sz="3200" b="1" i="1" u="none" dirty="0">
                <a:solidFill>
                  <a:srgbClr val="FF9933"/>
                </a:solidFill>
                <a:latin typeface="Arial Narrow"/>
                <a:cs typeface="Arial Narrow"/>
              </a:rPr>
              <a:t> de </a:t>
            </a:r>
            <a:r>
              <a:rPr lang="en-US" sz="3200" b="1" i="1" u="none" dirty="0" err="1">
                <a:solidFill>
                  <a:srgbClr val="FF9933"/>
                </a:solidFill>
                <a:latin typeface="Arial Narrow"/>
                <a:cs typeface="Arial Narrow"/>
              </a:rPr>
              <a:t>instituciones</a:t>
            </a:r>
            <a:r>
              <a:rPr lang="en-US" sz="3200" b="1" i="1" u="none" dirty="0">
                <a:solidFill>
                  <a:srgbClr val="FF9933"/>
                </a:solidFill>
                <a:latin typeface="Arial Narrow"/>
                <a:cs typeface="Arial Narrow"/>
              </a:rPr>
              <a:t>, </a:t>
            </a:r>
            <a:r>
              <a:rPr lang="en-US" sz="3200" b="1" i="1" u="none" dirty="0" err="1">
                <a:solidFill>
                  <a:srgbClr val="FF9933"/>
                </a:solidFill>
                <a:latin typeface="Arial Narrow"/>
                <a:cs typeface="Arial Narrow"/>
              </a:rPr>
              <a:t>políticas</a:t>
            </a:r>
            <a:r>
              <a:rPr lang="en-US" sz="3200" b="1" i="1" u="none" dirty="0">
                <a:solidFill>
                  <a:srgbClr val="FF9933"/>
                </a:solidFill>
                <a:latin typeface="Arial Narrow"/>
                <a:cs typeface="Arial Narrow"/>
              </a:rPr>
              <a:t> y </a:t>
            </a:r>
            <a:r>
              <a:rPr lang="en-US" sz="3200" b="1" i="1" u="none" dirty="0" err="1">
                <a:solidFill>
                  <a:srgbClr val="FF9933"/>
                </a:solidFill>
                <a:latin typeface="Arial Narrow"/>
                <a:cs typeface="Arial Narrow"/>
              </a:rPr>
              <a:t>factores</a:t>
            </a:r>
            <a:r>
              <a:rPr lang="en-US" sz="3200" i="1" u="none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lang="en-US" sz="2800" i="1" u="none" dirty="0" err="1">
                <a:latin typeface="Arial Narrow"/>
                <a:cs typeface="Arial Narrow"/>
              </a:rPr>
              <a:t>que</a:t>
            </a:r>
            <a:r>
              <a:rPr lang="en-US" sz="2800" i="1" u="none" dirty="0">
                <a:latin typeface="Arial Narrow"/>
                <a:cs typeface="Arial Narrow"/>
              </a:rPr>
              <a:t> </a:t>
            </a:r>
            <a:r>
              <a:rPr lang="en-US" sz="2800" i="1" u="none" dirty="0" err="1">
                <a:latin typeface="Arial Narrow"/>
                <a:cs typeface="Arial Narrow"/>
              </a:rPr>
              <a:t>determinan</a:t>
            </a:r>
            <a:r>
              <a:rPr lang="en-US" sz="2800" i="1" u="none" dirty="0">
                <a:latin typeface="Arial Narrow"/>
                <a:cs typeface="Arial Narrow"/>
              </a:rPr>
              <a:t> el </a:t>
            </a:r>
            <a:r>
              <a:rPr lang="en-US" sz="2800" i="1" u="none" dirty="0" err="1">
                <a:latin typeface="Arial Narrow"/>
                <a:cs typeface="Arial Narrow"/>
              </a:rPr>
              <a:t>nivel</a:t>
            </a:r>
            <a:r>
              <a:rPr lang="en-US" sz="2800" i="1" u="none" dirty="0">
                <a:latin typeface="Arial Narrow"/>
                <a:cs typeface="Arial Narrow"/>
              </a:rPr>
              <a:t> de </a:t>
            </a:r>
            <a:r>
              <a:rPr lang="en-US" sz="3200" b="1" i="1" u="none" dirty="0" err="1">
                <a:solidFill>
                  <a:srgbClr val="FF9933"/>
                </a:solidFill>
                <a:latin typeface="Arial Narrow"/>
                <a:cs typeface="Arial Narrow"/>
              </a:rPr>
              <a:t>productividad</a:t>
            </a:r>
            <a:r>
              <a:rPr lang="en-US" sz="2800" i="1" u="none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lang="en-US" sz="2800" i="1" u="none" dirty="0">
                <a:latin typeface="Arial Narrow"/>
                <a:cs typeface="Arial Narrow"/>
              </a:rPr>
              <a:t>de un </a:t>
            </a:r>
            <a:r>
              <a:rPr lang="en-US" sz="2800" i="1" u="none" dirty="0" err="1" smtClean="0">
                <a:latin typeface="Arial Narrow"/>
                <a:cs typeface="Arial Narrow"/>
              </a:rPr>
              <a:t>país</a:t>
            </a:r>
            <a:r>
              <a:rPr lang="en-US" sz="2800" i="1" u="none" dirty="0" smtClean="0">
                <a:latin typeface="Arial Narrow"/>
                <a:cs typeface="Arial Narrow"/>
              </a:rPr>
              <a:t> </a:t>
            </a:r>
            <a:r>
              <a:rPr lang="es-CR" sz="2800" i="1" u="none" dirty="0">
                <a:latin typeface="Arial Narrow"/>
                <a:cs typeface="Arial Narrow"/>
              </a:rPr>
              <a:t>que a su vez establece el </a:t>
            </a:r>
            <a:r>
              <a:rPr lang="es-CR" sz="3200" b="1" i="1" u="none" dirty="0">
                <a:solidFill>
                  <a:srgbClr val="FF9933"/>
                </a:solidFill>
                <a:latin typeface="Arial Narrow"/>
                <a:cs typeface="Arial Narrow"/>
              </a:rPr>
              <a:t>nivel de prosperidad </a:t>
            </a:r>
            <a:r>
              <a:rPr lang="es-CR" sz="2800" i="1" u="none" dirty="0">
                <a:latin typeface="Arial Narrow"/>
                <a:cs typeface="Arial Narrow"/>
              </a:rPr>
              <a:t>que el país puede lograr</a:t>
            </a:r>
            <a:r>
              <a:rPr lang="en-US" sz="2800" i="1" u="none" dirty="0" smtClean="0">
                <a:latin typeface="Arial Narrow"/>
                <a:cs typeface="Arial Narrow"/>
              </a:rPr>
              <a:t>”</a:t>
            </a:r>
          </a:p>
          <a:p>
            <a:pPr algn="ctr">
              <a:buNone/>
              <a:defRPr/>
            </a:pPr>
            <a:r>
              <a:rPr lang="en-US" i="1" u="none" dirty="0" err="1" smtClean="0">
                <a:latin typeface="Arial Narrow"/>
                <a:cs typeface="Arial Narrow"/>
              </a:rPr>
              <a:t>Foro</a:t>
            </a:r>
            <a:r>
              <a:rPr lang="en-US" i="1" u="none" dirty="0" smtClean="0">
                <a:latin typeface="Arial Narrow"/>
                <a:cs typeface="Arial Narrow"/>
              </a:rPr>
              <a:t> </a:t>
            </a:r>
            <a:r>
              <a:rPr lang="en-US" i="1" u="none" dirty="0" err="1" smtClean="0">
                <a:latin typeface="Arial Narrow"/>
                <a:cs typeface="Arial Narrow"/>
              </a:rPr>
              <a:t>Económico</a:t>
            </a:r>
            <a:r>
              <a:rPr lang="en-US" i="1" u="none" dirty="0" smtClean="0">
                <a:latin typeface="Arial Narrow"/>
                <a:cs typeface="Arial Narrow"/>
              </a:rPr>
              <a:t> Mundial</a:t>
            </a:r>
            <a:endParaRPr lang="en-US" i="1" u="none" dirty="0">
              <a:latin typeface="Arial Narrow"/>
              <a:cs typeface="Arial Narrow"/>
            </a:endParaRPr>
          </a:p>
        </p:txBody>
      </p:sp>
      <p:sp>
        <p:nvSpPr>
          <p:cNvPr id="8" name="Paralelogramo 23"/>
          <p:cNvSpPr/>
          <p:nvPr/>
        </p:nvSpPr>
        <p:spPr>
          <a:xfrm>
            <a:off x="-468560" y="291936"/>
            <a:ext cx="7128792" cy="760800"/>
          </a:xfrm>
          <a:prstGeom prst="parallelogram">
            <a:avLst>
              <a:gd name="adj" fmla="val 58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CR" sz="2800" b="1" u="none" dirty="0" smtClean="0">
                <a:solidFill>
                  <a:schemeClr val="tx2">
                    <a:lumMod val="75000"/>
                  </a:schemeClr>
                </a:solidFill>
                <a:latin typeface="Georgia"/>
                <a:cs typeface="Georgia"/>
              </a:rPr>
              <a:t>Competitividad</a:t>
            </a:r>
            <a:endParaRPr lang="es-CR" sz="2800" b="1" u="none" dirty="0">
              <a:solidFill>
                <a:schemeClr val="tx2">
                  <a:lumMod val="75000"/>
                </a:schemeClr>
              </a:solidFill>
              <a:latin typeface="Georgia"/>
              <a:cs typeface="Georgi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884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elogramo 7"/>
          <p:cNvSpPr>
            <a:spLocks noChangeArrowheads="1"/>
          </p:cNvSpPr>
          <p:nvPr/>
        </p:nvSpPr>
        <p:spPr bwMode="auto">
          <a:xfrm>
            <a:off x="-468313" y="260350"/>
            <a:ext cx="8345488" cy="688975"/>
          </a:xfrm>
          <a:prstGeom prst="parallelogram">
            <a:avLst>
              <a:gd name="adj" fmla="val 58321"/>
            </a:avLst>
          </a:prstGeom>
          <a:solidFill>
            <a:schemeClr val="bg1"/>
          </a:solidFill>
          <a:ln>
            <a:noFill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s-CR" sz="3200" u="none" dirty="0">
                <a:solidFill>
                  <a:srgbClr val="1B285E"/>
                </a:solidFill>
                <a:latin typeface="Georgia"/>
                <a:cs typeface="Georgia"/>
              </a:rPr>
              <a:t>¿Para qué ser más competitivos?</a:t>
            </a:r>
          </a:p>
        </p:txBody>
      </p:sp>
      <p:sp>
        <p:nvSpPr>
          <p:cNvPr id="36865" name="Content Placeholder 3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CR" altLang="es-CR" dirty="0" smtClean="0">
                <a:ea typeface="ＭＳ Ｐゴシック" pitchFamily="34" charset="-128"/>
              </a:rPr>
              <a:t>Una región donde todos tengan sus necesidades básicas satisfechas</a:t>
            </a:r>
          </a:p>
          <a:p>
            <a:pPr eaLnBrk="1" hangingPunct="1"/>
            <a:endParaRPr lang="es-CR" altLang="es-CR" dirty="0" smtClean="0">
              <a:ea typeface="ＭＳ Ｐゴシック" pitchFamily="34" charset="-128"/>
            </a:endParaRPr>
          </a:p>
          <a:p>
            <a:pPr eaLnBrk="1" hangingPunct="1"/>
            <a:r>
              <a:rPr lang="es-CR" altLang="es-CR" dirty="0" smtClean="0">
                <a:ea typeface="ＭＳ Ｐゴシック" pitchFamily="34" charset="-128"/>
              </a:rPr>
              <a:t>Donde existan los instrumentos para que la gente tenga una calidad de vida plena</a:t>
            </a:r>
          </a:p>
          <a:p>
            <a:pPr eaLnBrk="1" hangingPunct="1"/>
            <a:endParaRPr lang="es-CR" altLang="es-CR" dirty="0" smtClean="0">
              <a:ea typeface="ＭＳ Ｐゴシック" pitchFamily="34" charset="-128"/>
            </a:endParaRPr>
          </a:p>
          <a:p>
            <a:pPr eaLnBrk="1" hangingPunct="1"/>
            <a:r>
              <a:rPr lang="es-CR" altLang="es-CR" dirty="0" smtClean="0">
                <a:ea typeface="ＭＳ Ｐゴシック" pitchFamily="34" charset="-128"/>
              </a:rPr>
              <a:t>Y donde cada de uno nosotros tenga las oportunidades para alcanzar todo su potencial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71550" y="5373216"/>
            <a:ext cx="7532688" cy="585787"/>
          </a:xfrm>
          <a:prstGeom prst="rect">
            <a:avLst/>
          </a:prstGeom>
          <a:gradFill rotWithShape="1">
            <a:gsLst>
              <a:gs pos="0">
                <a:srgbClr val="FF8F26"/>
              </a:gs>
              <a:gs pos="20000">
                <a:srgbClr val="FF8F2A"/>
              </a:gs>
              <a:gs pos="100000">
                <a:srgbClr val="CB6C1D"/>
              </a:gs>
            </a:gsLst>
            <a:lin ang="5400000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CR" sz="3200" u="none" dirty="0">
                <a:solidFill>
                  <a:schemeClr val="lt1"/>
                </a:solidFill>
                <a:latin typeface="+mn-lt"/>
                <a:ea typeface="+mn-ea"/>
              </a:rPr>
              <a:t>PROGRESO SOCIAL Y BIENESTAR COLECTIVO</a:t>
            </a:r>
          </a:p>
        </p:txBody>
      </p:sp>
    </p:spTree>
    <p:extLst>
      <p:ext uri="{BB962C8B-B14F-4D97-AF65-F5344CB8AC3E}">
        <p14:creationId xmlns:p14="http://schemas.microsoft.com/office/powerpoint/2010/main" val="412323057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ángulo 47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149725" y="6569075"/>
            <a:ext cx="50307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7" tIns="43033" rIns="86067" bIns="43033"/>
          <a:lstStyle>
            <a:lvl1pPr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s-CR" altLang="es-CR" sz="1000" u="none">
                <a:solidFill>
                  <a:srgbClr val="D9D9D9"/>
                </a:solidFill>
                <a:latin typeface="Arial Narrow" pitchFamily="34" charset="0"/>
              </a:rPr>
              <a:t>Fuente:  Elaboración propia con datos de Foro Económico Mundial e Índice de Progreso Social</a:t>
            </a:r>
          </a:p>
        </p:txBody>
      </p:sp>
      <p:sp>
        <p:nvSpPr>
          <p:cNvPr id="49" name="Paralelogramo 7"/>
          <p:cNvSpPr>
            <a:spLocks noChangeArrowheads="1"/>
          </p:cNvSpPr>
          <p:nvPr/>
        </p:nvSpPr>
        <p:spPr bwMode="auto">
          <a:xfrm>
            <a:off x="-468313" y="260350"/>
            <a:ext cx="8345488" cy="688975"/>
          </a:xfrm>
          <a:prstGeom prst="parallelogram">
            <a:avLst>
              <a:gd name="adj" fmla="val 58321"/>
            </a:avLst>
          </a:prstGeom>
          <a:solidFill>
            <a:schemeClr val="bg1"/>
          </a:solidFill>
          <a:ln>
            <a:noFill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s-CR" sz="3200" u="none" dirty="0">
                <a:solidFill>
                  <a:srgbClr val="1B285E"/>
                </a:solidFill>
                <a:latin typeface="Georgia"/>
                <a:ea typeface="+mn-ea"/>
                <a:cs typeface="Georgia"/>
              </a:rPr>
              <a:t>Competitividad y progreso social</a:t>
            </a: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1196975"/>
            <a:ext cx="82042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V="1">
            <a:off x="1619250" y="1700213"/>
            <a:ext cx="6553200" cy="3313112"/>
          </a:xfrm>
          <a:prstGeom prst="line">
            <a:avLst/>
          </a:prstGeom>
          <a:ln w="3492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938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elogramo 23"/>
          <p:cNvSpPr/>
          <p:nvPr/>
        </p:nvSpPr>
        <p:spPr>
          <a:xfrm>
            <a:off x="-468560" y="291936"/>
            <a:ext cx="9001000" cy="760800"/>
          </a:xfrm>
          <a:prstGeom prst="parallelogram">
            <a:avLst>
              <a:gd name="adj" fmla="val 583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CR" sz="2400" b="1" u="none" dirty="0" smtClean="0">
                <a:solidFill>
                  <a:schemeClr val="tx2">
                    <a:lumMod val="75000"/>
                  </a:schemeClr>
                </a:solidFill>
                <a:latin typeface="Georgia"/>
                <a:cs typeface="Georgia"/>
              </a:rPr>
              <a:t>Líderes Globales (2016)</a:t>
            </a:r>
            <a:endParaRPr lang="es-CR" sz="2400" b="1" u="none" dirty="0">
              <a:solidFill>
                <a:schemeClr val="tx2">
                  <a:lumMod val="75000"/>
                </a:schemeClr>
              </a:solidFill>
              <a:latin typeface="Georgia"/>
              <a:cs typeface="Georgia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419872" y="1340768"/>
            <a:ext cx="1800200" cy="504056"/>
          </a:xfrm>
          <a:prstGeom prst="round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Suiza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771800" y="1340768"/>
            <a:ext cx="504056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1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qual 30"/>
          <p:cNvSpPr/>
          <p:nvPr/>
        </p:nvSpPr>
        <p:spPr>
          <a:xfrm>
            <a:off x="5436096" y="1484784"/>
            <a:ext cx="432048" cy="288032"/>
          </a:xfrm>
          <a:prstGeom prst="mathEqua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419872" y="1925216"/>
            <a:ext cx="1800200" cy="504056"/>
          </a:xfrm>
          <a:prstGeom prst="round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Singapur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771800" y="1925216"/>
            <a:ext cx="504056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>
                <a:solidFill>
                  <a:schemeClr val="tx1"/>
                </a:solidFill>
                <a:latin typeface="Arial Narrow" panose="020B0606020202030204" pitchFamily="34" charset="0"/>
              </a:rPr>
              <a:t>2</a:t>
            </a:r>
          </a:p>
        </p:txBody>
      </p:sp>
      <p:sp>
        <p:nvSpPr>
          <p:cNvPr id="34" name="Equal 33"/>
          <p:cNvSpPr/>
          <p:nvPr/>
        </p:nvSpPr>
        <p:spPr>
          <a:xfrm>
            <a:off x="5436096" y="2069232"/>
            <a:ext cx="432048" cy="288032"/>
          </a:xfrm>
          <a:prstGeom prst="mathEqua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3419872" y="2492896"/>
            <a:ext cx="1800200" cy="504056"/>
          </a:xfrm>
          <a:prstGeom prst="round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Estados Unidos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2771800" y="2492896"/>
            <a:ext cx="504056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3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Equal 39"/>
          <p:cNvSpPr/>
          <p:nvPr/>
        </p:nvSpPr>
        <p:spPr>
          <a:xfrm>
            <a:off x="5436096" y="2636912"/>
            <a:ext cx="432048" cy="288032"/>
          </a:xfrm>
          <a:prstGeom prst="mathEqua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419872" y="3068960"/>
            <a:ext cx="1800200" cy="504056"/>
          </a:xfrm>
          <a:prstGeom prst="round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Holanda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771800" y="3068960"/>
            <a:ext cx="504056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>
                <a:solidFill>
                  <a:schemeClr val="tx1"/>
                </a:solidFill>
                <a:latin typeface="Arial Narrow" panose="020B0606020202030204" pitchFamily="34" charset="0"/>
              </a:rPr>
              <a:t>4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419872" y="3653408"/>
            <a:ext cx="1800200" cy="504056"/>
          </a:xfrm>
          <a:prstGeom prst="round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Alemania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2771800" y="3653408"/>
            <a:ext cx="504056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5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419872" y="4221088"/>
            <a:ext cx="1800200" cy="504056"/>
          </a:xfrm>
          <a:prstGeom prst="round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Suecia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771800" y="4221088"/>
            <a:ext cx="504056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6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3419872" y="4797152"/>
            <a:ext cx="1800200" cy="504056"/>
          </a:xfrm>
          <a:prstGeom prst="round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Reino Unido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2771800" y="4797152"/>
            <a:ext cx="504056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>
                <a:solidFill>
                  <a:schemeClr val="tx1"/>
                </a:solidFill>
                <a:latin typeface="Arial Narrow" panose="020B0606020202030204" pitchFamily="34" charset="0"/>
              </a:rPr>
              <a:t>7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419872" y="5381600"/>
            <a:ext cx="1800200" cy="504056"/>
          </a:xfrm>
          <a:prstGeom prst="round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Japón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2771800" y="5381600"/>
            <a:ext cx="504056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b="1" u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8</a:t>
            </a:r>
            <a:endParaRPr lang="es-CR" b="1" u="none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2" name="Plus 61"/>
          <p:cNvSpPr/>
          <p:nvPr/>
        </p:nvSpPr>
        <p:spPr>
          <a:xfrm>
            <a:off x="5436096" y="3140968"/>
            <a:ext cx="432048" cy="360040"/>
          </a:xfrm>
          <a:prstGeom prst="mathPl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63" name="Plus 62"/>
          <p:cNvSpPr/>
          <p:nvPr/>
        </p:nvSpPr>
        <p:spPr>
          <a:xfrm>
            <a:off x="5436096" y="4293096"/>
            <a:ext cx="432048" cy="360040"/>
          </a:xfrm>
          <a:prstGeom prst="mathPl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64" name="Plus 63"/>
          <p:cNvSpPr/>
          <p:nvPr/>
        </p:nvSpPr>
        <p:spPr>
          <a:xfrm>
            <a:off x="5436096" y="4869160"/>
            <a:ext cx="432048" cy="360040"/>
          </a:xfrm>
          <a:prstGeom prst="mathPl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65" name="Minus 64"/>
          <p:cNvSpPr/>
          <p:nvPr/>
        </p:nvSpPr>
        <p:spPr>
          <a:xfrm>
            <a:off x="5436096" y="5489612"/>
            <a:ext cx="432048" cy="288032"/>
          </a:xfrm>
          <a:prstGeom prst="mathMin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66" name="Minus 65"/>
          <p:cNvSpPr/>
          <p:nvPr/>
        </p:nvSpPr>
        <p:spPr>
          <a:xfrm>
            <a:off x="5436096" y="3761420"/>
            <a:ext cx="432048" cy="288032"/>
          </a:xfrm>
          <a:prstGeom prst="mathMin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67" name="Rectangle 66"/>
          <p:cNvSpPr/>
          <p:nvPr/>
        </p:nvSpPr>
        <p:spPr>
          <a:xfrm>
            <a:off x="5796136" y="3028600"/>
            <a:ext cx="33987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u="none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anose="020B0606020202030204" pitchFamily="34" charset="0"/>
              </a:rPr>
              <a:t>1</a:t>
            </a:r>
            <a:endParaRPr lang="en-US" sz="2800" b="0" u="none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5796136" y="3573016"/>
            <a:ext cx="33987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u="none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anose="020B0606020202030204" pitchFamily="34" charset="0"/>
              </a:rPr>
              <a:t>1</a:t>
            </a:r>
            <a:endParaRPr lang="en-US" sz="2800" b="0" u="none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796136" y="4201924"/>
            <a:ext cx="33987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u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anose="020B0606020202030204" pitchFamily="34" charset="0"/>
              </a:rPr>
              <a:t>3</a:t>
            </a:r>
            <a:endParaRPr lang="en-US" sz="2800" b="0" u="none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5796136" y="4777988"/>
            <a:ext cx="33987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u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anose="020B0606020202030204" pitchFamily="34" charset="0"/>
              </a:rPr>
              <a:t>3</a:t>
            </a:r>
            <a:endParaRPr lang="en-US" sz="2800" b="0" u="none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796136" y="5354052"/>
            <a:ext cx="33987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u="none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anose="020B0606020202030204" pitchFamily="34" charset="0"/>
              </a:rPr>
              <a:t>2</a:t>
            </a:r>
            <a:endParaRPr lang="en-US" sz="2800" b="0" u="none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850624" y="6457166"/>
            <a:ext cx="42627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CR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Reporte de Competitividad Global 2016-2017. Foro Económico Mundial</a:t>
            </a:r>
            <a:endParaRPr lang="es-CR" sz="1100" u="none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98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Shape 215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4540" y="980728"/>
            <a:ext cx="7992900" cy="4793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11" name="Shape 21511"/>
          <p:cNvSpPr/>
          <p:nvPr/>
        </p:nvSpPr>
        <p:spPr>
          <a:xfrm>
            <a:off x="-468559" y="219928"/>
            <a:ext cx="8640900" cy="760800"/>
          </a:xfrm>
          <a:prstGeom prst="parallelogram">
            <a:avLst>
              <a:gd name="adj" fmla="val 58333"/>
            </a:avLst>
          </a:prstGeom>
          <a:solidFill>
            <a:srgbClr val="D8D8D8"/>
          </a:solidFill>
          <a:ln>
            <a:noFill/>
          </a:ln>
          <a:effectLst>
            <a:outerShdw blurRad="39999" dist="20000" dir="5400000" rotWithShape="0">
              <a:srgbClr val="000000">
                <a:alpha val="37650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s-CR" sz="2800" b="1" u="none">
                <a:solidFill>
                  <a:srgbClr val="17365D"/>
                </a:solidFill>
                <a:latin typeface="Georgia"/>
                <a:ea typeface="Georgia"/>
                <a:cs typeface="Georgia"/>
                <a:sym typeface="Georgia"/>
              </a:rPr>
              <a:t>Competitividad en América Latina</a:t>
            </a:r>
          </a:p>
        </p:txBody>
      </p:sp>
      <p:sp>
        <p:nvSpPr>
          <p:cNvPr id="21512" name="Shape 21512"/>
          <p:cNvSpPr txBox="1"/>
          <p:nvPr/>
        </p:nvSpPr>
        <p:spPr>
          <a:xfrm>
            <a:off x="4850623" y="6457166"/>
            <a:ext cx="4262699" cy="261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s-CR" sz="1100" u="none">
                <a:solidFill>
                  <a:srgbClr val="BFBFBF"/>
                </a:solidFill>
                <a:latin typeface="Arial Narrow"/>
                <a:ea typeface="Arial Narrow"/>
                <a:cs typeface="Arial Narrow"/>
                <a:sym typeface="Arial Narrow"/>
              </a:rPr>
              <a:t>Fuente: Reporte de Competitividad Global 2016-2017. Foro Económico Mundial</a:t>
            </a:r>
          </a:p>
        </p:txBody>
      </p:sp>
    </p:spTree>
    <p:extLst>
      <p:ext uri="{BB962C8B-B14F-4D97-AF65-F5344CB8AC3E}">
        <p14:creationId xmlns:p14="http://schemas.microsoft.com/office/powerpoint/2010/main" val="944877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elogramo 23"/>
          <p:cNvSpPr/>
          <p:nvPr/>
        </p:nvSpPr>
        <p:spPr>
          <a:xfrm>
            <a:off x="-468560" y="219928"/>
            <a:ext cx="9073008" cy="760800"/>
          </a:xfrm>
          <a:prstGeom prst="parallelogram">
            <a:avLst>
              <a:gd name="adj" fmla="val 58333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3200" u="none" dirty="0" smtClean="0">
                <a:solidFill>
                  <a:schemeClr val="bg1"/>
                </a:solidFill>
                <a:latin typeface="Georgia"/>
                <a:cs typeface="Georgia"/>
              </a:rPr>
              <a:t>Evolución de la Competitividad</a:t>
            </a:r>
            <a:endParaRPr lang="es-CR" sz="2800" u="none" dirty="0">
              <a:solidFill>
                <a:schemeClr val="bg1"/>
              </a:solidFill>
              <a:latin typeface="Georgia"/>
              <a:cs typeface="Georgia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832836"/>
              </p:ext>
            </p:extLst>
          </p:nvPr>
        </p:nvGraphicFramePr>
        <p:xfrm>
          <a:off x="457200" y="1201738"/>
          <a:ext cx="8229600" cy="4675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/>
          <p:cNvSpPr/>
          <p:nvPr/>
        </p:nvSpPr>
        <p:spPr>
          <a:xfrm>
            <a:off x="2339752" y="6410190"/>
            <a:ext cx="6804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R" sz="1200" u="none" dirty="0" smtClean="0">
                <a:solidFill>
                  <a:srgbClr val="FFFFFF"/>
                </a:solidFill>
              </a:rPr>
              <a:t>Muestra constante de 116 países</a:t>
            </a:r>
          </a:p>
          <a:p>
            <a:pPr algn="r"/>
            <a:r>
              <a:rPr lang="es-CR" sz="1200" u="none" dirty="0" smtClean="0">
                <a:solidFill>
                  <a:srgbClr val="FFFFFF"/>
                </a:solidFill>
              </a:rPr>
              <a:t>Fuente</a:t>
            </a:r>
            <a:r>
              <a:rPr lang="es-CR" sz="1200" u="none" dirty="0">
                <a:solidFill>
                  <a:srgbClr val="FFFFFF"/>
                </a:solidFill>
              </a:rPr>
              <a:t>: Informe de Competitividad Global, varios años, Foro Económico Mundial</a:t>
            </a:r>
            <a:endParaRPr lang="en-US" sz="1200" u="none" dirty="0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9517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2 Gráfico"/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9992277"/>
              </p:ext>
            </p:extLst>
          </p:nvPr>
        </p:nvGraphicFramePr>
        <p:xfrm>
          <a:off x="4499991" y="1201738"/>
          <a:ext cx="4613337" cy="4747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2 Gráfico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200118829"/>
              </p:ext>
            </p:extLst>
          </p:nvPr>
        </p:nvGraphicFramePr>
        <p:xfrm>
          <a:off x="24313" y="3212976"/>
          <a:ext cx="4619328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251520" y="1988840"/>
            <a:ext cx="4248472" cy="864096"/>
            <a:chOff x="251520" y="1988840"/>
            <a:chExt cx="4248472" cy="864096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251520" y="1988840"/>
              <a:ext cx="792088" cy="3600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triangle" w="sm" len="sm"/>
              <a:tailEnd type="triangle" w="sm" len="sm"/>
            </a:ln>
            <a:effectLst>
              <a:outerShdw blurRad="63500" dist="107763" dir="2700000" sx="10000" sy="10000" algn="ctr" rotWithShape="0">
                <a:schemeClr val="bg2"/>
              </a:outerShdw>
            </a:effectLst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2012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1115616" y="1988840"/>
              <a:ext cx="792088" cy="3600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triangle" w="sm" len="sm"/>
              <a:tailEnd type="triangle" w="sm" len="sm"/>
            </a:ln>
            <a:effectLst>
              <a:outerShdw blurRad="63500" dist="107763" dir="2700000" sx="10000" sy="10000" algn="ctr" rotWithShape="0">
                <a:schemeClr val="bg2"/>
              </a:outerShdw>
            </a:effectLst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2013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1979712" y="1988840"/>
              <a:ext cx="792088" cy="3600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triangle" w="sm" len="sm"/>
              <a:tailEnd type="triangle" w="sm" len="sm"/>
            </a:ln>
            <a:effectLst>
              <a:outerShdw blurRad="63500" dist="107763" dir="2700000" sx="10000" sy="10000" algn="ctr" rotWithShape="0">
                <a:schemeClr val="bg2"/>
              </a:outerShdw>
            </a:effectLst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2014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2843808" y="1988840"/>
              <a:ext cx="792088" cy="3600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triangle" w="sm" len="sm"/>
              <a:tailEnd type="triangle" w="sm" len="sm"/>
            </a:ln>
            <a:effectLst>
              <a:outerShdw blurRad="63500" dist="107763" dir="2700000" sx="10000" sy="10000" algn="ctr" rotWithShape="0">
                <a:schemeClr val="bg2"/>
              </a:outerShdw>
            </a:effectLst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2015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3707904" y="1988840"/>
              <a:ext cx="792088" cy="3600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triangle" w="sm" len="sm"/>
              <a:tailEnd type="triangle" w="sm" len="sm"/>
            </a:ln>
            <a:effectLst>
              <a:outerShdw blurRad="63500" dist="107763" dir="2700000" sx="10000" sy="10000" algn="ctr" rotWithShape="0">
                <a:schemeClr val="bg2"/>
              </a:outerShdw>
            </a:effectLst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2016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251520" y="2492896"/>
              <a:ext cx="792088" cy="360040"/>
            </a:xfrm>
            <a:prstGeom prst="roundRect">
              <a:avLst/>
            </a:prstGeom>
            <a:solidFill>
              <a:srgbClr val="99CC00"/>
            </a:solidFill>
            <a:ln w="12700" cap="flat" cmpd="sng" algn="ctr">
              <a:noFill/>
              <a:prstDash val="solid"/>
              <a:round/>
              <a:headEnd type="triangle" w="sm" len="sm"/>
              <a:tailEnd type="triangle" w="sm" len="sm"/>
            </a:ln>
            <a:effectLst>
              <a:outerShdw blurRad="63500" dist="107763" dir="2700000" sx="10000" sy="10000" algn="ctr" rotWithShape="0">
                <a:schemeClr val="bg2"/>
              </a:outerShdw>
            </a:effectLst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CR" sz="1600" b="1" u="none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83 / 144</a:t>
              </a:r>
              <a:endParaRPr kumimoji="0" lang="es-C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1115616" y="2492896"/>
              <a:ext cx="792088" cy="360040"/>
            </a:xfrm>
            <a:prstGeom prst="roundRect">
              <a:avLst/>
            </a:prstGeom>
            <a:solidFill>
              <a:srgbClr val="99CC00"/>
            </a:solidFill>
            <a:ln w="12700" cap="flat" cmpd="sng" algn="ctr">
              <a:noFill/>
              <a:prstDash val="solid"/>
              <a:round/>
              <a:headEnd type="triangle" w="sm" len="sm"/>
              <a:tailEnd type="triangle" w="sm" len="sm"/>
            </a:ln>
            <a:effectLst>
              <a:outerShdw blurRad="63500" dist="107763" dir="2700000" sx="10000" sy="10000" algn="ctr" rotWithShape="0">
                <a:schemeClr val="bg2"/>
              </a:outerShdw>
            </a:effectLst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86 / 148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1979712" y="2492896"/>
              <a:ext cx="792088" cy="360040"/>
            </a:xfrm>
            <a:prstGeom prst="roundRect">
              <a:avLst/>
            </a:prstGeom>
            <a:solidFill>
              <a:srgbClr val="99CC00"/>
            </a:solidFill>
            <a:ln w="12700" cap="flat" cmpd="sng" algn="ctr">
              <a:noFill/>
              <a:prstDash val="solid"/>
              <a:round/>
              <a:headEnd type="triangle" w="sm" len="sm"/>
              <a:tailEnd type="triangle" w="sm" len="sm"/>
            </a:ln>
            <a:effectLst>
              <a:outerShdw blurRad="63500" dist="107763" dir="2700000" sx="10000" sy="10000" algn="ctr" rotWithShape="0">
                <a:schemeClr val="bg2"/>
              </a:outerShdw>
            </a:effectLst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CR" sz="1600" b="1" u="none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78</a:t>
              </a:r>
              <a:r>
                <a:rPr kumimoji="0" lang="es-C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 / 144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2843808" y="2492896"/>
              <a:ext cx="792088" cy="360040"/>
            </a:xfrm>
            <a:prstGeom prst="roundRect">
              <a:avLst/>
            </a:prstGeom>
            <a:solidFill>
              <a:srgbClr val="99CC00"/>
            </a:solidFill>
            <a:ln w="12700" cap="flat" cmpd="sng" algn="ctr">
              <a:noFill/>
              <a:prstDash val="solid"/>
              <a:round/>
              <a:headEnd type="triangle" w="sm" len="sm"/>
              <a:tailEnd type="triangle" w="sm" len="sm"/>
            </a:ln>
            <a:effectLst>
              <a:outerShdw blurRad="63500" dist="107763" dir="2700000" sx="10000" sy="10000" algn="ctr" rotWithShape="0">
                <a:schemeClr val="bg2"/>
              </a:outerShdw>
            </a:effectLst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78 / 140</a:t>
              </a: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3707904" y="2492896"/>
              <a:ext cx="792088" cy="360040"/>
            </a:xfrm>
            <a:prstGeom prst="roundRect">
              <a:avLst/>
            </a:prstGeom>
            <a:solidFill>
              <a:srgbClr val="99CC00"/>
            </a:solidFill>
            <a:ln w="12700" cap="flat" cmpd="sng" algn="ctr">
              <a:noFill/>
              <a:prstDash val="solid"/>
              <a:round/>
              <a:headEnd type="triangle" w="sm" len="sm"/>
              <a:tailEnd type="triangle" w="sm" len="sm"/>
            </a:ln>
            <a:effectLst>
              <a:outerShdw blurRad="63500" dist="107763" dir="2700000" sx="10000" sy="10000" algn="ctr" rotWithShape="0">
                <a:schemeClr val="bg2"/>
              </a:outerShdw>
            </a:effectLst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78 / 138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850624" y="6457166"/>
            <a:ext cx="42627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CR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Reporte de Competitividad Global 2016-2017. Foro Económico Mundial</a:t>
            </a:r>
            <a:endParaRPr lang="es-CR" sz="1100" u="none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Paralelogramo 23"/>
          <p:cNvSpPr/>
          <p:nvPr/>
        </p:nvSpPr>
        <p:spPr>
          <a:xfrm>
            <a:off x="-468560" y="219928"/>
            <a:ext cx="8640960" cy="760800"/>
          </a:xfrm>
          <a:prstGeom prst="parallelogram">
            <a:avLst>
              <a:gd name="adj" fmla="val 583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3200" b="1" u="none" dirty="0" smtClean="0">
                <a:solidFill>
                  <a:schemeClr val="tx2">
                    <a:lumMod val="75000"/>
                  </a:schemeClr>
                </a:solidFill>
                <a:latin typeface="Georgia"/>
                <a:cs typeface="Georgia"/>
              </a:rPr>
              <a:t>Guatemala</a:t>
            </a:r>
            <a:endParaRPr lang="es-CR" sz="3200" b="1" u="none" dirty="0">
              <a:solidFill>
                <a:schemeClr val="tx2">
                  <a:lumMod val="75000"/>
                </a:schemeClr>
              </a:solidFill>
              <a:latin typeface="Georgia"/>
              <a:cs typeface="Georgia"/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251520" y="1196752"/>
            <a:ext cx="4248472" cy="360040"/>
          </a:xfrm>
          <a:prstGeom prst="roundRect">
            <a:avLst/>
          </a:prstGeom>
          <a:solidFill>
            <a:srgbClr val="9B2276"/>
          </a:solidFill>
          <a:ln w="12700" cap="flat" cmpd="sng" algn="ctr">
            <a:noFill/>
            <a:prstDash val="solid"/>
            <a:round/>
            <a:headEnd type="triangle" w="sm" len="sm"/>
            <a:tailEnd type="triangle" w="sm" len="sm"/>
          </a:ln>
          <a:effectLst>
            <a:outerShdw blurRad="63500" dist="107763" dir="2700000" sx="10000" sy="10000" algn="ctr" rotWithShape="0">
              <a:schemeClr val="bg2"/>
            </a:outerShdw>
          </a:effectLst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</a:rPr>
              <a:t>Economía orientada por eficiencia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58561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elogramo 23"/>
          <p:cNvSpPr/>
          <p:nvPr/>
        </p:nvSpPr>
        <p:spPr>
          <a:xfrm>
            <a:off x="-468560" y="219928"/>
            <a:ext cx="8640960" cy="760800"/>
          </a:xfrm>
          <a:prstGeom prst="parallelogram">
            <a:avLst>
              <a:gd name="adj" fmla="val 583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3200" b="1" u="none" dirty="0">
                <a:solidFill>
                  <a:schemeClr val="tx2">
                    <a:lumMod val="75000"/>
                  </a:schemeClr>
                </a:solidFill>
                <a:latin typeface="Georgia"/>
                <a:cs typeface="Georgia"/>
              </a:rPr>
              <a:t>Brechas de Competitividad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396105"/>
              </p:ext>
            </p:extLst>
          </p:nvPr>
        </p:nvGraphicFramePr>
        <p:xfrm>
          <a:off x="457200" y="1201738"/>
          <a:ext cx="8229600" cy="481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1560" y="13407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Finlandia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55776" y="13407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Finlandia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9632" y="126876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Hong</a:t>
            </a:r>
          </a:p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Kong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221589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Uruguay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59632" y="220486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Barbados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07704" y="13407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Noruega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7704" y="1927865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Panamá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45773" y="184482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Costa Rica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03848" y="13407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Singapur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03848" y="2071881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Chile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51920" y="13407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Singapur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51920" y="214388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Panamá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99992" y="13407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Suiza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92280" y="13407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Suiza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12360" y="13407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Suiza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99992" y="2276872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Barbados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96136" y="198884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Barbados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48064" y="221589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Panamá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48064" y="126876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Nueva</a:t>
            </a:r>
          </a:p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Zelanda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136" y="13407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Suiza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44208" y="13407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China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44208" y="2071881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Brasil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92280" y="2276872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u="none" dirty="0" smtClean="0">
                <a:latin typeface="Arial Narrow" panose="020B0606020202030204" pitchFamily="34" charset="0"/>
              </a:rPr>
              <a:t>Panamá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40352" y="2535287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u="none" dirty="0" smtClean="0">
                <a:latin typeface="Arial Narrow" panose="020B0606020202030204" pitchFamily="34" charset="0"/>
              </a:rPr>
              <a:t>Costa Rica</a:t>
            </a:r>
            <a:endParaRPr lang="es-CR" sz="1200" u="none" dirty="0">
              <a:latin typeface="Arial Narrow" panose="020B0606020202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50624" y="6457166"/>
            <a:ext cx="42627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CR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Reporte de Competitividad Global 2016-2017. Foro Económico Mundial</a:t>
            </a:r>
            <a:endParaRPr lang="es-CR" sz="1100" u="none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440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7 Gráfico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32333235"/>
              </p:ext>
            </p:extLst>
          </p:nvPr>
        </p:nvGraphicFramePr>
        <p:xfrm>
          <a:off x="95250" y="1196975"/>
          <a:ext cx="9013825" cy="4675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Paralelogramo 23"/>
          <p:cNvSpPr>
            <a:spLocks noChangeArrowheads="1"/>
          </p:cNvSpPr>
          <p:nvPr/>
        </p:nvSpPr>
        <p:spPr bwMode="auto">
          <a:xfrm>
            <a:off x="-684213" y="220663"/>
            <a:ext cx="8640763" cy="1120775"/>
          </a:xfrm>
          <a:prstGeom prst="parallelogram">
            <a:avLst>
              <a:gd name="adj" fmla="val 58322"/>
            </a:avLst>
          </a:prstGeom>
          <a:solidFill>
            <a:srgbClr val="FFFFFF"/>
          </a:solidFill>
          <a:ln>
            <a:noFill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s-CR" altLang="es-CR" sz="2800" u="none" dirty="0">
                <a:solidFill>
                  <a:srgbClr val="074077"/>
                </a:solidFill>
                <a:latin typeface="Georgia" pitchFamily="18" charset="0"/>
              </a:rPr>
              <a:t>¿Cómo ha cambiado la competitividad de </a:t>
            </a:r>
            <a:r>
              <a:rPr lang="es-CR" altLang="es-CR" sz="2800" u="none" dirty="0" smtClean="0">
                <a:solidFill>
                  <a:srgbClr val="074077"/>
                </a:solidFill>
                <a:latin typeface="Georgia" pitchFamily="18" charset="0"/>
              </a:rPr>
              <a:t>Guatemala en </a:t>
            </a:r>
            <a:r>
              <a:rPr lang="es-CR" altLang="es-CR" sz="2800" u="none" dirty="0">
                <a:solidFill>
                  <a:srgbClr val="074077"/>
                </a:solidFill>
                <a:latin typeface="Georgia" pitchFamily="18" charset="0"/>
              </a:rPr>
              <a:t>los últimos años?</a:t>
            </a:r>
          </a:p>
        </p:txBody>
      </p:sp>
      <p:sp>
        <p:nvSpPr>
          <p:cNvPr id="41987" name="TextBox 4"/>
          <p:cNvSpPr txBox="1">
            <a:spLocks noChangeArrowheads="1"/>
          </p:cNvSpPr>
          <p:nvPr/>
        </p:nvSpPr>
        <p:spPr bwMode="auto">
          <a:xfrm>
            <a:off x="4851400" y="6457950"/>
            <a:ext cx="426243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s-CR" altLang="es-CR" sz="1100" u="none">
                <a:solidFill>
                  <a:srgbClr val="BFBFBF"/>
                </a:solidFill>
                <a:latin typeface="Arial Narrow" pitchFamily="34" charset="0"/>
              </a:rPr>
              <a:t>Fuente: Reporte de Competitividad Global 2016-2017. Foro Económico Mundial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59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elogramo 6"/>
          <p:cNvSpPr/>
          <p:nvPr/>
        </p:nvSpPr>
        <p:spPr>
          <a:xfrm>
            <a:off x="3707904" y="692696"/>
            <a:ext cx="6048672" cy="648000"/>
          </a:xfrm>
          <a:prstGeom prst="parallelogram">
            <a:avLst>
              <a:gd name="adj" fmla="val 58333"/>
            </a:avLst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1600" u="none" dirty="0">
                <a:latin typeface="Arial Narrow"/>
                <a:cs typeface="Arial Narrow"/>
              </a:rPr>
              <a:t> </a:t>
            </a:r>
            <a:r>
              <a:rPr lang="es-CR" sz="1600" u="none" dirty="0" smtClean="0">
                <a:latin typeface="Arial Narrow"/>
                <a:cs typeface="Arial Narrow"/>
              </a:rPr>
              <a:t>     5 PRINCIPALES SEGÚN LA ENCUESTA EJECUTIVA</a:t>
            </a:r>
            <a:endParaRPr lang="es-CR" sz="1600" u="none" dirty="0">
              <a:latin typeface="Arial Narrow"/>
              <a:cs typeface="Arial Narrow"/>
            </a:endParaRPr>
          </a:p>
        </p:txBody>
      </p:sp>
      <p:sp>
        <p:nvSpPr>
          <p:cNvPr id="5" name="TextBox 4"/>
          <p:cNvSpPr txBox="1"/>
          <p:nvPr>
            <p:custDataLst>
              <p:tags r:id="rId2"/>
            </p:custDataLst>
          </p:nvPr>
        </p:nvSpPr>
        <p:spPr>
          <a:xfrm>
            <a:off x="323528" y="65973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R" dirty="0"/>
          </a:p>
        </p:txBody>
      </p:sp>
      <p:sp>
        <p:nvSpPr>
          <p:cNvPr id="7" name="Paralelogramo 7"/>
          <p:cNvSpPr/>
          <p:nvPr/>
        </p:nvSpPr>
        <p:spPr>
          <a:xfrm>
            <a:off x="-388418" y="291936"/>
            <a:ext cx="5248450" cy="648000"/>
          </a:xfrm>
          <a:prstGeom prst="parallelogram">
            <a:avLst>
              <a:gd name="adj" fmla="val 583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u="none" dirty="0" err="1">
                <a:solidFill>
                  <a:srgbClr val="243866"/>
                </a:solidFill>
                <a:latin typeface="Georgia"/>
                <a:cs typeface="Georgia"/>
              </a:rPr>
              <a:t>Factores</a:t>
            </a:r>
            <a:r>
              <a:rPr lang="en-US" sz="2400" b="1" u="none" dirty="0">
                <a:solidFill>
                  <a:srgbClr val="243866"/>
                </a:solidFill>
                <a:latin typeface="Georgia"/>
                <a:cs typeface="Georgia"/>
              </a:rPr>
              <a:t> </a:t>
            </a:r>
            <a:r>
              <a:rPr lang="en-US" sz="2400" b="1" u="none" dirty="0" err="1">
                <a:solidFill>
                  <a:srgbClr val="243866"/>
                </a:solidFill>
                <a:latin typeface="Georgia"/>
                <a:cs typeface="Georgia"/>
              </a:rPr>
              <a:t>problemáticos</a:t>
            </a:r>
            <a:endParaRPr lang="es-CR" sz="2400" b="1" dirty="0"/>
          </a:p>
        </p:txBody>
      </p:sp>
      <p:grpSp>
        <p:nvGrpSpPr>
          <p:cNvPr id="93" name="Group 92"/>
          <p:cNvGrpSpPr/>
          <p:nvPr/>
        </p:nvGrpSpPr>
        <p:grpSpPr>
          <a:xfrm>
            <a:off x="467544" y="1742455"/>
            <a:ext cx="2842652" cy="3390450"/>
            <a:chOff x="1115616" y="2330754"/>
            <a:chExt cx="2338596" cy="2789259"/>
          </a:xfrm>
        </p:grpSpPr>
        <p:sp>
          <p:nvSpPr>
            <p:cNvPr id="25" name="Rectángulo redondeado 1072"/>
            <p:cNvSpPr/>
            <p:nvPr/>
          </p:nvSpPr>
          <p:spPr>
            <a:xfrm>
              <a:off x="1115616" y="2330754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1"/>
                  </a:solidFill>
                  <a:latin typeface="Arial Narrow"/>
                  <a:cs typeface="Arial Narrow"/>
                </a:rPr>
                <a:t>BUROCRACIA</a:t>
              </a:r>
              <a:endParaRPr lang="es-CR" sz="1200" b="1" u="none" dirty="0">
                <a:solidFill>
                  <a:schemeClr val="tx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6" name="Rectángulo redondeado 1073"/>
            <p:cNvSpPr/>
            <p:nvPr/>
          </p:nvSpPr>
          <p:spPr>
            <a:xfrm>
              <a:off x="1115616" y="2648055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bg1"/>
                  </a:solidFill>
                  <a:latin typeface="Arial Narrow"/>
                  <a:cs typeface="Arial Narrow"/>
                </a:rPr>
                <a:t>CORRUPCIÓN</a:t>
              </a:r>
              <a:endParaRPr lang="es-CR" sz="1200" b="1" u="none" dirty="0">
                <a:solidFill>
                  <a:schemeClr val="bg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7" name="Rectángulo redondeado 1074"/>
            <p:cNvSpPr/>
            <p:nvPr/>
          </p:nvSpPr>
          <p:spPr>
            <a:xfrm>
              <a:off x="1115616" y="2965356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9B227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bg1"/>
                  </a:solidFill>
                  <a:latin typeface="Arial Narrow"/>
                  <a:cs typeface="Arial Narrow"/>
                </a:rPr>
                <a:t>TASAS IMPOSITIVAS</a:t>
              </a:r>
              <a:endParaRPr lang="es-CR" sz="1200" b="1" u="none" dirty="0">
                <a:solidFill>
                  <a:schemeClr val="bg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8" name="Rectángulo redondeado 1075"/>
            <p:cNvSpPr/>
            <p:nvPr/>
          </p:nvSpPr>
          <p:spPr>
            <a:xfrm>
              <a:off x="1115616" y="3282657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1C98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CR" sz="1200" b="1" u="none" dirty="0" smtClean="0">
                  <a:solidFill>
                    <a:schemeClr val="bg1"/>
                  </a:solidFill>
                  <a:latin typeface="Arial Narrow"/>
                  <a:cs typeface="Arial Narrow"/>
                </a:rPr>
                <a:t>INSEGURIDAD</a:t>
              </a:r>
              <a:endParaRPr lang="es-CR" sz="1200" b="1" u="none" dirty="0">
                <a:solidFill>
                  <a:schemeClr val="bg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9" name="Rectángulo redondeado 1076"/>
            <p:cNvSpPr/>
            <p:nvPr/>
          </p:nvSpPr>
          <p:spPr>
            <a:xfrm>
              <a:off x="1115616" y="3599958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CB001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CR" sz="1200" b="1" u="none" dirty="0" smtClean="0">
                  <a:solidFill>
                    <a:schemeClr val="bg1"/>
                  </a:solidFill>
                  <a:latin typeface="Arial Narrow"/>
                  <a:cs typeface="Arial Narrow"/>
                </a:rPr>
                <a:t>CALIFICACIÓN TRABAJADORES</a:t>
              </a:r>
              <a:endParaRPr lang="es-CR" sz="1200" b="1" u="none" dirty="0">
                <a:solidFill>
                  <a:schemeClr val="bg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0" name="Rectángulo redondeado 1079"/>
            <p:cNvSpPr/>
            <p:nvPr/>
          </p:nvSpPr>
          <p:spPr>
            <a:xfrm>
              <a:off x="1115616" y="3917259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FFF25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rgbClr val="243866"/>
                  </a:solidFill>
                  <a:latin typeface="Arial Narrow"/>
                  <a:cs typeface="Arial Narrow"/>
                </a:rPr>
                <a:t>ACCESO A FINANCIAMIENTO</a:t>
              </a:r>
              <a:endParaRPr lang="es-CR" sz="1200" b="1" u="none" dirty="0">
                <a:solidFill>
                  <a:srgbClr val="243866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1" name="Rectángulo redondeado 1080"/>
            <p:cNvSpPr/>
            <p:nvPr/>
          </p:nvSpPr>
          <p:spPr>
            <a:xfrm>
              <a:off x="1115616" y="4234560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00CC6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rgbClr val="243866"/>
                  </a:solidFill>
                  <a:latin typeface="Arial Narrow"/>
                  <a:cs typeface="Arial Narrow"/>
                </a:rPr>
                <a:t>INFRAESTRUCTURA</a:t>
              </a:r>
              <a:endParaRPr lang="es-CR" sz="1200" b="1" u="none" dirty="0">
                <a:solidFill>
                  <a:srgbClr val="243866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3" name="Rectángulo redondeado 1082"/>
            <p:cNvSpPr/>
            <p:nvPr/>
          </p:nvSpPr>
          <p:spPr>
            <a:xfrm>
              <a:off x="1115616" y="4551861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bg1"/>
                  </a:solidFill>
                  <a:latin typeface="Arial Narrow"/>
                  <a:cs typeface="Arial Narrow"/>
                </a:rPr>
                <a:t>REGULACIONES LABORALES</a:t>
              </a:r>
              <a:endParaRPr lang="es-CR" sz="1200" b="1" u="none" dirty="0">
                <a:solidFill>
                  <a:schemeClr val="bg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4" name="Rectángulo redondeado 1083"/>
            <p:cNvSpPr/>
            <p:nvPr/>
          </p:nvSpPr>
          <p:spPr>
            <a:xfrm>
              <a:off x="1115616" y="4869160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93CDD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rgbClr val="074077"/>
                  </a:solidFill>
                  <a:latin typeface="Arial Narrow"/>
                  <a:cs typeface="Arial Narrow"/>
                </a:rPr>
                <a:t>REGULACIONES FISCALES</a:t>
              </a:r>
              <a:endParaRPr lang="es-CR" sz="1200" b="1" u="none" dirty="0">
                <a:solidFill>
                  <a:srgbClr val="074077"/>
                </a:solidFill>
                <a:latin typeface="Arial Narrow"/>
                <a:cs typeface="Arial Narrow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194144" y="1714712"/>
            <a:ext cx="3736658" cy="3384962"/>
            <a:chOff x="3923928" y="2071881"/>
            <a:chExt cx="3736658" cy="3384962"/>
          </a:xfrm>
        </p:grpSpPr>
        <p:cxnSp>
          <p:nvCxnSpPr>
            <p:cNvPr id="12" name="Conector recto 62"/>
            <p:cNvCxnSpPr/>
            <p:nvPr/>
          </p:nvCxnSpPr>
          <p:spPr>
            <a:xfrm>
              <a:off x="5508104" y="2498002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63"/>
            <p:cNvCxnSpPr/>
            <p:nvPr/>
          </p:nvCxnSpPr>
          <p:spPr>
            <a:xfrm>
              <a:off x="5508104" y="3012871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64"/>
            <p:cNvCxnSpPr/>
            <p:nvPr/>
          </p:nvCxnSpPr>
          <p:spPr>
            <a:xfrm>
              <a:off x="5508104" y="3525019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65"/>
            <p:cNvCxnSpPr/>
            <p:nvPr/>
          </p:nvCxnSpPr>
          <p:spPr>
            <a:xfrm>
              <a:off x="5508104" y="4069609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66"/>
            <p:cNvCxnSpPr/>
            <p:nvPr/>
          </p:nvCxnSpPr>
          <p:spPr>
            <a:xfrm>
              <a:off x="5508104" y="4637580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uadroTexto 1071"/>
            <p:cNvSpPr txBox="1"/>
            <p:nvPr/>
          </p:nvSpPr>
          <p:spPr>
            <a:xfrm>
              <a:off x="3923928" y="2132856"/>
              <a:ext cx="1509828" cy="3323987"/>
            </a:xfrm>
            <a:prstGeom prst="rect">
              <a:avLst/>
            </a:prstGeom>
          </p:spPr>
          <p:txBody>
            <a:bodyPr wrap="square" rtlCol="0" anchor="t">
              <a:spAutoFit/>
            </a:bodyPr>
            <a:lstStyle/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Costa Rica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El Salvador</a:t>
              </a:r>
              <a:endParaRPr lang="es-CR" sz="1400" b="0" u="none" dirty="0" smtClean="0">
                <a:latin typeface="Arial Narrow"/>
                <a:cs typeface="Arial Narrow"/>
              </a:endParaRP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Guatemala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Honduras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 Nicaragua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Panamá</a:t>
              </a:r>
            </a:p>
          </p:txBody>
        </p:sp>
        <p:sp>
          <p:nvSpPr>
            <p:cNvPr id="41" name="Elipse 1091"/>
            <p:cNvSpPr/>
            <p:nvPr/>
          </p:nvSpPr>
          <p:spPr>
            <a:xfrm>
              <a:off x="5672033" y="2346159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2" name="Elipse 1092"/>
            <p:cNvSpPr/>
            <p:nvPr/>
          </p:nvSpPr>
          <p:spPr>
            <a:xfrm>
              <a:off x="6062473" y="2346159"/>
              <a:ext cx="319506" cy="319506"/>
            </a:xfrm>
            <a:prstGeom prst="ellipse">
              <a:avLst/>
            </a:prstGeom>
            <a:solidFill>
              <a:srgbClr val="00CC6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3" name="Elipse 1093"/>
            <p:cNvSpPr/>
            <p:nvPr/>
          </p:nvSpPr>
          <p:spPr>
            <a:xfrm>
              <a:off x="6452913" y="2346159"/>
              <a:ext cx="319506" cy="319506"/>
            </a:xfrm>
            <a:prstGeom prst="ellipse">
              <a:avLst/>
            </a:prstGeom>
            <a:solidFill>
              <a:srgbClr val="9B227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tx1"/>
                </a:solidFill>
              </a:endParaRPr>
            </a:p>
          </p:txBody>
        </p:sp>
        <p:sp>
          <p:nvSpPr>
            <p:cNvPr id="44" name="Elipse 1094"/>
            <p:cNvSpPr/>
            <p:nvPr/>
          </p:nvSpPr>
          <p:spPr>
            <a:xfrm>
              <a:off x="6843353" y="2346159"/>
              <a:ext cx="319506" cy="319506"/>
            </a:xfrm>
            <a:prstGeom prst="ellipse">
              <a:avLst/>
            </a:prstGeom>
            <a:solidFill>
              <a:srgbClr val="FFF25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5" name="Elipse 1095"/>
            <p:cNvSpPr/>
            <p:nvPr/>
          </p:nvSpPr>
          <p:spPr>
            <a:xfrm>
              <a:off x="7233795" y="2346159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6" name="Elipse 1096"/>
            <p:cNvSpPr/>
            <p:nvPr/>
          </p:nvSpPr>
          <p:spPr>
            <a:xfrm>
              <a:off x="5672033" y="2852936"/>
              <a:ext cx="319506" cy="319506"/>
            </a:xfrm>
            <a:prstGeom prst="ellipse">
              <a:avLst/>
            </a:prstGeom>
            <a:solidFill>
              <a:srgbClr val="1C98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7" name="Elipse 1097"/>
            <p:cNvSpPr/>
            <p:nvPr/>
          </p:nvSpPr>
          <p:spPr>
            <a:xfrm>
              <a:off x="6062473" y="2852936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8" name="Elipse 1098"/>
            <p:cNvSpPr/>
            <p:nvPr/>
          </p:nvSpPr>
          <p:spPr>
            <a:xfrm>
              <a:off x="6452913" y="2852936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9" name="Elipse 1099"/>
            <p:cNvSpPr/>
            <p:nvPr/>
          </p:nvSpPr>
          <p:spPr>
            <a:xfrm>
              <a:off x="6843353" y="2852936"/>
              <a:ext cx="319506" cy="3195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0" name="Elipse 1100"/>
            <p:cNvSpPr/>
            <p:nvPr/>
          </p:nvSpPr>
          <p:spPr>
            <a:xfrm>
              <a:off x="7233795" y="2852936"/>
              <a:ext cx="319506" cy="319506"/>
            </a:xfrm>
            <a:prstGeom prst="ellipse">
              <a:avLst/>
            </a:prstGeom>
            <a:solidFill>
              <a:srgbClr val="9B227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1" name="Elipse 1101"/>
            <p:cNvSpPr/>
            <p:nvPr/>
          </p:nvSpPr>
          <p:spPr>
            <a:xfrm>
              <a:off x="5672033" y="3356992"/>
              <a:ext cx="319506" cy="319506"/>
            </a:xfrm>
            <a:prstGeom prst="ellipse">
              <a:avLst/>
            </a:prstGeom>
            <a:solidFill>
              <a:srgbClr val="1C98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2" name="Elipse 1102"/>
            <p:cNvSpPr/>
            <p:nvPr/>
          </p:nvSpPr>
          <p:spPr>
            <a:xfrm>
              <a:off x="6062473" y="3356992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3" name="Elipse 1103"/>
            <p:cNvSpPr/>
            <p:nvPr/>
          </p:nvSpPr>
          <p:spPr>
            <a:xfrm>
              <a:off x="6452913" y="3356992"/>
              <a:ext cx="319506" cy="319506"/>
            </a:xfrm>
            <a:prstGeom prst="ellipse">
              <a:avLst/>
            </a:prstGeom>
            <a:solidFill>
              <a:srgbClr val="00CC6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4" name="Elipse 1104"/>
            <p:cNvSpPr/>
            <p:nvPr/>
          </p:nvSpPr>
          <p:spPr>
            <a:xfrm>
              <a:off x="6843353" y="3356992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5" name="Elipse 1105"/>
            <p:cNvSpPr/>
            <p:nvPr/>
          </p:nvSpPr>
          <p:spPr>
            <a:xfrm>
              <a:off x="7233795" y="3356992"/>
              <a:ext cx="319506" cy="319506"/>
            </a:xfrm>
            <a:prstGeom prst="ellipse">
              <a:avLst/>
            </a:prstGeom>
            <a:solidFill>
              <a:srgbClr val="CB001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tx1"/>
                </a:solidFill>
              </a:endParaRPr>
            </a:p>
          </p:txBody>
        </p:sp>
        <p:sp>
          <p:nvSpPr>
            <p:cNvPr id="56" name="Elipse 1106"/>
            <p:cNvSpPr/>
            <p:nvPr/>
          </p:nvSpPr>
          <p:spPr>
            <a:xfrm>
              <a:off x="5672033" y="3901582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7" name="Elipse 1107"/>
            <p:cNvSpPr/>
            <p:nvPr/>
          </p:nvSpPr>
          <p:spPr>
            <a:xfrm>
              <a:off x="6062473" y="3901582"/>
              <a:ext cx="319506" cy="319506"/>
            </a:xfrm>
            <a:prstGeom prst="ellipse">
              <a:avLst/>
            </a:prstGeom>
            <a:solidFill>
              <a:srgbClr val="9B227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8" name="Elipse 1108"/>
            <p:cNvSpPr/>
            <p:nvPr/>
          </p:nvSpPr>
          <p:spPr>
            <a:xfrm>
              <a:off x="6452913" y="3901582"/>
              <a:ext cx="319506" cy="319506"/>
            </a:xfrm>
            <a:prstGeom prst="ellipse">
              <a:avLst/>
            </a:prstGeom>
            <a:solidFill>
              <a:srgbClr val="1C98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9" name="Elipse 1109"/>
            <p:cNvSpPr/>
            <p:nvPr/>
          </p:nvSpPr>
          <p:spPr>
            <a:xfrm>
              <a:off x="6843353" y="3901582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0" name="Elipse 1110"/>
            <p:cNvSpPr/>
            <p:nvPr/>
          </p:nvSpPr>
          <p:spPr>
            <a:xfrm>
              <a:off x="7233795" y="3901582"/>
              <a:ext cx="319506" cy="319506"/>
            </a:xfrm>
            <a:prstGeom prst="ellipse">
              <a:avLst/>
            </a:prstGeom>
            <a:solidFill>
              <a:srgbClr val="93CDD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1" name="Elipse 1111"/>
            <p:cNvSpPr/>
            <p:nvPr/>
          </p:nvSpPr>
          <p:spPr>
            <a:xfrm>
              <a:off x="5672033" y="4477646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2" name="Elipse 1112"/>
            <p:cNvSpPr/>
            <p:nvPr/>
          </p:nvSpPr>
          <p:spPr>
            <a:xfrm>
              <a:off x="6062473" y="4477646"/>
              <a:ext cx="319506" cy="319506"/>
            </a:xfrm>
            <a:prstGeom prst="ellipse">
              <a:avLst/>
            </a:prstGeom>
            <a:solidFill>
              <a:srgbClr val="CB001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3" name="Elipse 1113"/>
            <p:cNvSpPr/>
            <p:nvPr/>
          </p:nvSpPr>
          <p:spPr>
            <a:xfrm>
              <a:off x="6452913" y="4477646"/>
              <a:ext cx="319506" cy="319506"/>
            </a:xfrm>
            <a:prstGeom prst="ellipse">
              <a:avLst/>
            </a:prstGeom>
            <a:solidFill>
              <a:srgbClr val="00CC6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64" name="Elipse 1114"/>
            <p:cNvSpPr/>
            <p:nvPr/>
          </p:nvSpPr>
          <p:spPr>
            <a:xfrm>
              <a:off x="6843353" y="4477646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5" name="Elipse 1115"/>
            <p:cNvSpPr/>
            <p:nvPr/>
          </p:nvSpPr>
          <p:spPr>
            <a:xfrm>
              <a:off x="7233795" y="4477646"/>
              <a:ext cx="319506" cy="319506"/>
            </a:xfrm>
            <a:prstGeom prst="ellipse">
              <a:avLst/>
            </a:prstGeom>
            <a:solidFill>
              <a:srgbClr val="FFF25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6" name="CuadroTexto 1116"/>
            <p:cNvSpPr txBox="1"/>
            <p:nvPr/>
          </p:nvSpPr>
          <p:spPr>
            <a:xfrm>
              <a:off x="5637578" y="2071881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#1</a:t>
              </a:r>
            </a:p>
          </p:txBody>
        </p:sp>
        <p:sp>
          <p:nvSpPr>
            <p:cNvPr id="67" name="CuadroTexto 1117"/>
            <p:cNvSpPr txBox="1"/>
            <p:nvPr/>
          </p:nvSpPr>
          <p:spPr>
            <a:xfrm>
              <a:off x="6025996" y="2071881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#2</a:t>
              </a:r>
            </a:p>
          </p:txBody>
        </p:sp>
        <p:sp>
          <p:nvSpPr>
            <p:cNvPr id="68" name="CuadroTexto 1118"/>
            <p:cNvSpPr txBox="1"/>
            <p:nvPr/>
          </p:nvSpPr>
          <p:spPr>
            <a:xfrm>
              <a:off x="6406321" y="2071881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#3</a:t>
              </a:r>
            </a:p>
          </p:txBody>
        </p:sp>
        <p:sp>
          <p:nvSpPr>
            <p:cNvPr id="69" name="CuadroTexto 1119"/>
            <p:cNvSpPr txBox="1"/>
            <p:nvPr/>
          </p:nvSpPr>
          <p:spPr>
            <a:xfrm>
              <a:off x="6802831" y="2071881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#4</a:t>
              </a:r>
            </a:p>
          </p:txBody>
        </p:sp>
        <p:sp>
          <p:nvSpPr>
            <p:cNvPr id="70" name="CuadroTexto 1120"/>
            <p:cNvSpPr txBox="1"/>
            <p:nvPr/>
          </p:nvSpPr>
          <p:spPr>
            <a:xfrm>
              <a:off x="7191249" y="2071881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#5</a:t>
              </a:r>
            </a:p>
          </p:txBody>
        </p:sp>
        <p:cxnSp>
          <p:nvCxnSpPr>
            <p:cNvPr id="71" name="Conector recto 66"/>
            <p:cNvCxnSpPr/>
            <p:nvPr/>
          </p:nvCxnSpPr>
          <p:spPr>
            <a:xfrm>
              <a:off x="5508104" y="5141636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Elipse 1111"/>
            <p:cNvSpPr/>
            <p:nvPr/>
          </p:nvSpPr>
          <p:spPr>
            <a:xfrm>
              <a:off x="5672033" y="4981702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3" name="Elipse 1112"/>
            <p:cNvSpPr/>
            <p:nvPr/>
          </p:nvSpPr>
          <p:spPr>
            <a:xfrm>
              <a:off x="6062473" y="4981702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4" name="Elipse 1113"/>
            <p:cNvSpPr/>
            <p:nvPr/>
          </p:nvSpPr>
          <p:spPr>
            <a:xfrm>
              <a:off x="6452913" y="4981702"/>
              <a:ext cx="319506" cy="319506"/>
            </a:xfrm>
            <a:prstGeom prst="ellipse">
              <a:avLst/>
            </a:prstGeom>
            <a:solidFill>
              <a:srgbClr val="CB001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75" name="Elipse 1114"/>
            <p:cNvSpPr/>
            <p:nvPr/>
          </p:nvSpPr>
          <p:spPr>
            <a:xfrm>
              <a:off x="6843353" y="4981702"/>
              <a:ext cx="319506" cy="31950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6" name="Elipse 1115"/>
            <p:cNvSpPr/>
            <p:nvPr/>
          </p:nvSpPr>
          <p:spPr>
            <a:xfrm>
              <a:off x="7233795" y="4981702"/>
              <a:ext cx="319506" cy="319506"/>
            </a:xfrm>
            <a:prstGeom prst="ellipse">
              <a:avLst/>
            </a:prstGeom>
            <a:solidFill>
              <a:srgbClr val="1C98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4850624" y="6457166"/>
            <a:ext cx="42627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CR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Reporte de Competitividad Global 2016-2017. Foro Económico Mundial</a:t>
            </a:r>
            <a:endParaRPr lang="es-CR" sz="1100" u="none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1" name="Rectángulo redondeado 1083"/>
          <p:cNvSpPr/>
          <p:nvPr/>
        </p:nvSpPr>
        <p:spPr>
          <a:xfrm>
            <a:off x="467544" y="5260032"/>
            <a:ext cx="2842652" cy="30492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200" b="1" u="none" dirty="0" smtClean="0">
                <a:solidFill>
                  <a:srgbClr val="074077"/>
                </a:solidFill>
                <a:latin typeface="Arial Narrow"/>
                <a:cs typeface="Arial Narrow"/>
              </a:rPr>
              <a:t>INESTABILIDAD POLÍTICA</a:t>
            </a:r>
            <a:endParaRPr lang="es-CR" sz="1200" b="1" u="none" dirty="0">
              <a:solidFill>
                <a:srgbClr val="074077"/>
              </a:solidFill>
              <a:latin typeface="Arial Narrow"/>
              <a:cs typeface="Arial Narrow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0546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elogramo 6"/>
          <p:cNvSpPr/>
          <p:nvPr/>
        </p:nvSpPr>
        <p:spPr>
          <a:xfrm>
            <a:off x="3707904" y="692696"/>
            <a:ext cx="6048672" cy="648000"/>
          </a:xfrm>
          <a:prstGeom prst="parallelogram">
            <a:avLst>
              <a:gd name="adj" fmla="val 58333"/>
            </a:avLst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1600" u="none" dirty="0">
                <a:latin typeface="Arial Narrow"/>
                <a:cs typeface="Arial Narrow"/>
              </a:rPr>
              <a:t> </a:t>
            </a:r>
            <a:r>
              <a:rPr lang="es-CR" sz="1600" u="none" dirty="0" smtClean="0">
                <a:latin typeface="Arial Narrow"/>
                <a:cs typeface="Arial Narrow"/>
              </a:rPr>
              <a:t>     5 PRINCIPALES SEGÚN LA ENCUESTA EJECUTIVA</a:t>
            </a:r>
            <a:endParaRPr lang="es-CR" sz="1600" u="none" dirty="0">
              <a:latin typeface="Arial Narrow"/>
              <a:cs typeface="Arial Narrow"/>
            </a:endParaRPr>
          </a:p>
        </p:txBody>
      </p:sp>
      <p:sp>
        <p:nvSpPr>
          <p:cNvPr id="5" name="TextBox 4"/>
          <p:cNvSpPr txBox="1"/>
          <p:nvPr>
            <p:custDataLst>
              <p:tags r:id="rId2"/>
            </p:custDataLst>
          </p:nvPr>
        </p:nvSpPr>
        <p:spPr>
          <a:xfrm>
            <a:off x="323528" y="65973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R" dirty="0"/>
          </a:p>
        </p:txBody>
      </p:sp>
      <p:sp>
        <p:nvSpPr>
          <p:cNvPr id="7" name="Paralelogramo 7"/>
          <p:cNvSpPr/>
          <p:nvPr/>
        </p:nvSpPr>
        <p:spPr>
          <a:xfrm>
            <a:off x="-388418" y="291936"/>
            <a:ext cx="5248450" cy="648000"/>
          </a:xfrm>
          <a:prstGeom prst="parallelogram">
            <a:avLst>
              <a:gd name="adj" fmla="val 583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u="none" dirty="0" err="1">
                <a:solidFill>
                  <a:srgbClr val="243866"/>
                </a:solidFill>
                <a:latin typeface="Georgia"/>
                <a:cs typeface="Georgia"/>
              </a:rPr>
              <a:t>Factores</a:t>
            </a:r>
            <a:r>
              <a:rPr lang="en-US" sz="2400" b="1" u="none" dirty="0">
                <a:solidFill>
                  <a:srgbClr val="243866"/>
                </a:solidFill>
                <a:latin typeface="Georgia"/>
                <a:cs typeface="Georgia"/>
              </a:rPr>
              <a:t> </a:t>
            </a:r>
            <a:r>
              <a:rPr lang="en-US" sz="2400" b="1" u="none" dirty="0" err="1">
                <a:solidFill>
                  <a:srgbClr val="243866"/>
                </a:solidFill>
                <a:latin typeface="Georgia"/>
                <a:cs typeface="Georgia"/>
              </a:rPr>
              <a:t>problemáticos</a:t>
            </a:r>
            <a:endParaRPr lang="es-CR" sz="2400" b="1" dirty="0"/>
          </a:p>
        </p:txBody>
      </p:sp>
      <p:grpSp>
        <p:nvGrpSpPr>
          <p:cNvPr id="93" name="Group 92"/>
          <p:cNvGrpSpPr/>
          <p:nvPr/>
        </p:nvGrpSpPr>
        <p:grpSpPr>
          <a:xfrm>
            <a:off x="467544" y="2054774"/>
            <a:ext cx="2842652" cy="3390450"/>
            <a:chOff x="1115616" y="2330754"/>
            <a:chExt cx="2338596" cy="2789259"/>
          </a:xfrm>
        </p:grpSpPr>
        <p:sp>
          <p:nvSpPr>
            <p:cNvPr id="25" name="Rectángulo redondeado 1072"/>
            <p:cNvSpPr/>
            <p:nvPr/>
          </p:nvSpPr>
          <p:spPr>
            <a:xfrm>
              <a:off x="1115616" y="2330754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1"/>
                  </a:solidFill>
                  <a:latin typeface="Arial Narrow"/>
                  <a:cs typeface="Arial Narrow"/>
                </a:rPr>
                <a:t>BUROCRACIA</a:t>
              </a:r>
              <a:endParaRPr lang="es-CR" sz="1200" b="1" u="none" dirty="0">
                <a:solidFill>
                  <a:schemeClr val="tx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6" name="Rectángulo redondeado 1073"/>
            <p:cNvSpPr/>
            <p:nvPr/>
          </p:nvSpPr>
          <p:spPr>
            <a:xfrm>
              <a:off x="1115616" y="2648055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bg1"/>
                  </a:solidFill>
                  <a:latin typeface="Arial Narrow"/>
                  <a:cs typeface="Arial Narrow"/>
                </a:rPr>
                <a:t>CORRUPCIÓN</a:t>
              </a:r>
              <a:endParaRPr lang="es-CR" sz="1200" b="1" u="none" dirty="0">
                <a:solidFill>
                  <a:schemeClr val="bg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7" name="Rectángulo redondeado 1074"/>
            <p:cNvSpPr/>
            <p:nvPr/>
          </p:nvSpPr>
          <p:spPr>
            <a:xfrm>
              <a:off x="1115616" y="2965356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TASAS IMPOSITIVAS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8" name="Rectángulo redondeado 1075"/>
            <p:cNvSpPr/>
            <p:nvPr/>
          </p:nvSpPr>
          <p:spPr>
            <a:xfrm>
              <a:off x="1115616" y="3282657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INSEGURIDAD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9" name="Rectángulo redondeado 1076"/>
            <p:cNvSpPr/>
            <p:nvPr/>
          </p:nvSpPr>
          <p:spPr>
            <a:xfrm>
              <a:off x="1115616" y="3599958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CALIFICACIÓN TRABAJADORES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0" name="Rectángulo redondeado 1079"/>
            <p:cNvSpPr/>
            <p:nvPr/>
          </p:nvSpPr>
          <p:spPr>
            <a:xfrm>
              <a:off x="1115616" y="3917259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ACCESO A FINANCIAMIENTO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1" name="Rectángulo redondeado 1080"/>
            <p:cNvSpPr/>
            <p:nvPr/>
          </p:nvSpPr>
          <p:spPr>
            <a:xfrm>
              <a:off x="1115616" y="4234560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INFRAESTRUCTURA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3" name="Rectángulo redondeado 1082"/>
            <p:cNvSpPr/>
            <p:nvPr/>
          </p:nvSpPr>
          <p:spPr>
            <a:xfrm>
              <a:off x="1115616" y="4551861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REGULACIONES LABORALES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4" name="Rectángulo redondeado 1083"/>
            <p:cNvSpPr/>
            <p:nvPr/>
          </p:nvSpPr>
          <p:spPr>
            <a:xfrm>
              <a:off x="1115616" y="4869160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REGULACIONES FISCALES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910613" y="1582628"/>
            <a:ext cx="3749973" cy="3862596"/>
            <a:chOff x="3910613" y="1582628"/>
            <a:chExt cx="3749973" cy="3862596"/>
          </a:xfrm>
        </p:grpSpPr>
        <p:cxnSp>
          <p:nvCxnSpPr>
            <p:cNvPr id="12" name="Conector recto 62"/>
            <p:cNvCxnSpPr/>
            <p:nvPr/>
          </p:nvCxnSpPr>
          <p:spPr>
            <a:xfrm>
              <a:off x="5508104" y="2498002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63"/>
            <p:cNvCxnSpPr/>
            <p:nvPr/>
          </p:nvCxnSpPr>
          <p:spPr>
            <a:xfrm>
              <a:off x="5508104" y="3012871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64"/>
            <p:cNvCxnSpPr/>
            <p:nvPr/>
          </p:nvCxnSpPr>
          <p:spPr>
            <a:xfrm>
              <a:off x="5508104" y="3525019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65"/>
            <p:cNvCxnSpPr/>
            <p:nvPr/>
          </p:nvCxnSpPr>
          <p:spPr>
            <a:xfrm>
              <a:off x="5508104" y="4069609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66"/>
            <p:cNvCxnSpPr/>
            <p:nvPr/>
          </p:nvCxnSpPr>
          <p:spPr>
            <a:xfrm>
              <a:off x="5508104" y="4637580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uadroTexto 1071"/>
            <p:cNvSpPr txBox="1"/>
            <p:nvPr/>
          </p:nvSpPr>
          <p:spPr>
            <a:xfrm>
              <a:off x="3910613" y="1582628"/>
              <a:ext cx="1509828" cy="3862596"/>
            </a:xfrm>
            <a:prstGeom prst="rect">
              <a:avLst/>
            </a:prstGeom>
          </p:spPr>
          <p:txBody>
            <a:bodyPr wrap="square" rtlCol="0" anchor="t">
              <a:spAutoFit/>
            </a:bodyPr>
            <a:lstStyle/>
            <a:p>
              <a:pPr algn="r">
                <a:lnSpc>
                  <a:spcPct val="250000"/>
                </a:lnSpc>
              </a:pPr>
              <a:endParaRPr lang="es-CR" sz="1400" b="0" u="none" dirty="0" smtClean="0">
                <a:latin typeface="Arial Narrow"/>
                <a:cs typeface="Arial Narrow"/>
              </a:endParaRP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Costa Rica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El Salvador</a:t>
              </a:r>
              <a:endParaRPr lang="es-CR" sz="1400" b="0" u="none" dirty="0" smtClean="0">
                <a:latin typeface="Arial Narrow"/>
                <a:cs typeface="Arial Narrow"/>
              </a:endParaRP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Guatemala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Honduras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 Nicaragua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Panamá</a:t>
              </a:r>
            </a:p>
          </p:txBody>
        </p:sp>
        <p:sp>
          <p:nvSpPr>
            <p:cNvPr id="41" name="Elipse 1091"/>
            <p:cNvSpPr/>
            <p:nvPr/>
          </p:nvSpPr>
          <p:spPr>
            <a:xfrm>
              <a:off x="5672033" y="2346159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2" name="Elipse 1092"/>
            <p:cNvSpPr/>
            <p:nvPr/>
          </p:nvSpPr>
          <p:spPr>
            <a:xfrm>
              <a:off x="606247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3" name="Elipse 1093"/>
            <p:cNvSpPr/>
            <p:nvPr/>
          </p:nvSpPr>
          <p:spPr>
            <a:xfrm>
              <a:off x="645291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tx1"/>
                </a:solidFill>
              </a:endParaRPr>
            </a:p>
          </p:txBody>
        </p:sp>
        <p:sp>
          <p:nvSpPr>
            <p:cNvPr id="44" name="Elipse 1094"/>
            <p:cNvSpPr/>
            <p:nvPr/>
          </p:nvSpPr>
          <p:spPr>
            <a:xfrm>
              <a:off x="684335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5" name="Elipse 1095"/>
            <p:cNvSpPr/>
            <p:nvPr/>
          </p:nvSpPr>
          <p:spPr>
            <a:xfrm>
              <a:off x="7233795" y="2346159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6" name="Elipse 1096"/>
            <p:cNvSpPr/>
            <p:nvPr/>
          </p:nvSpPr>
          <p:spPr>
            <a:xfrm>
              <a:off x="567203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7" name="Elipse 1097"/>
            <p:cNvSpPr/>
            <p:nvPr/>
          </p:nvSpPr>
          <p:spPr>
            <a:xfrm>
              <a:off x="6062473" y="2852936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8" name="Elipse 1098"/>
            <p:cNvSpPr/>
            <p:nvPr/>
          </p:nvSpPr>
          <p:spPr>
            <a:xfrm>
              <a:off x="6452913" y="2852936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9" name="Elipse 1099"/>
            <p:cNvSpPr/>
            <p:nvPr/>
          </p:nvSpPr>
          <p:spPr>
            <a:xfrm>
              <a:off x="684335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0" name="Elipse 1100"/>
            <p:cNvSpPr/>
            <p:nvPr/>
          </p:nvSpPr>
          <p:spPr>
            <a:xfrm>
              <a:off x="7233795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1" name="Elipse 1101"/>
            <p:cNvSpPr/>
            <p:nvPr/>
          </p:nvSpPr>
          <p:spPr>
            <a:xfrm>
              <a:off x="567203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2" name="Elipse 1102"/>
            <p:cNvSpPr/>
            <p:nvPr/>
          </p:nvSpPr>
          <p:spPr>
            <a:xfrm>
              <a:off x="6062473" y="3356992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3" name="Elipse 1103"/>
            <p:cNvSpPr/>
            <p:nvPr/>
          </p:nvSpPr>
          <p:spPr>
            <a:xfrm>
              <a:off x="645291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4" name="Elipse 1104"/>
            <p:cNvSpPr/>
            <p:nvPr/>
          </p:nvSpPr>
          <p:spPr>
            <a:xfrm>
              <a:off x="6843353" y="3356992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5" name="Elipse 1105"/>
            <p:cNvSpPr/>
            <p:nvPr/>
          </p:nvSpPr>
          <p:spPr>
            <a:xfrm>
              <a:off x="7233795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tx1"/>
                </a:solidFill>
              </a:endParaRPr>
            </a:p>
          </p:txBody>
        </p:sp>
        <p:sp>
          <p:nvSpPr>
            <p:cNvPr id="56" name="Elipse 1106"/>
            <p:cNvSpPr/>
            <p:nvPr/>
          </p:nvSpPr>
          <p:spPr>
            <a:xfrm>
              <a:off x="5672033" y="3901582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7" name="Elipse 1107"/>
            <p:cNvSpPr/>
            <p:nvPr/>
          </p:nvSpPr>
          <p:spPr>
            <a:xfrm>
              <a:off x="606247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8" name="Elipse 1108"/>
            <p:cNvSpPr/>
            <p:nvPr/>
          </p:nvSpPr>
          <p:spPr>
            <a:xfrm>
              <a:off x="645291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9" name="Elipse 1109"/>
            <p:cNvSpPr/>
            <p:nvPr/>
          </p:nvSpPr>
          <p:spPr>
            <a:xfrm>
              <a:off x="6843353" y="3901582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0" name="Elipse 1110"/>
            <p:cNvSpPr/>
            <p:nvPr/>
          </p:nvSpPr>
          <p:spPr>
            <a:xfrm>
              <a:off x="7233795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1" name="Elipse 1111"/>
            <p:cNvSpPr/>
            <p:nvPr/>
          </p:nvSpPr>
          <p:spPr>
            <a:xfrm>
              <a:off x="5672033" y="4477646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2" name="Elipse 1112"/>
            <p:cNvSpPr/>
            <p:nvPr/>
          </p:nvSpPr>
          <p:spPr>
            <a:xfrm>
              <a:off x="606247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3" name="Elipse 1113"/>
            <p:cNvSpPr/>
            <p:nvPr/>
          </p:nvSpPr>
          <p:spPr>
            <a:xfrm>
              <a:off x="645291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64" name="Elipse 1114"/>
            <p:cNvSpPr/>
            <p:nvPr/>
          </p:nvSpPr>
          <p:spPr>
            <a:xfrm>
              <a:off x="6843353" y="4477646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5" name="Elipse 1115"/>
            <p:cNvSpPr/>
            <p:nvPr/>
          </p:nvSpPr>
          <p:spPr>
            <a:xfrm>
              <a:off x="7233795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6" name="CuadroTexto 1116"/>
            <p:cNvSpPr txBox="1"/>
            <p:nvPr/>
          </p:nvSpPr>
          <p:spPr>
            <a:xfrm>
              <a:off x="5649622" y="193023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#1</a:t>
              </a:r>
            </a:p>
          </p:txBody>
        </p:sp>
        <p:sp>
          <p:nvSpPr>
            <p:cNvPr id="67" name="CuadroTexto 1117"/>
            <p:cNvSpPr txBox="1"/>
            <p:nvPr/>
          </p:nvSpPr>
          <p:spPr>
            <a:xfrm>
              <a:off x="6038040" y="193023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#2</a:t>
              </a:r>
            </a:p>
          </p:txBody>
        </p:sp>
        <p:sp>
          <p:nvSpPr>
            <p:cNvPr id="68" name="CuadroTexto 1118"/>
            <p:cNvSpPr txBox="1"/>
            <p:nvPr/>
          </p:nvSpPr>
          <p:spPr>
            <a:xfrm>
              <a:off x="6418365" y="193023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#3</a:t>
              </a:r>
            </a:p>
          </p:txBody>
        </p:sp>
        <p:sp>
          <p:nvSpPr>
            <p:cNvPr id="69" name="CuadroTexto 1119"/>
            <p:cNvSpPr txBox="1"/>
            <p:nvPr/>
          </p:nvSpPr>
          <p:spPr>
            <a:xfrm>
              <a:off x="6814875" y="193023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#4</a:t>
              </a:r>
            </a:p>
          </p:txBody>
        </p:sp>
        <p:sp>
          <p:nvSpPr>
            <p:cNvPr id="70" name="CuadroTexto 1120"/>
            <p:cNvSpPr txBox="1"/>
            <p:nvPr/>
          </p:nvSpPr>
          <p:spPr>
            <a:xfrm>
              <a:off x="7203293" y="193023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#5</a:t>
              </a:r>
            </a:p>
          </p:txBody>
        </p:sp>
        <p:cxnSp>
          <p:nvCxnSpPr>
            <p:cNvPr id="71" name="Conector recto 66"/>
            <p:cNvCxnSpPr/>
            <p:nvPr/>
          </p:nvCxnSpPr>
          <p:spPr>
            <a:xfrm>
              <a:off x="5508104" y="5141636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Elipse 1111"/>
            <p:cNvSpPr/>
            <p:nvPr/>
          </p:nvSpPr>
          <p:spPr>
            <a:xfrm>
              <a:off x="5672033" y="4981702"/>
              <a:ext cx="319506" cy="319506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3" name="Elipse 1112"/>
            <p:cNvSpPr/>
            <p:nvPr/>
          </p:nvSpPr>
          <p:spPr>
            <a:xfrm>
              <a:off x="6062473" y="4981702"/>
              <a:ext cx="319506" cy="319506"/>
            </a:xfrm>
            <a:prstGeom prst="ellipse">
              <a:avLst/>
            </a:prstGeom>
            <a:solidFill>
              <a:srgbClr val="79B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4" name="Elipse 1113"/>
            <p:cNvSpPr/>
            <p:nvPr/>
          </p:nvSpPr>
          <p:spPr>
            <a:xfrm>
              <a:off x="645291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75" name="Elipse 1114"/>
            <p:cNvSpPr/>
            <p:nvPr/>
          </p:nvSpPr>
          <p:spPr>
            <a:xfrm>
              <a:off x="684335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6" name="Elipse 1115"/>
            <p:cNvSpPr/>
            <p:nvPr/>
          </p:nvSpPr>
          <p:spPr>
            <a:xfrm>
              <a:off x="7233795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4850624" y="6457166"/>
            <a:ext cx="42627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CR" sz="11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Reporte de Competitividad Global 2016-2017. Foro Económico Mundial</a:t>
            </a:r>
            <a:endParaRPr lang="es-CR" sz="11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1" name="Rectángulo redondeado 1083"/>
          <p:cNvSpPr/>
          <p:nvPr/>
        </p:nvSpPr>
        <p:spPr>
          <a:xfrm>
            <a:off x="467544" y="5572351"/>
            <a:ext cx="2842652" cy="304921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200" b="1" u="none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INESTABILIDAD POLÍTICA</a:t>
            </a:r>
            <a:endParaRPr lang="es-CR" sz="1200" b="1" u="none" dirty="0">
              <a:solidFill>
                <a:schemeClr val="tx2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3280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elogramo 6"/>
          <p:cNvSpPr/>
          <p:nvPr/>
        </p:nvSpPr>
        <p:spPr>
          <a:xfrm>
            <a:off x="3707904" y="692696"/>
            <a:ext cx="6048672" cy="648000"/>
          </a:xfrm>
          <a:prstGeom prst="parallelogram">
            <a:avLst>
              <a:gd name="adj" fmla="val 58333"/>
            </a:avLst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1600" u="none" dirty="0">
                <a:latin typeface="Arial Narrow"/>
                <a:cs typeface="Arial Narrow"/>
              </a:rPr>
              <a:t> </a:t>
            </a:r>
            <a:r>
              <a:rPr lang="es-CR" sz="1600" u="none" dirty="0" smtClean="0">
                <a:latin typeface="Arial Narrow"/>
                <a:cs typeface="Arial Narrow"/>
              </a:rPr>
              <a:t>     5 PRINCIPALES SEGÚN LA ENCUESTA EJECUTIVA</a:t>
            </a:r>
            <a:endParaRPr lang="es-CR" sz="1600" u="none" dirty="0">
              <a:latin typeface="Arial Narrow"/>
              <a:cs typeface="Arial Narrow"/>
            </a:endParaRPr>
          </a:p>
        </p:txBody>
      </p:sp>
      <p:sp>
        <p:nvSpPr>
          <p:cNvPr id="5" name="TextBox 4"/>
          <p:cNvSpPr txBox="1"/>
          <p:nvPr>
            <p:custDataLst>
              <p:tags r:id="rId2"/>
            </p:custDataLst>
          </p:nvPr>
        </p:nvSpPr>
        <p:spPr>
          <a:xfrm>
            <a:off x="323528" y="65973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R" dirty="0"/>
          </a:p>
        </p:txBody>
      </p:sp>
      <p:sp>
        <p:nvSpPr>
          <p:cNvPr id="7" name="Paralelogramo 7"/>
          <p:cNvSpPr/>
          <p:nvPr/>
        </p:nvSpPr>
        <p:spPr>
          <a:xfrm>
            <a:off x="-388418" y="291936"/>
            <a:ext cx="5248450" cy="648000"/>
          </a:xfrm>
          <a:prstGeom prst="parallelogram">
            <a:avLst>
              <a:gd name="adj" fmla="val 583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u="none" dirty="0" err="1">
                <a:solidFill>
                  <a:srgbClr val="243866"/>
                </a:solidFill>
                <a:latin typeface="Georgia"/>
                <a:cs typeface="Georgia"/>
              </a:rPr>
              <a:t>Factores</a:t>
            </a:r>
            <a:r>
              <a:rPr lang="en-US" sz="2400" b="1" u="none" dirty="0">
                <a:solidFill>
                  <a:srgbClr val="243866"/>
                </a:solidFill>
                <a:latin typeface="Georgia"/>
                <a:cs typeface="Georgia"/>
              </a:rPr>
              <a:t> </a:t>
            </a:r>
            <a:r>
              <a:rPr lang="en-US" sz="2400" b="1" u="none" dirty="0" err="1">
                <a:solidFill>
                  <a:srgbClr val="243866"/>
                </a:solidFill>
                <a:latin typeface="Georgia"/>
                <a:cs typeface="Georgia"/>
              </a:rPr>
              <a:t>problemáticos</a:t>
            </a:r>
            <a:endParaRPr lang="es-CR" sz="2400" b="1" dirty="0"/>
          </a:p>
        </p:txBody>
      </p:sp>
      <p:grpSp>
        <p:nvGrpSpPr>
          <p:cNvPr id="93" name="Group 92"/>
          <p:cNvGrpSpPr/>
          <p:nvPr/>
        </p:nvGrpSpPr>
        <p:grpSpPr>
          <a:xfrm>
            <a:off x="467544" y="2054774"/>
            <a:ext cx="2842652" cy="3390450"/>
            <a:chOff x="1115616" y="2330754"/>
            <a:chExt cx="2338596" cy="2789259"/>
          </a:xfrm>
        </p:grpSpPr>
        <p:sp>
          <p:nvSpPr>
            <p:cNvPr id="25" name="Rectángulo redondeado 1072"/>
            <p:cNvSpPr/>
            <p:nvPr/>
          </p:nvSpPr>
          <p:spPr>
            <a:xfrm>
              <a:off x="1115616" y="2330754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BUROCRACIA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6" name="Rectángulo redondeado 1073"/>
            <p:cNvSpPr/>
            <p:nvPr/>
          </p:nvSpPr>
          <p:spPr>
            <a:xfrm>
              <a:off x="1115616" y="2648055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CORRUPCIÓN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7" name="Rectángulo redondeado 1074"/>
            <p:cNvSpPr/>
            <p:nvPr/>
          </p:nvSpPr>
          <p:spPr>
            <a:xfrm>
              <a:off x="1115616" y="2965356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TASAS IMPOSITIVAS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8" name="Rectángulo redondeado 1075"/>
            <p:cNvSpPr/>
            <p:nvPr/>
          </p:nvSpPr>
          <p:spPr>
            <a:xfrm>
              <a:off x="1115616" y="3282657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1C98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CR" sz="1200" b="1" u="none" dirty="0" smtClean="0">
                  <a:solidFill>
                    <a:schemeClr val="bg1"/>
                  </a:solidFill>
                  <a:latin typeface="Arial Narrow"/>
                  <a:cs typeface="Arial Narrow"/>
                </a:rPr>
                <a:t>INSEGURIDAD</a:t>
              </a:r>
              <a:endParaRPr lang="es-CR" sz="1200" b="1" u="none" dirty="0">
                <a:solidFill>
                  <a:schemeClr val="bg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9" name="Rectángulo redondeado 1076"/>
            <p:cNvSpPr/>
            <p:nvPr/>
          </p:nvSpPr>
          <p:spPr>
            <a:xfrm>
              <a:off x="1115616" y="3599958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CALIFICACIÓN TRABAJADORES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0" name="Rectángulo redondeado 1079"/>
            <p:cNvSpPr/>
            <p:nvPr/>
          </p:nvSpPr>
          <p:spPr>
            <a:xfrm>
              <a:off x="1115616" y="3917259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ACCESO A FINANCIAMIENTO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1" name="Rectángulo redondeado 1080"/>
            <p:cNvSpPr/>
            <p:nvPr/>
          </p:nvSpPr>
          <p:spPr>
            <a:xfrm>
              <a:off x="1115616" y="4234560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INFRAESTRUCTURA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3" name="Rectángulo redondeado 1082"/>
            <p:cNvSpPr/>
            <p:nvPr/>
          </p:nvSpPr>
          <p:spPr>
            <a:xfrm>
              <a:off x="1115616" y="4551861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REGULACIONES LABORALES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4" name="Rectángulo redondeado 1083"/>
            <p:cNvSpPr/>
            <p:nvPr/>
          </p:nvSpPr>
          <p:spPr>
            <a:xfrm>
              <a:off x="1115616" y="4869160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REGULACIONES FISCALES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923928" y="1495375"/>
            <a:ext cx="3736658" cy="3862596"/>
            <a:chOff x="3923928" y="1495375"/>
            <a:chExt cx="3736658" cy="3862596"/>
          </a:xfrm>
        </p:grpSpPr>
        <p:cxnSp>
          <p:nvCxnSpPr>
            <p:cNvPr id="12" name="Conector recto 62"/>
            <p:cNvCxnSpPr/>
            <p:nvPr/>
          </p:nvCxnSpPr>
          <p:spPr>
            <a:xfrm>
              <a:off x="5508104" y="2498002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63"/>
            <p:cNvCxnSpPr/>
            <p:nvPr/>
          </p:nvCxnSpPr>
          <p:spPr>
            <a:xfrm>
              <a:off x="5508104" y="3012871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64"/>
            <p:cNvCxnSpPr/>
            <p:nvPr/>
          </p:nvCxnSpPr>
          <p:spPr>
            <a:xfrm>
              <a:off x="5508104" y="3525019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65"/>
            <p:cNvCxnSpPr/>
            <p:nvPr/>
          </p:nvCxnSpPr>
          <p:spPr>
            <a:xfrm>
              <a:off x="5508104" y="4069609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66"/>
            <p:cNvCxnSpPr/>
            <p:nvPr/>
          </p:nvCxnSpPr>
          <p:spPr>
            <a:xfrm>
              <a:off x="5508104" y="4637580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uadroTexto 1071"/>
            <p:cNvSpPr txBox="1"/>
            <p:nvPr/>
          </p:nvSpPr>
          <p:spPr>
            <a:xfrm>
              <a:off x="3923928" y="1495375"/>
              <a:ext cx="1509828" cy="3862596"/>
            </a:xfrm>
            <a:prstGeom prst="rect">
              <a:avLst/>
            </a:prstGeom>
          </p:spPr>
          <p:txBody>
            <a:bodyPr wrap="square" rtlCol="0" anchor="t">
              <a:spAutoFit/>
            </a:bodyPr>
            <a:lstStyle/>
            <a:p>
              <a:pPr algn="r">
                <a:lnSpc>
                  <a:spcPct val="250000"/>
                </a:lnSpc>
              </a:pPr>
              <a:endParaRPr lang="es-CR" sz="1400" b="0" u="none" dirty="0" smtClean="0">
                <a:latin typeface="Arial Narrow"/>
                <a:cs typeface="Arial Narrow"/>
              </a:endParaRP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Costa Rica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El Salvador</a:t>
              </a:r>
              <a:endParaRPr lang="es-CR" sz="1400" b="0" u="none" dirty="0" smtClean="0">
                <a:latin typeface="Arial Narrow"/>
                <a:cs typeface="Arial Narrow"/>
              </a:endParaRP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Guatemala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Honduras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 Nicaragua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Panamá</a:t>
              </a:r>
            </a:p>
          </p:txBody>
        </p:sp>
        <p:sp>
          <p:nvSpPr>
            <p:cNvPr id="41" name="Elipse 1091"/>
            <p:cNvSpPr/>
            <p:nvPr/>
          </p:nvSpPr>
          <p:spPr>
            <a:xfrm>
              <a:off x="567203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2" name="Elipse 1092"/>
            <p:cNvSpPr/>
            <p:nvPr/>
          </p:nvSpPr>
          <p:spPr>
            <a:xfrm>
              <a:off x="606247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3" name="Elipse 1093"/>
            <p:cNvSpPr/>
            <p:nvPr/>
          </p:nvSpPr>
          <p:spPr>
            <a:xfrm>
              <a:off x="645291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tx1"/>
                </a:solidFill>
              </a:endParaRPr>
            </a:p>
          </p:txBody>
        </p:sp>
        <p:sp>
          <p:nvSpPr>
            <p:cNvPr id="44" name="Elipse 1094"/>
            <p:cNvSpPr/>
            <p:nvPr/>
          </p:nvSpPr>
          <p:spPr>
            <a:xfrm>
              <a:off x="684335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5" name="Elipse 1095"/>
            <p:cNvSpPr/>
            <p:nvPr/>
          </p:nvSpPr>
          <p:spPr>
            <a:xfrm>
              <a:off x="7233795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6" name="Elipse 1096"/>
            <p:cNvSpPr/>
            <p:nvPr/>
          </p:nvSpPr>
          <p:spPr>
            <a:xfrm>
              <a:off x="5672033" y="2852936"/>
              <a:ext cx="319506" cy="319506"/>
            </a:xfrm>
            <a:prstGeom prst="ellipse">
              <a:avLst/>
            </a:prstGeom>
            <a:solidFill>
              <a:srgbClr val="1C98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7" name="Elipse 1097"/>
            <p:cNvSpPr/>
            <p:nvPr/>
          </p:nvSpPr>
          <p:spPr>
            <a:xfrm>
              <a:off x="606247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8" name="Elipse 1098"/>
            <p:cNvSpPr/>
            <p:nvPr/>
          </p:nvSpPr>
          <p:spPr>
            <a:xfrm>
              <a:off x="645291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9" name="Elipse 1099"/>
            <p:cNvSpPr/>
            <p:nvPr/>
          </p:nvSpPr>
          <p:spPr>
            <a:xfrm>
              <a:off x="684335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0" name="Elipse 1100"/>
            <p:cNvSpPr/>
            <p:nvPr/>
          </p:nvSpPr>
          <p:spPr>
            <a:xfrm>
              <a:off x="7233795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1" name="Elipse 1101"/>
            <p:cNvSpPr/>
            <p:nvPr/>
          </p:nvSpPr>
          <p:spPr>
            <a:xfrm>
              <a:off x="5672033" y="3356992"/>
              <a:ext cx="319506" cy="319506"/>
            </a:xfrm>
            <a:prstGeom prst="ellipse">
              <a:avLst/>
            </a:prstGeom>
            <a:solidFill>
              <a:srgbClr val="1C98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2" name="Elipse 1102"/>
            <p:cNvSpPr/>
            <p:nvPr/>
          </p:nvSpPr>
          <p:spPr>
            <a:xfrm>
              <a:off x="606247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3" name="Elipse 1103"/>
            <p:cNvSpPr/>
            <p:nvPr/>
          </p:nvSpPr>
          <p:spPr>
            <a:xfrm>
              <a:off x="645291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4" name="Elipse 1104"/>
            <p:cNvSpPr/>
            <p:nvPr/>
          </p:nvSpPr>
          <p:spPr>
            <a:xfrm>
              <a:off x="684335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5" name="Elipse 1105"/>
            <p:cNvSpPr/>
            <p:nvPr/>
          </p:nvSpPr>
          <p:spPr>
            <a:xfrm>
              <a:off x="7233795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tx1"/>
                </a:solidFill>
              </a:endParaRPr>
            </a:p>
          </p:txBody>
        </p:sp>
        <p:sp>
          <p:nvSpPr>
            <p:cNvPr id="56" name="Elipse 1106"/>
            <p:cNvSpPr/>
            <p:nvPr/>
          </p:nvSpPr>
          <p:spPr>
            <a:xfrm>
              <a:off x="567203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7" name="Elipse 1107"/>
            <p:cNvSpPr/>
            <p:nvPr/>
          </p:nvSpPr>
          <p:spPr>
            <a:xfrm>
              <a:off x="606247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8" name="Elipse 1108"/>
            <p:cNvSpPr/>
            <p:nvPr/>
          </p:nvSpPr>
          <p:spPr>
            <a:xfrm>
              <a:off x="6452913" y="3901582"/>
              <a:ext cx="319506" cy="319506"/>
            </a:xfrm>
            <a:prstGeom prst="ellipse">
              <a:avLst/>
            </a:prstGeom>
            <a:solidFill>
              <a:srgbClr val="1C98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9" name="Elipse 1109"/>
            <p:cNvSpPr/>
            <p:nvPr/>
          </p:nvSpPr>
          <p:spPr>
            <a:xfrm>
              <a:off x="684335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0" name="Elipse 1110"/>
            <p:cNvSpPr/>
            <p:nvPr/>
          </p:nvSpPr>
          <p:spPr>
            <a:xfrm>
              <a:off x="7233795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1" name="Elipse 1111"/>
            <p:cNvSpPr/>
            <p:nvPr/>
          </p:nvSpPr>
          <p:spPr>
            <a:xfrm>
              <a:off x="567203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2" name="Elipse 1112"/>
            <p:cNvSpPr/>
            <p:nvPr/>
          </p:nvSpPr>
          <p:spPr>
            <a:xfrm>
              <a:off x="606247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3" name="Elipse 1113"/>
            <p:cNvSpPr/>
            <p:nvPr/>
          </p:nvSpPr>
          <p:spPr>
            <a:xfrm>
              <a:off x="645291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64" name="Elipse 1114"/>
            <p:cNvSpPr/>
            <p:nvPr/>
          </p:nvSpPr>
          <p:spPr>
            <a:xfrm>
              <a:off x="684335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5" name="Elipse 1115"/>
            <p:cNvSpPr/>
            <p:nvPr/>
          </p:nvSpPr>
          <p:spPr>
            <a:xfrm>
              <a:off x="7233795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6" name="CuadroTexto 1116"/>
            <p:cNvSpPr txBox="1"/>
            <p:nvPr/>
          </p:nvSpPr>
          <p:spPr>
            <a:xfrm>
              <a:off x="5637578" y="192786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#1</a:t>
              </a:r>
            </a:p>
          </p:txBody>
        </p:sp>
        <p:sp>
          <p:nvSpPr>
            <p:cNvPr id="67" name="CuadroTexto 1117"/>
            <p:cNvSpPr txBox="1"/>
            <p:nvPr/>
          </p:nvSpPr>
          <p:spPr>
            <a:xfrm>
              <a:off x="6025996" y="192786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#2</a:t>
              </a:r>
            </a:p>
          </p:txBody>
        </p:sp>
        <p:sp>
          <p:nvSpPr>
            <p:cNvPr id="68" name="CuadroTexto 1118"/>
            <p:cNvSpPr txBox="1"/>
            <p:nvPr/>
          </p:nvSpPr>
          <p:spPr>
            <a:xfrm>
              <a:off x="6406321" y="192786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#3</a:t>
              </a:r>
            </a:p>
          </p:txBody>
        </p:sp>
        <p:sp>
          <p:nvSpPr>
            <p:cNvPr id="69" name="CuadroTexto 1119"/>
            <p:cNvSpPr txBox="1"/>
            <p:nvPr/>
          </p:nvSpPr>
          <p:spPr>
            <a:xfrm>
              <a:off x="6802831" y="192786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#4</a:t>
              </a:r>
            </a:p>
          </p:txBody>
        </p:sp>
        <p:sp>
          <p:nvSpPr>
            <p:cNvPr id="70" name="CuadroTexto 1120"/>
            <p:cNvSpPr txBox="1"/>
            <p:nvPr/>
          </p:nvSpPr>
          <p:spPr>
            <a:xfrm>
              <a:off x="7191249" y="192786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#5</a:t>
              </a:r>
            </a:p>
          </p:txBody>
        </p:sp>
        <p:cxnSp>
          <p:nvCxnSpPr>
            <p:cNvPr id="71" name="Conector recto 66"/>
            <p:cNvCxnSpPr/>
            <p:nvPr/>
          </p:nvCxnSpPr>
          <p:spPr>
            <a:xfrm>
              <a:off x="5508104" y="5141636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Elipse 1111"/>
            <p:cNvSpPr/>
            <p:nvPr/>
          </p:nvSpPr>
          <p:spPr>
            <a:xfrm>
              <a:off x="567203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3" name="Elipse 1112"/>
            <p:cNvSpPr/>
            <p:nvPr/>
          </p:nvSpPr>
          <p:spPr>
            <a:xfrm>
              <a:off x="606247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4" name="Elipse 1113"/>
            <p:cNvSpPr/>
            <p:nvPr/>
          </p:nvSpPr>
          <p:spPr>
            <a:xfrm>
              <a:off x="645291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75" name="Elipse 1114"/>
            <p:cNvSpPr/>
            <p:nvPr/>
          </p:nvSpPr>
          <p:spPr>
            <a:xfrm>
              <a:off x="684335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6" name="Elipse 1115"/>
            <p:cNvSpPr/>
            <p:nvPr/>
          </p:nvSpPr>
          <p:spPr>
            <a:xfrm>
              <a:off x="7233795" y="4981702"/>
              <a:ext cx="319506" cy="319506"/>
            </a:xfrm>
            <a:prstGeom prst="ellipse">
              <a:avLst/>
            </a:prstGeom>
            <a:solidFill>
              <a:srgbClr val="1C98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4850624" y="6457166"/>
            <a:ext cx="42627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CR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Reporte de Competitividad Global 2016-2017. Foro Económico Mundial</a:t>
            </a:r>
            <a:endParaRPr lang="es-CR" sz="1100" u="none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1" name="Rectángulo redondeado 1083"/>
          <p:cNvSpPr/>
          <p:nvPr/>
        </p:nvSpPr>
        <p:spPr>
          <a:xfrm>
            <a:off x="467544" y="5572351"/>
            <a:ext cx="2842652" cy="304921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200" b="1" u="none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INESTABILIDAD POLÍTICA</a:t>
            </a:r>
            <a:endParaRPr lang="es-CR" sz="1200" b="1" u="none" dirty="0">
              <a:solidFill>
                <a:schemeClr val="tx2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1883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elogramo 6"/>
          <p:cNvSpPr/>
          <p:nvPr/>
        </p:nvSpPr>
        <p:spPr>
          <a:xfrm>
            <a:off x="3707904" y="692696"/>
            <a:ext cx="6048672" cy="648000"/>
          </a:xfrm>
          <a:prstGeom prst="parallelogram">
            <a:avLst>
              <a:gd name="adj" fmla="val 58333"/>
            </a:avLst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1600" u="none" dirty="0">
                <a:latin typeface="Arial Narrow"/>
                <a:cs typeface="Arial Narrow"/>
              </a:rPr>
              <a:t> </a:t>
            </a:r>
            <a:r>
              <a:rPr lang="es-CR" sz="1600" u="none" dirty="0" smtClean="0">
                <a:latin typeface="Arial Narrow"/>
                <a:cs typeface="Arial Narrow"/>
              </a:rPr>
              <a:t>     5 PRINCIPALES SEGÚN LA ENCUESTA EJECUTIVA</a:t>
            </a:r>
            <a:endParaRPr lang="es-CR" sz="1600" u="none" dirty="0">
              <a:latin typeface="Arial Narrow"/>
              <a:cs typeface="Arial Narrow"/>
            </a:endParaRPr>
          </a:p>
        </p:txBody>
      </p:sp>
      <p:sp>
        <p:nvSpPr>
          <p:cNvPr id="5" name="TextBox 4"/>
          <p:cNvSpPr txBox="1"/>
          <p:nvPr>
            <p:custDataLst>
              <p:tags r:id="rId2"/>
            </p:custDataLst>
          </p:nvPr>
        </p:nvSpPr>
        <p:spPr>
          <a:xfrm>
            <a:off x="323528" y="65973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R" dirty="0"/>
          </a:p>
        </p:txBody>
      </p:sp>
      <p:sp>
        <p:nvSpPr>
          <p:cNvPr id="7" name="Paralelogramo 7"/>
          <p:cNvSpPr/>
          <p:nvPr/>
        </p:nvSpPr>
        <p:spPr>
          <a:xfrm>
            <a:off x="-388418" y="291936"/>
            <a:ext cx="5248450" cy="648000"/>
          </a:xfrm>
          <a:prstGeom prst="parallelogram">
            <a:avLst>
              <a:gd name="adj" fmla="val 583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u="none" dirty="0" err="1">
                <a:solidFill>
                  <a:srgbClr val="243866"/>
                </a:solidFill>
                <a:latin typeface="Georgia"/>
                <a:cs typeface="Georgia"/>
              </a:rPr>
              <a:t>Factores</a:t>
            </a:r>
            <a:r>
              <a:rPr lang="en-US" sz="2400" b="1" u="none" dirty="0">
                <a:solidFill>
                  <a:srgbClr val="243866"/>
                </a:solidFill>
                <a:latin typeface="Georgia"/>
                <a:cs typeface="Georgia"/>
              </a:rPr>
              <a:t> </a:t>
            </a:r>
            <a:r>
              <a:rPr lang="en-US" sz="2400" b="1" u="none" dirty="0" err="1">
                <a:solidFill>
                  <a:srgbClr val="243866"/>
                </a:solidFill>
                <a:latin typeface="Georgia"/>
                <a:cs typeface="Georgia"/>
              </a:rPr>
              <a:t>problemáticos</a:t>
            </a:r>
            <a:endParaRPr lang="es-CR" sz="2400" b="1" dirty="0"/>
          </a:p>
        </p:txBody>
      </p:sp>
      <p:grpSp>
        <p:nvGrpSpPr>
          <p:cNvPr id="93" name="Group 92"/>
          <p:cNvGrpSpPr/>
          <p:nvPr/>
        </p:nvGrpSpPr>
        <p:grpSpPr>
          <a:xfrm>
            <a:off x="467544" y="2054774"/>
            <a:ext cx="2842652" cy="3390450"/>
            <a:chOff x="1115616" y="2330754"/>
            <a:chExt cx="2338596" cy="2789259"/>
          </a:xfrm>
        </p:grpSpPr>
        <p:sp>
          <p:nvSpPr>
            <p:cNvPr id="25" name="Rectángulo redondeado 1072"/>
            <p:cNvSpPr/>
            <p:nvPr/>
          </p:nvSpPr>
          <p:spPr>
            <a:xfrm>
              <a:off x="1115616" y="2330754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BUROCRACIA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6" name="Rectángulo redondeado 1073"/>
            <p:cNvSpPr/>
            <p:nvPr/>
          </p:nvSpPr>
          <p:spPr>
            <a:xfrm>
              <a:off x="1115616" y="2648055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CORRUPCIÓN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7" name="Rectángulo redondeado 1074"/>
            <p:cNvSpPr/>
            <p:nvPr/>
          </p:nvSpPr>
          <p:spPr>
            <a:xfrm>
              <a:off x="1115616" y="2965356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TASAS IMPOSITIVAS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8" name="Rectángulo redondeado 1075"/>
            <p:cNvSpPr/>
            <p:nvPr/>
          </p:nvSpPr>
          <p:spPr>
            <a:xfrm>
              <a:off x="1115616" y="3282657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INSEGURIDAD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9" name="Rectángulo redondeado 1076"/>
            <p:cNvSpPr/>
            <p:nvPr/>
          </p:nvSpPr>
          <p:spPr>
            <a:xfrm>
              <a:off x="1115616" y="3599958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CB001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CR" sz="1200" b="1" u="none" dirty="0" smtClean="0">
                  <a:solidFill>
                    <a:schemeClr val="bg1"/>
                  </a:solidFill>
                  <a:latin typeface="Arial Narrow"/>
                  <a:cs typeface="Arial Narrow"/>
                </a:rPr>
                <a:t>CALIFICACIÓN TRABAJADORES</a:t>
              </a:r>
              <a:endParaRPr lang="es-CR" sz="1200" b="1" u="none" dirty="0">
                <a:solidFill>
                  <a:schemeClr val="bg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0" name="Rectángulo redondeado 1079"/>
            <p:cNvSpPr/>
            <p:nvPr/>
          </p:nvSpPr>
          <p:spPr>
            <a:xfrm>
              <a:off x="1115616" y="3917259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ACCESO A FINANCIAMIENTO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1" name="Rectángulo redondeado 1080"/>
            <p:cNvSpPr/>
            <p:nvPr/>
          </p:nvSpPr>
          <p:spPr>
            <a:xfrm>
              <a:off x="1115616" y="4234560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INFRAESTRUCTURA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3" name="Rectángulo redondeado 1082"/>
            <p:cNvSpPr/>
            <p:nvPr/>
          </p:nvSpPr>
          <p:spPr>
            <a:xfrm>
              <a:off x="1115616" y="4551861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bg1"/>
                  </a:solidFill>
                  <a:latin typeface="Arial Narrow"/>
                  <a:cs typeface="Arial Narrow"/>
                </a:rPr>
                <a:t>REGULACIONES LABORALES</a:t>
              </a:r>
              <a:endParaRPr lang="es-CR" sz="1200" b="1" u="none" dirty="0">
                <a:solidFill>
                  <a:schemeClr val="bg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4" name="Rectángulo redondeado 1083"/>
            <p:cNvSpPr/>
            <p:nvPr/>
          </p:nvSpPr>
          <p:spPr>
            <a:xfrm>
              <a:off x="1115616" y="4869160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REGULACIONES FISCALES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923928" y="1556792"/>
            <a:ext cx="3736658" cy="3862596"/>
            <a:chOff x="3923928" y="1556792"/>
            <a:chExt cx="3736658" cy="3862596"/>
          </a:xfrm>
        </p:grpSpPr>
        <p:cxnSp>
          <p:nvCxnSpPr>
            <p:cNvPr id="12" name="Conector recto 62"/>
            <p:cNvCxnSpPr/>
            <p:nvPr/>
          </p:nvCxnSpPr>
          <p:spPr>
            <a:xfrm>
              <a:off x="5508104" y="2498002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63"/>
            <p:cNvCxnSpPr/>
            <p:nvPr/>
          </p:nvCxnSpPr>
          <p:spPr>
            <a:xfrm>
              <a:off x="5508104" y="3012871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64"/>
            <p:cNvCxnSpPr/>
            <p:nvPr/>
          </p:nvCxnSpPr>
          <p:spPr>
            <a:xfrm>
              <a:off x="5508104" y="3525019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65"/>
            <p:cNvCxnSpPr/>
            <p:nvPr/>
          </p:nvCxnSpPr>
          <p:spPr>
            <a:xfrm>
              <a:off x="5508104" y="4069609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66"/>
            <p:cNvCxnSpPr/>
            <p:nvPr/>
          </p:nvCxnSpPr>
          <p:spPr>
            <a:xfrm>
              <a:off x="5508104" y="4637580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uadroTexto 1071"/>
            <p:cNvSpPr txBox="1"/>
            <p:nvPr/>
          </p:nvSpPr>
          <p:spPr>
            <a:xfrm>
              <a:off x="3923928" y="1556792"/>
              <a:ext cx="1509828" cy="3862596"/>
            </a:xfrm>
            <a:prstGeom prst="rect">
              <a:avLst/>
            </a:prstGeom>
          </p:spPr>
          <p:txBody>
            <a:bodyPr wrap="square" rtlCol="0" anchor="t">
              <a:spAutoFit/>
            </a:bodyPr>
            <a:lstStyle/>
            <a:p>
              <a:pPr algn="r">
                <a:lnSpc>
                  <a:spcPct val="250000"/>
                </a:lnSpc>
              </a:pPr>
              <a:endParaRPr lang="es-CR" sz="1400" b="0" u="none" dirty="0" smtClean="0">
                <a:latin typeface="Arial Narrow"/>
                <a:cs typeface="Arial Narrow"/>
              </a:endParaRP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Costa Rica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El Salvador</a:t>
              </a:r>
              <a:endParaRPr lang="es-CR" sz="1400" b="0" u="none" dirty="0" smtClean="0">
                <a:latin typeface="Arial Narrow"/>
                <a:cs typeface="Arial Narrow"/>
              </a:endParaRP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Guatemala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Honduras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 Nicaragua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Panamá</a:t>
              </a:r>
            </a:p>
          </p:txBody>
        </p:sp>
        <p:sp>
          <p:nvSpPr>
            <p:cNvPr id="41" name="Elipse 1091"/>
            <p:cNvSpPr/>
            <p:nvPr/>
          </p:nvSpPr>
          <p:spPr>
            <a:xfrm>
              <a:off x="567203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2" name="Elipse 1092"/>
            <p:cNvSpPr/>
            <p:nvPr/>
          </p:nvSpPr>
          <p:spPr>
            <a:xfrm>
              <a:off x="606247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3" name="Elipse 1093"/>
            <p:cNvSpPr/>
            <p:nvPr/>
          </p:nvSpPr>
          <p:spPr>
            <a:xfrm>
              <a:off x="645291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tx1"/>
                </a:solidFill>
              </a:endParaRPr>
            </a:p>
          </p:txBody>
        </p:sp>
        <p:sp>
          <p:nvSpPr>
            <p:cNvPr id="44" name="Elipse 1094"/>
            <p:cNvSpPr/>
            <p:nvPr/>
          </p:nvSpPr>
          <p:spPr>
            <a:xfrm>
              <a:off x="684335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5" name="Elipse 1095"/>
            <p:cNvSpPr/>
            <p:nvPr/>
          </p:nvSpPr>
          <p:spPr>
            <a:xfrm>
              <a:off x="7233795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6" name="Elipse 1096"/>
            <p:cNvSpPr/>
            <p:nvPr/>
          </p:nvSpPr>
          <p:spPr>
            <a:xfrm>
              <a:off x="567203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7" name="Elipse 1097"/>
            <p:cNvSpPr/>
            <p:nvPr/>
          </p:nvSpPr>
          <p:spPr>
            <a:xfrm>
              <a:off x="606247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8" name="Elipse 1098"/>
            <p:cNvSpPr/>
            <p:nvPr/>
          </p:nvSpPr>
          <p:spPr>
            <a:xfrm>
              <a:off x="645291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9" name="Elipse 1099"/>
            <p:cNvSpPr/>
            <p:nvPr/>
          </p:nvSpPr>
          <p:spPr>
            <a:xfrm>
              <a:off x="684335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0" name="Elipse 1100"/>
            <p:cNvSpPr/>
            <p:nvPr/>
          </p:nvSpPr>
          <p:spPr>
            <a:xfrm>
              <a:off x="7233795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1" name="Elipse 1101"/>
            <p:cNvSpPr/>
            <p:nvPr/>
          </p:nvSpPr>
          <p:spPr>
            <a:xfrm>
              <a:off x="567203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2" name="Elipse 1102"/>
            <p:cNvSpPr/>
            <p:nvPr/>
          </p:nvSpPr>
          <p:spPr>
            <a:xfrm>
              <a:off x="606247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3" name="Elipse 1103"/>
            <p:cNvSpPr/>
            <p:nvPr/>
          </p:nvSpPr>
          <p:spPr>
            <a:xfrm>
              <a:off x="645291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4" name="Elipse 1104"/>
            <p:cNvSpPr/>
            <p:nvPr/>
          </p:nvSpPr>
          <p:spPr>
            <a:xfrm>
              <a:off x="684335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5" name="Elipse 1105"/>
            <p:cNvSpPr/>
            <p:nvPr/>
          </p:nvSpPr>
          <p:spPr>
            <a:xfrm>
              <a:off x="7233795" y="3356992"/>
              <a:ext cx="319506" cy="319506"/>
            </a:xfrm>
            <a:prstGeom prst="ellipse">
              <a:avLst/>
            </a:prstGeom>
            <a:solidFill>
              <a:srgbClr val="CB001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tx1"/>
                </a:solidFill>
              </a:endParaRPr>
            </a:p>
          </p:txBody>
        </p:sp>
        <p:sp>
          <p:nvSpPr>
            <p:cNvPr id="56" name="Elipse 1106"/>
            <p:cNvSpPr/>
            <p:nvPr/>
          </p:nvSpPr>
          <p:spPr>
            <a:xfrm>
              <a:off x="567203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7" name="Elipse 1107"/>
            <p:cNvSpPr/>
            <p:nvPr/>
          </p:nvSpPr>
          <p:spPr>
            <a:xfrm>
              <a:off x="606247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8" name="Elipse 1108"/>
            <p:cNvSpPr/>
            <p:nvPr/>
          </p:nvSpPr>
          <p:spPr>
            <a:xfrm>
              <a:off x="645291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9" name="Elipse 1109"/>
            <p:cNvSpPr/>
            <p:nvPr/>
          </p:nvSpPr>
          <p:spPr>
            <a:xfrm>
              <a:off x="684335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0" name="Elipse 1110"/>
            <p:cNvSpPr/>
            <p:nvPr/>
          </p:nvSpPr>
          <p:spPr>
            <a:xfrm>
              <a:off x="7233795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1" name="Elipse 1111"/>
            <p:cNvSpPr/>
            <p:nvPr/>
          </p:nvSpPr>
          <p:spPr>
            <a:xfrm>
              <a:off x="567203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2" name="Elipse 1112"/>
            <p:cNvSpPr/>
            <p:nvPr/>
          </p:nvSpPr>
          <p:spPr>
            <a:xfrm>
              <a:off x="6062473" y="4477646"/>
              <a:ext cx="319506" cy="319506"/>
            </a:xfrm>
            <a:prstGeom prst="ellipse">
              <a:avLst/>
            </a:prstGeom>
            <a:solidFill>
              <a:srgbClr val="CB001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3" name="Elipse 1113"/>
            <p:cNvSpPr/>
            <p:nvPr/>
          </p:nvSpPr>
          <p:spPr>
            <a:xfrm>
              <a:off x="645291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64" name="Elipse 1114"/>
            <p:cNvSpPr/>
            <p:nvPr/>
          </p:nvSpPr>
          <p:spPr>
            <a:xfrm>
              <a:off x="684335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5" name="Elipse 1115"/>
            <p:cNvSpPr/>
            <p:nvPr/>
          </p:nvSpPr>
          <p:spPr>
            <a:xfrm>
              <a:off x="7233795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6" name="CuadroTexto 1116"/>
            <p:cNvSpPr txBox="1"/>
            <p:nvPr/>
          </p:nvSpPr>
          <p:spPr>
            <a:xfrm>
              <a:off x="5637578" y="1786234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#1</a:t>
              </a:r>
            </a:p>
          </p:txBody>
        </p:sp>
        <p:sp>
          <p:nvSpPr>
            <p:cNvPr id="67" name="CuadroTexto 1117"/>
            <p:cNvSpPr txBox="1"/>
            <p:nvPr/>
          </p:nvSpPr>
          <p:spPr>
            <a:xfrm>
              <a:off x="6025996" y="1786234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#2</a:t>
              </a:r>
            </a:p>
          </p:txBody>
        </p:sp>
        <p:sp>
          <p:nvSpPr>
            <p:cNvPr id="68" name="CuadroTexto 1118"/>
            <p:cNvSpPr txBox="1"/>
            <p:nvPr/>
          </p:nvSpPr>
          <p:spPr>
            <a:xfrm>
              <a:off x="6406321" y="1786234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#3</a:t>
              </a:r>
            </a:p>
          </p:txBody>
        </p:sp>
        <p:sp>
          <p:nvSpPr>
            <p:cNvPr id="69" name="CuadroTexto 1119"/>
            <p:cNvSpPr txBox="1"/>
            <p:nvPr/>
          </p:nvSpPr>
          <p:spPr>
            <a:xfrm>
              <a:off x="6802831" y="1786234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#4</a:t>
              </a:r>
            </a:p>
          </p:txBody>
        </p:sp>
        <p:sp>
          <p:nvSpPr>
            <p:cNvPr id="70" name="CuadroTexto 1120"/>
            <p:cNvSpPr txBox="1"/>
            <p:nvPr/>
          </p:nvSpPr>
          <p:spPr>
            <a:xfrm>
              <a:off x="7191249" y="1786234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#5</a:t>
              </a:r>
            </a:p>
          </p:txBody>
        </p:sp>
        <p:cxnSp>
          <p:nvCxnSpPr>
            <p:cNvPr id="71" name="Conector recto 66"/>
            <p:cNvCxnSpPr/>
            <p:nvPr/>
          </p:nvCxnSpPr>
          <p:spPr>
            <a:xfrm>
              <a:off x="5508104" y="5141636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Elipse 1111"/>
            <p:cNvSpPr/>
            <p:nvPr/>
          </p:nvSpPr>
          <p:spPr>
            <a:xfrm>
              <a:off x="567203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3" name="Elipse 1112"/>
            <p:cNvSpPr/>
            <p:nvPr/>
          </p:nvSpPr>
          <p:spPr>
            <a:xfrm>
              <a:off x="606247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4" name="Elipse 1113"/>
            <p:cNvSpPr/>
            <p:nvPr/>
          </p:nvSpPr>
          <p:spPr>
            <a:xfrm>
              <a:off x="6452913" y="4981702"/>
              <a:ext cx="319506" cy="319506"/>
            </a:xfrm>
            <a:prstGeom prst="ellipse">
              <a:avLst/>
            </a:prstGeom>
            <a:solidFill>
              <a:srgbClr val="CB001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75" name="Elipse 1114"/>
            <p:cNvSpPr/>
            <p:nvPr/>
          </p:nvSpPr>
          <p:spPr>
            <a:xfrm>
              <a:off x="6843353" y="4981702"/>
              <a:ext cx="319506" cy="31950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6" name="Elipse 1115"/>
            <p:cNvSpPr/>
            <p:nvPr/>
          </p:nvSpPr>
          <p:spPr>
            <a:xfrm>
              <a:off x="7233795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4850624" y="6457166"/>
            <a:ext cx="42627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CR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Reporte de Competitividad Global 2016-2017. Foro Económico Mundial</a:t>
            </a:r>
            <a:endParaRPr lang="es-CR" sz="1100" u="none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1" name="Rectángulo redondeado 1083"/>
          <p:cNvSpPr/>
          <p:nvPr/>
        </p:nvSpPr>
        <p:spPr>
          <a:xfrm>
            <a:off x="467544" y="5572351"/>
            <a:ext cx="2842652" cy="304921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200" b="1" u="none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INESTABILIDAD POLÍTICA</a:t>
            </a:r>
            <a:endParaRPr lang="es-CR" sz="1200" b="1" u="none" dirty="0">
              <a:solidFill>
                <a:schemeClr val="tx2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6690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elogramo 6"/>
          <p:cNvSpPr/>
          <p:nvPr/>
        </p:nvSpPr>
        <p:spPr>
          <a:xfrm>
            <a:off x="3707904" y="692696"/>
            <a:ext cx="6048672" cy="648000"/>
          </a:xfrm>
          <a:prstGeom prst="parallelogram">
            <a:avLst>
              <a:gd name="adj" fmla="val 58333"/>
            </a:avLst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1600" u="none" dirty="0">
                <a:latin typeface="Arial Narrow"/>
                <a:cs typeface="Arial Narrow"/>
              </a:rPr>
              <a:t> </a:t>
            </a:r>
            <a:r>
              <a:rPr lang="es-CR" sz="1600" u="none" dirty="0" smtClean="0">
                <a:latin typeface="Arial Narrow"/>
                <a:cs typeface="Arial Narrow"/>
              </a:rPr>
              <a:t>     5 PRINCIPALES SEGÚN LA ENCUESTA EJECUTIVA</a:t>
            </a:r>
            <a:endParaRPr lang="es-CR" sz="1600" u="none" dirty="0">
              <a:latin typeface="Arial Narrow"/>
              <a:cs typeface="Arial Narrow"/>
            </a:endParaRPr>
          </a:p>
        </p:txBody>
      </p:sp>
      <p:sp>
        <p:nvSpPr>
          <p:cNvPr id="5" name="TextBox 4"/>
          <p:cNvSpPr txBox="1"/>
          <p:nvPr>
            <p:custDataLst>
              <p:tags r:id="rId2"/>
            </p:custDataLst>
          </p:nvPr>
        </p:nvSpPr>
        <p:spPr>
          <a:xfrm>
            <a:off x="323528" y="65973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R" dirty="0"/>
          </a:p>
        </p:txBody>
      </p:sp>
      <p:sp>
        <p:nvSpPr>
          <p:cNvPr id="7" name="Paralelogramo 7"/>
          <p:cNvSpPr/>
          <p:nvPr/>
        </p:nvSpPr>
        <p:spPr>
          <a:xfrm>
            <a:off x="-388418" y="291936"/>
            <a:ext cx="5248450" cy="648000"/>
          </a:xfrm>
          <a:prstGeom prst="parallelogram">
            <a:avLst>
              <a:gd name="adj" fmla="val 583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u="none" dirty="0" err="1">
                <a:solidFill>
                  <a:srgbClr val="243866"/>
                </a:solidFill>
                <a:latin typeface="Georgia"/>
                <a:cs typeface="Georgia"/>
              </a:rPr>
              <a:t>Factores</a:t>
            </a:r>
            <a:r>
              <a:rPr lang="en-US" sz="2400" b="1" u="none" dirty="0">
                <a:solidFill>
                  <a:srgbClr val="243866"/>
                </a:solidFill>
                <a:latin typeface="Georgia"/>
                <a:cs typeface="Georgia"/>
              </a:rPr>
              <a:t> </a:t>
            </a:r>
            <a:r>
              <a:rPr lang="en-US" sz="2400" b="1" u="none" dirty="0" err="1">
                <a:solidFill>
                  <a:srgbClr val="243866"/>
                </a:solidFill>
                <a:latin typeface="Georgia"/>
                <a:cs typeface="Georgia"/>
              </a:rPr>
              <a:t>problemáticos</a:t>
            </a:r>
            <a:endParaRPr lang="es-CR" sz="2400" b="1" dirty="0"/>
          </a:p>
        </p:txBody>
      </p:sp>
      <p:grpSp>
        <p:nvGrpSpPr>
          <p:cNvPr id="93" name="Group 92"/>
          <p:cNvGrpSpPr/>
          <p:nvPr/>
        </p:nvGrpSpPr>
        <p:grpSpPr>
          <a:xfrm>
            <a:off x="467544" y="2054774"/>
            <a:ext cx="2842652" cy="3390450"/>
            <a:chOff x="1115616" y="2330754"/>
            <a:chExt cx="2338596" cy="2789259"/>
          </a:xfrm>
        </p:grpSpPr>
        <p:sp>
          <p:nvSpPr>
            <p:cNvPr id="25" name="Rectángulo redondeado 1072"/>
            <p:cNvSpPr/>
            <p:nvPr/>
          </p:nvSpPr>
          <p:spPr>
            <a:xfrm>
              <a:off x="1115616" y="2330754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BUROCRACIA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6" name="Rectángulo redondeado 1073"/>
            <p:cNvSpPr/>
            <p:nvPr/>
          </p:nvSpPr>
          <p:spPr>
            <a:xfrm>
              <a:off x="1115616" y="2648055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CORRUPCIÓN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7" name="Rectángulo redondeado 1074"/>
            <p:cNvSpPr/>
            <p:nvPr/>
          </p:nvSpPr>
          <p:spPr>
            <a:xfrm>
              <a:off x="1115616" y="2965356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9B227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bg1"/>
                  </a:solidFill>
                  <a:latin typeface="Arial Narrow"/>
                  <a:cs typeface="Arial Narrow"/>
                </a:rPr>
                <a:t>TASAS IMPOSITIVAS</a:t>
              </a:r>
              <a:endParaRPr lang="es-CR" sz="1200" b="1" u="none" dirty="0">
                <a:solidFill>
                  <a:schemeClr val="bg1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8" name="Rectángulo redondeado 1075"/>
            <p:cNvSpPr/>
            <p:nvPr/>
          </p:nvSpPr>
          <p:spPr>
            <a:xfrm>
              <a:off x="1115616" y="3282657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INSEGURIDAD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9" name="Rectángulo redondeado 1076"/>
            <p:cNvSpPr/>
            <p:nvPr/>
          </p:nvSpPr>
          <p:spPr>
            <a:xfrm>
              <a:off x="1115616" y="3599958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CALIFICACIÓN TRABAJADORES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0" name="Rectángulo redondeado 1079"/>
            <p:cNvSpPr/>
            <p:nvPr/>
          </p:nvSpPr>
          <p:spPr>
            <a:xfrm>
              <a:off x="1115616" y="3917259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ACCESO A FINANCIAMIENTO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1" name="Rectángulo redondeado 1080"/>
            <p:cNvSpPr/>
            <p:nvPr/>
          </p:nvSpPr>
          <p:spPr>
            <a:xfrm>
              <a:off x="1115616" y="4234560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INFRAESTRUCTURA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3" name="Rectángulo redondeado 1082"/>
            <p:cNvSpPr/>
            <p:nvPr/>
          </p:nvSpPr>
          <p:spPr>
            <a:xfrm>
              <a:off x="1115616" y="4551861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 Narrow"/>
                  <a:cs typeface="Arial Narrow"/>
                </a:rPr>
                <a:t>REGULACIONES LABORALES</a:t>
              </a:r>
              <a:endParaRPr lang="es-CR" sz="1200" b="1" u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34" name="Rectángulo redondeado 1083"/>
            <p:cNvSpPr/>
            <p:nvPr/>
          </p:nvSpPr>
          <p:spPr>
            <a:xfrm>
              <a:off x="1115616" y="4869160"/>
              <a:ext cx="2338596" cy="250853"/>
            </a:xfrm>
            <a:prstGeom prst="roundRect">
              <a:avLst>
                <a:gd name="adj" fmla="val 50000"/>
              </a:avLst>
            </a:prstGeom>
            <a:solidFill>
              <a:srgbClr val="93CDD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R" sz="1200" b="1" u="none" dirty="0" smtClean="0">
                  <a:solidFill>
                    <a:srgbClr val="074077"/>
                  </a:solidFill>
                  <a:latin typeface="Arial Narrow"/>
                  <a:cs typeface="Arial Narrow"/>
                </a:rPr>
                <a:t>REGULACIONES FISCALES</a:t>
              </a:r>
              <a:endParaRPr lang="es-CR" sz="1200" b="1" u="none" dirty="0">
                <a:solidFill>
                  <a:srgbClr val="074077"/>
                </a:solidFill>
                <a:latin typeface="Arial Narrow"/>
                <a:cs typeface="Arial Narrow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930278" y="1549397"/>
            <a:ext cx="3730308" cy="4401205"/>
            <a:chOff x="3930278" y="1549397"/>
            <a:chExt cx="3730308" cy="4401205"/>
          </a:xfrm>
        </p:grpSpPr>
        <p:cxnSp>
          <p:nvCxnSpPr>
            <p:cNvPr id="12" name="Conector recto 62"/>
            <p:cNvCxnSpPr/>
            <p:nvPr/>
          </p:nvCxnSpPr>
          <p:spPr>
            <a:xfrm>
              <a:off x="5508104" y="2498002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63"/>
            <p:cNvCxnSpPr/>
            <p:nvPr/>
          </p:nvCxnSpPr>
          <p:spPr>
            <a:xfrm>
              <a:off x="5508104" y="3012871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64"/>
            <p:cNvCxnSpPr/>
            <p:nvPr/>
          </p:nvCxnSpPr>
          <p:spPr>
            <a:xfrm>
              <a:off x="5508104" y="3525019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65"/>
            <p:cNvCxnSpPr/>
            <p:nvPr/>
          </p:nvCxnSpPr>
          <p:spPr>
            <a:xfrm>
              <a:off x="5508104" y="4069609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66"/>
            <p:cNvCxnSpPr/>
            <p:nvPr/>
          </p:nvCxnSpPr>
          <p:spPr>
            <a:xfrm>
              <a:off x="5508104" y="4637580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uadroTexto 1071"/>
            <p:cNvSpPr txBox="1"/>
            <p:nvPr/>
          </p:nvSpPr>
          <p:spPr>
            <a:xfrm>
              <a:off x="3930278" y="1549397"/>
              <a:ext cx="1509828" cy="4401205"/>
            </a:xfrm>
            <a:prstGeom prst="rect">
              <a:avLst/>
            </a:prstGeom>
          </p:spPr>
          <p:txBody>
            <a:bodyPr wrap="square" rtlCol="0" anchor="t">
              <a:spAutoFit/>
            </a:bodyPr>
            <a:lstStyle/>
            <a:p>
              <a:pPr algn="r">
                <a:lnSpc>
                  <a:spcPct val="250000"/>
                </a:lnSpc>
              </a:pPr>
              <a:endParaRPr lang="es-CR" sz="1400" b="0" u="none" dirty="0" smtClean="0">
                <a:latin typeface="Arial Narrow"/>
                <a:cs typeface="Arial Narrow"/>
              </a:endParaRP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Costa Rica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El Salvador</a:t>
              </a:r>
              <a:endParaRPr lang="es-CR" sz="1400" b="0" u="none" dirty="0" smtClean="0">
                <a:latin typeface="Arial Narrow"/>
                <a:cs typeface="Arial Narrow"/>
              </a:endParaRP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Guatemala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Honduras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u="none" dirty="0" smtClean="0">
                  <a:latin typeface="Arial Narrow"/>
                  <a:cs typeface="Arial Narrow"/>
                </a:rPr>
                <a:t> Nicaragua</a:t>
              </a:r>
            </a:p>
            <a:p>
              <a:pPr algn="r">
                <a:lnSpc>
                  <a:spcPct val="250000"/>
                </a:lnSpc>
              </a:pPr>
              <a:r>
                <a:rPr lang="es-CR" sz="1400" b="0" u="none" dirty="0" smtClean="0">
                  <a:latin typeface="Arial Narrow"/>
                  <a:cs typeface="Arial Narrow"/>
                </a:rPr>
                <a:t>Panamá</a:t>
              </a:r>
            </a:p>
            <a:p>
              <a:pPr algn="r">
                <a:lnSpc>
                  <a:spcPct val="250000"/>
                </a:lnSpc>
              </a:pPr>
              <a:endParaRPr lang="es-CR" sz="1400" u="none" dirty="0" smtClean="0">
                <a:latin typeface="Arial Narrow"/>
                <a:cs typeface="Arial Narrow"/>
              </a:endParaRPr>
            </a:p>
          </p:txBody>
        </p:sp>
        <p:sp>
          <p:nvSpPr>
            <p:cNvPr id="41" name="Elipse 1091"/>
            <p:cNvSpPr/>
            <p:nvPr/>
          </p:nvSpPr>
          <p:spPr>
            <a:xfrm>
              <a:off x="567203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2" name="Elipse 1092"/>
            <p:cNvSpPr/>
            <p:nvPr/>
          </p:nvSpPr>
          <p:spPr>
            <a:xfrm>
              <a:off x="606247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3" name="Elipse 1093"/>
            <p:cNvSpPr/>
            <p:nvPr/>
          </p:nvSpPr>
          <p:spPr>
            <a:xfrm>
              <a:off x="6452913" y="2346159"/>
              <a:ext cx="319506" cy="319506"/>
            </a:xfrm>
            <a:prstGeom prst="ellipse">
              <a:avLst/>
            </a:prstGeom>
            <a:solidFill>
              <a:srgbClr val="9B227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tx1"/>
                </a:solidFill>
              </a:endParaRPr>
            </a:p>
          </p:txBody>
        </p:sp>
        <p:sp>
          <p:nvSpPr>
            <p:cNvPr id="44" name="Elipse 1094"/>
            <p:cNvSpPr/>
            <p:nvPr/>
          </p:nvSpPr>
          <p:spPr>
            <a:xfrm>
              <a:off x="6843353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5" name="Elipse 1095"/>
            <p:cNvSpPr/>
            <p:nvPr/>
          </p:nvSpPr>
          <p:spPr>
            <a:xfrm>
              <a:off x="7233795" y="2346159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6" name="Elipse 1096"/>
            <p:cNvSpPr/>
            <p:nvPr/>
          </p:nvSpPr>
          <p:spPr>
            <a:xfrm>
              <a:off x="567203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7" name="Elipse 1097"/>
            <p:cNvSpPr/>
            <p:nvPr/>
          </p:nvSpPr>
          <p:spPr>
            <a:xfrm>
              <a:off x="606247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8" name="Elipse 1098"/>
            <p:cNvSpPr/>
            <p:nvPr/>
          </p:nvSpPr>
          <p:spPr>
            <a:xfrm>
              <a:off x="645291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49" name="Elipse 1099"/>
            <p:cNvSpPr/>
            <p:nvPr/>
          </p:nvSpPr>
          <p:spPr>
            <a:xfrm>
              <a:off x="6843353" y="285293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0" name="Elipse 1100"/>
            <p:cNvSpPr/>
            <p:nvPr/>
          </p:nvSpPr>
          <p:spPr>
            <a:xfrm>
              <a:off x="7233795" y="2852936"/>
              <a:ext cx="319506" cy="319506"/>
            </a:xfrm>
            <a:prstGeom prst="ellipse">
              <a:avLst/>
            </a:prstGeom>
            <a:solidFill>
              <a:srgbClr val="9B227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1" name="Elipse 1101"/>
            <p:cNvSpPr/>
            <p:nvPr/>
          </p:nvSpPr>
          <p:spPr>
            <a:xfrm>
              <a:off x="567203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2" name="Elipse 1102"/>
            <p:cNvSpPr/>
            <p:nvPr/>
          </p:nvSpPr>
          <p:spPr>
            <a:xfrm>
              <a:off x="606247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3" name="Elipse 1103"/>
            <p:cNvSpPr/>
            <p:nvPr/>
          </p:nvSpPr>
          <p:spPr>
            <a:xfrm>
              <a:off x="645291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4" name="Elipse 1104"/>
            <p:cNvSpPr/>
            <p:nvPr/>
          </p:nvSpPr>
          <p:spPr>
            <a:xfrm>
              <a:off x="6843353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5" name="Elipse 1105"/>
            <p:cNvSpPr/>
            <p:nvPr/>
          </p:nvSpPr>
          <p:spPr>
            <a:xfrm>
              <a:off x="7233795" y="335699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tx1"/>
                </a:solidFill>
              </a:endParaRPr>
            </a:p>
          </p:txBody>
        </p:sp>
        <p:sp>
          <p:nvSpPr>
            <p:cNvPr id="56" name="Elipse 1106"/>
            <p:cNvSpPr/>
            <p:nvPr/>
          </p:nvSpPr>
          <p:spPr>
            <a:xfrm>
              <a:off x="567203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57" name="Elipse 1107"/>
            <p:cNvSpPr/>
            <p:nvPr/>
          </p:nvSpPr>
          <p:spPr>
            <a:xfrm>
              <a:off x="6062473" y="3901582"/>
              <a:ext cx="319506" cy="319506"/>
            </a:xfrm>
            <a:prstGeom prst="ellipse">
              <a:avLst/>
            </a:prstGeom>
            <a:solidFill>
              <a:srgbClr val="9B227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8" name="Elipse 1108"/>
            <p:cNvSpPr/>
            <p:nvPr/>
          </p:nvSpPr>
          <p:spPr>
            <a:xfrm>
              <a:off x="645291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59" name="Elipse 1109"/>
            <p:cNvSpPr/>
            <p:nvPr/>
          </p:nvSpPr>
          <p:spPr>
            <a:xfrm>
              <a:off x="6843353" y="390158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0" name="Elipse 1110"/>
            <p:cNvSpPr/>
            <p:nvPr/>
          </p:nvSpPr>
          <p:spPr>
            <a:xfrm>
              <a:off x="7233795" y="3901582"/>
              <a:ext cx="319506" cy="319506"/>
            </a:xfrm>
            <a:prstGeom prst="ellipse">
              <a:avLst/>
            </a:prstGeom>
            <a:solidFill>
              <a:srgbClr val="93CDD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1" name="Elipse 1111"/>
            <p:cNvSpPr/>
            <p:nvPr/>
          </p:nvSpPr>
          <p:spPr>
            <a:xfrm>
              <a:off x="567203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2" name="Elipse 1112"/>
            <p:cNvSpPr/>
            <p:nvPr/>
          </p:nvSpPr>
          <p:spPr>
            <a:xfrm>
              <a:off x="606247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3" name="Elipse 1113"/>
            <p:cNvSpPr/>
            <p:nvPr/>
          </p:nvSpPr>
          <p:spPr>
            <a:xfrm>
              <a:off x="645291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64" name="Elipse 1114"/>
            <p:cNvSpPr/>
            <p:nvPr/>
          </p:nvSpPr>
          <p:spPr>
            <a:xfrm>
              <a:off x="6843353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5" name="Elipse 1115"/>
            <p:cNvSpPr/>
            <p:nvPr/>
          </p:nvSpPr>
          <p:spPr>
            <a:xfrm>
              <a:off x="7233795" y="4477646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66" name="CuadroTexto 1116"/>
            <p:cNvSpPr txBox="1"/>
            <p:nvPr/>
          </p:nvSpPr>
          <p:spPr>
            <a:xfrm>
              <a:off x="5624999" y="193023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#1</a:t>
              </a:r>
            </a:p>
          </p:txBody>
        </p:sp>
        <p:sp>
          <p:nvSpPr>
            <p:cNvPr id="67" name="CuadroTexto 1117"/>
            <p:cNvSpPr txBox="1"/>
            <p:nvPr/>
          </p:nvSpPr>
          <p:spPr>
            <a:xfrm>
              <a:off x="6013417" y="193023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#2</a:t>
              </a:r>
            </a:p>
          </p:txBody>
        </p:sp>
        <p:sp>
          <p:nvSpPr>
            <p:cNvPr id="68" name="CuadroTexto 1118"/>
            <p:cNvSpPr txBox="1"/>
            <p:nvPr/>
          </p:nvSpPr>
          <p:spPr>
            <a:xfrm>
              <a:off x="6393742" y="193023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#3</a:t>
              </a:r>
            </a:p>
          </p:txBody>
        </p:sp>
        <p:sp>
          <p:nvSpPr>
            <p:cNvPr id="69" name="CuadroTexto 1119"/>
            <p:cNvSpPr txBox="1"/>
            <p:nvPr/>
          </p:nvSpPr>
          <p:spPr>
            <a:xfrm>
              <a:off x="6790252" y="193023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#4</a:t>
              </a:r>
            </a:p>
          </p:txBody>
        </p:sp>
        <p:sp>
          <p:nvSpPr>
            <p:cNvPr id="70" name="CuadroTexto 1120"/>
            <p:cNvSpPr txBox="1"/>
            <p:nvPr/>
          </p:nvSpPr>
          <p:spPr>
            <a:xfrm>
              <a:off x="7178670" y="1930235"/>
              <a:ext cx="325730" cy="276999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es-CR" sz="1200" b="1" u="none" dirty="0" smtClean="0">
                  <a:latin typeface="Arial Narrow"/>
                  <a:cs typeface="Arial Narrow"/>
                </a:rPr>
                <a:t>#5</a:t>
              </a:r>
            </a:p>
          </p:txBody>
        </p:sp>
        <p:cxnSp>
          <p:nvCxnSpPr>
            <p:cNvPr id="71" name="Conector recto 66"/>
            <p:cNvCxnSpPr/>
            <p:nvPr/>
          </p:nvCxnSpPr>
          <p:spPr>
            <a:xfrm>
              <a:off x="5508104" y="5141636"/>
              <a:ext cx="2152482" cy="994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Elipse 1111"/>
            <p:cNvSpPr/>
            <p:nvPr/>
          </p:nvSpPr>
          <p:spPr>
            <a:xfrm>
              <a:off x="567203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3" name="Elipse 1112"/>
            <p:cNvSpPr/>
            <p:nvPr/>
          </p:nvSpPr>
          <p:spPr>
            <a:xfrm>
              <a:off x="606247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4" name="Elipse 1113"/>
            <p:cNvSpPr/>
            <p:nvPr/>
          </p:nvSpPr>
          <p:spPr>
            <a:xfrm>
              <a:off x="645291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400">
                <a:solidFill>
                  <a:schemeClr val="tx1"/>
                </a:solidFill>
              </a:endParaRPr>
            </a:p>
          </p:txBody>
        </p:sp>
        <p:sp>
          <p:nvSpPr>
            <p:cNvPr id="75" name="Elipse 1114"/>
            <p:cNvSpPr/>
            <p:nvPr/>
          </p:nvSpPr>
          <p:spPr>
            <a:xfrm>
              <a:off x="6843353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  <p:sp>
          <p:nvSpPr>
            <p:cNvPr id="76" name="Elipse 1115"/>
            <p:cNvSpPr/>
            <p:nvPr/>
          </p:nvSpPr>
          <p:spPr>
            <a:xfrm>
              <a:off x="7233795" y="4981702"/>
              <a:ext cx="319506" cy="31950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4850624" y="6457166"/>
            <a:ext cx="42627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CR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Reporte de Competitividad Global 2016-2017. Foro Económico Mundial</a:t>
            </a:r>
            <a:endParaRPr lang="es-CR" sz="1100" u="none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1" name="Rectángulo redondeado 1083"/>
          <p:cNvSpPr/>
          <p:nvPr/>
        </p:nvSpPr>
        <p:spPr>
          <a:xfrm>
            <a:off x="467544" y="5572351"/>
            <a:ext cx="2842652" cy="304921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200" b="1" u="none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INESTABILIDAD POLÍTICA</a:t>
            </a:r>
            <a:endParaRPr lang="es-CR" sz="1200" b="1" u="none" dirty="0">
              <a:solidFill>
                <a:schemeClr val="tx2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7927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06169"/>
            <a:ext cx="7822914" cy="858044"/>
          </a:xfrm>
        </p:spPr>
        <p:txBody>
          <a:bodyPr/>
          <a:lstStyle/>
          <a:p>
            <a:r>
              <a:rPr lang="es-ES_tradnl" dirty="0" smtClean="0"/>
              <a:t>La competitividad no es solo para los países</a:t>
            </a:r>
            <a:endParaRPr lang="es-ES_tradnl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177404"/>
            <a:ext cx="8229600" cy="2421473"/>
          </a:xfrm>
        </p:spPr>
        <p:txBody>
          <a:bodyPr/>
          <a:lstStyle/>
          <a:p>
            <a:pPr marL="0" indent="0" algn="ctr">
              <a:buNone/>
            </a:pPr>
            <a:r>
              <a:rPr lang="es-ES_tradnl" dirty="0"/>
              <a:t>Una ciudad competitiva es una ciudad que facilita </a:t>
            </a:r>
            <a:r>
              <a:rPr lang="es-ES_tradnl" dirty="0" smtClean="0"/>
              <a:t>con éxito </a:t>
            </a:r>
            <a:r>
              <a:rPr lang="es-ES_tradnl" dirty="0"/>
              <a:t>que sus empresas e industrias puedan crear </a:t>
            </a:r>
            <a:r>
              <a:rPr lang="es-ES_tradnl" dirty="0" smtClean="0"/>
              <a:t>fuentes de </a:t>
            </a:r>
            <a:r>
              <a:rPr lang="es-ES_tradnl" dirty="0"/>
              <a:t>empleo, aumentar la productividad, y aumentar </a:t>
            </a:r>
            <a:r>
              <a:rPr lang="es-ES_tradnl" dirty="0" smtClean="0"/>
              <a:t>los ingresos </a:t>
            </a:r>
            <a:r>
              <a:rPr lang="es-ES_tradnl" dirty="0"/>
              <a:t>de sus ciudadanos a través del </a:t>
            </a:r>
            <a:r>
              <a:rPr lang="es-ES_tradnl" dirty="0" smtClean="0"/>
              <a:t>tiempo</a:t>
            </a:r>
            <a:endParaRPr lang="es-ES_tradnl" dirty="0"/>
          </a:p>
        </p:txBody>
      </p:sp>
      <p:sp>
        <p:nvSpPr>
          <p:cNvPr id="6" name="TextBox 5"/>
          <p:cNvSpPr txBox="1"/>
          <p:nvPr/>
        </p:nvSpPr>
        <p:spPr>
          <a:xfrm>
            <a:off x="4198263" y="6346912"/>
            <a:ext cx="49457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Ciudades </a:t>
            </a:r>
            <a:r>
              <a:rPr lang="es-ES_tradnl" sz="1100" u="none" dirty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competitivas para empleo y crecimiento. Grupo Banco Mundial (2015)</a:t>
            </a:r>
          </a:p>
        </p:txBody>
      </p:sp>
    </p:spTree>
    <p:extLst>
      <p:ext uri="{BB962C8B-B14F-4D97-AF65-F5344CB8AC3E}">
        <p14:creationId xmlns:p14="http://schemas.microsoft.com/office/powerpoint/2010/main" val="3306692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229600" cy="858044"/>
          </a:xfrm>
        </p:spPr>
        <p:txBody>
          <a:bodyPr/>
          <a:lstStyle/>
          <a:p>
            <a:r>
              <a:rPr lang="es-ES_tradnl" dirty="0" smtClean="0"/>
              <a:t>Competitividad de la Ciudad de Guatemala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4916953"/>
              </p:ext>
            </p:extLst>
          </p:nvPr>
        </p:nvGraphicFramePr>
        <p:xfrm>
          <a:off x="457200" y="1201738"/>
          <a:ext cx="8229600" cy="4175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98263" y="6346912"/>
            <a:ext cx="49457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América Economía </a:t>
            </a:r>
            <a:r>
              <a:rPr lang="es-ES_tradnl" sz="1100" u="none" dirty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es-ES_tradnl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2016)</a:t>
            </a:r>
            <a:endParaRPr lang="es-ES_tradnl" sz="1100" u="none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2653" y="5288677"/>
            <a:ext cx="6559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u="none" dirty="0" smtClean="0"/>
              <a:t>Ciudad de Guatemala ocupa la posición 36 de 51 ciudades de América Latina </a:t>
            </a:r>
            <a:endParaRPr lang="es-ES_tradnl" b="1" u="none" dirty="0"/>
          </a:p>
        </p:txBody>
      </p:sp>
    </p:spTree>
    <p:extLst>
      <p:ext uri="{BB962C8B-B14F-4D97-AF65-F5344CB8AC3E}">
        <p14:creationId xmlns:p14="http://schemas.microsoft.com/office/powerpoint/2010/main" val="1467022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229600" cy="858044"/>
          </a:xfrm>
        </p:spPr>
        <p:txBody>
          <a:bodyPr/>
          <a:lstStyle/>
          <a:p>
            <a:r>
              <a:rPr lang="es-ES_tradnl" dirty="0" smtClean="0"/>
              <a:t>Ciudades competitivas: requerimientos del sector privado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4819592"/>
          </a:xfrm>
        </p:spPr>
        <p:txBody>
          <a:bodyPr/>
          <a:lstStyle/>
          <a:p>
            <a:r>
              <a:rPr lang="es-ES_tradnl" sz="2400" dirty="0" smtClean="0"/>
              <a:t>PYMES son menos móviles que las multinacionales</a:t>
            </a:r>
          </a:p>
          <a:p>
            <a:pPr lvl="1"/>
            <a:r>
              <a:rPr lang="es-ES_tradnl" sz="2400" dirty="0" smtClean="0">
                <a:solidFill>
                  <a:srgbClr val="474747"/>
                </a:solidFill>
                <a:latin typeface="Arial Narrow" pitchFamily="34" charset="0"/>
              </a:rPr>
              <a:t>Lugares </a:t>
            </a:r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cercanos a proveedores y consumidores</a:t>
            </a:r>
          </a:p>
          <a:p>
            <a:pPr lvl="1"/>
            <a:r>
              <a:rPr lang="es-ES_tradnl" sz="2400" dirty="0" smtClean="0">
                <a:solidFill>
                  <a:srgbClr val="474747"/>
                </a:solidFill>
                <a:latin typeface="Arial Narrow" pitchFamily="34" charset="0"/>
              </a:rPr>
              <a:t>Infraestructura </a:t>
            </a:r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bien conectada</a:t>
            </a:r>
          </a:p>
          <a:p>
            <a:pPr lvl="1"/>
            <a:r>
              <a:rPr lang="es-ES_tradnl" sz="2400" dirty="0" smtClean="0">
                <a:solidFill>
                  <a:srgbClr val="474747"/>
                </a:solidFill>
                <a:latin typeface="Arial Narrow" pitchFamily="34" charset="0"/>
              </a:rPr>
              <a:t>Servicios </a:t>
            </a:r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básicos</a:t>
            </a:r>
          </a:p>
          <a:p>
            <a:pPr lvl="1"/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Entorno regulatorios y financieros favorables</a:t>
            </a:r>
          </a:p>
          <a:p>
            <a:r>
              <a:rPr lang="es-ES_tradnl" sz="2400" dirty="0" smtClean="0"/>
              <a:t>Multinacionales</a:t>
            </a:r>
          </a:p>
          <a:p>
            <a:pPr lvl="1"/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Instituciones sólidas</a:t>
            </a:r>
          </a:p>
          <a:p>
            <a:pPr lvl="1"/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Estabilidad del gobierno</a:t>
            </a:r>
          </a:p>
          <a:p>
            <a:pPr lvl="1"/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Infraestructura</a:t>
            </a:r>
          </a:p>
          <a:p>
            <a:pPr lvl="1"/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Capital humano</a:t>
            </a:r>
          </a:p>
          <a:p>
            <a:pPr lvl="1"/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Ausencia de corrupción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66024" y="4039402"/>
            <a:ext cx="332077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u="none" dirty="0" smtClean="0">
                <a:solidFill>
                  <a:srgbClr val="FF0000"/>
                </a:solidFill>
              </a:rPr>
              <a:t>Factores </a:t>
            </a:r>
            <a:r>
              <a:rPr lang="es-ES_tradnl" b="1" i="1" u="none" dirty="0" err="1" smtClean="0">
                <a:solidFill>
                  <a:srgbClr val="FF0000"/>
                </a:solidFill>
              </a:rPr>
              <a:t>soft</a:t>
            </a:r>
            <a:r>
              <a:rPr lang="es-ES_tradnl" b="1" u="none" dirty="0" smtClean="0">
                <a:solidFill>
                  <a:srgbClr val="FF0000"/>
                </a:solidFill>
              </a:rPr>
              <a:t> como la capacidad de respuesta de las autoridades o la calidad de vida en la ciudad puede inclinar la decisión de inversión</a:t>
            </a:r>
            <a:endParaRPr lang="es-ES_tradnl" b="1" u="none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8263" y="6346912"/>
            <a:ext cx="49457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Ciudades </a:t>
            </a:r>
            <a:r>
              <a:rPr lang="es-ES_tradnl" sz="1100" u="none" dirty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competitivas para empleo y crecimiento. Grupo Banco Mundial (2015)</a:t>
            </a:r>
          </a:p>
        </p:txBody>
      </p:sp>
    </p:spTree>
    <p:extLst>
      <p:ext uri="{BB962C8B-B14F-4D97-AF65-F5344CB8AC3E}">
        <p14:creationId xmlns:p14="http://schemas.microsoft.com/office/powerpoint/2010/main" val="1440934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229600" cy="858044"/>
          </a:xfrm>
        </p:spPr>
        <p:txBody>
          <a:bodyPr/>
          <a:lstStyle/>
          <a:p>
            <a:r>
              <a:rPr lang="es-ES_tradnl" dirty="0" smtClean="0"/>
              <a:t>Facilitadores para las empresas en las ciudades competitivas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304970"/>
              </p:ext>
            </p:extLst>
          </p:nvPr>
        </p:nvGraphicFramePr>
        <p:xfrm>
          <a:off x="457200" y="1201262"/>
          <a:ext cx="8229600" cy="481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98263" y="6346912"/>
            <a:ext cx="49457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Ciudades </a:t>
            </a:r>
            <a:r>
              <a:rPr lang="es-ES_tradnl" sz="1100" u="none" dirty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competitivas para empleo y crecimiento. Grupo Banco Mundial (2015)</a:t>
            </a:r>
          </a:p>
        </p:txBody>
      </p:sp>
    </p:spTree>
    <p:extLst>
      <p:ext uri="{BB962C8B-B14F-4D97-AF65-F5344CB8AC3E}">
        <p14:creationId xmlns:p14="http://schemas.microsoft.com/office/powerpoint/2010/main" val="3398850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229600" cy="858044"/>
          </a:xfrm>
        </p:spPr>
        <p:txBody>
          <a:bodyPr/>
          <a:lstStyle/>
          <a:p>
            <a:r>
              <a:rPr lang="es-ES_tradnl" dirty="0" smtClean="0"/>
              <a:t>Factores críticos de éxito para iniciativas de competitividad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985838"/>
              </p:ext>
            </p:extLst>
          </p:nvPr>
        </p:nvGraphicFramePr>
        <p:xfrm>
          <a:off x="457200" y="1201262"/>
          <a:ext cx="8229600" cy="481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98263" y="6305270"/>
            <a:ext cx="49457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u="none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Fuente: Ciudades </a:t>
            </a:r>
            <a:r>
              <a:rPr lang="es-ES_tradnl" sz="1100" u="none" dirty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competitivas para empleo y crecimiento. Grupo Banco Mundial (2015)</a:t>
            </a:r>
          </a:p>
        </p:txBody>
      </p:sp>
    </p:spTree>
    <p:extLst>
      <p:ext uri="{BB962C8B-B14F-4D97-AF65-F5344CB8AC3E}">
        <p14:creationId xmlns:p14="http://schemas.microsoft.com/office/powerpoint/2010/main" val="3755642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229600" cy="858044"/>
          </a:xfrm>
        </p:spPr>
        <p:txBody>
          <a:bodyPr/>
          <a:lstStyle/>
          <a:p>
            <a:r>
              <a:rPr lang="es-ES_tradnl" dirty="0" smtClean="0"/>
              <a:t>Beneficios de la construcción formal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Permite un crecimiento urbano ordenado</a:t>
            </a:r>
          </a:p>
          <a:p>
            <a:r>
              <a:rPr lang="es-ES_tradnl" dirty="0" smtClean="0"/>
              <a:t>Facilita la inscripción de activos en el registro de propiedad</a:t>
            </a:r>
          </a:p>
          <a:p>
            <a:r>
              <a:rPr lang="es-ES_tradnl" dirty="0" smtClean="0"/>
              <a:t>Facilita utilizar la propiedad como colateral en actividades financieras</a:t>
            </a:r>
          </a:p>
          <a:p>
            <a:pPr lvl="1"/>
            <a:r>
              <a:rPr lang="es-ES_tradnl" dirty="0">
                <a:solidFill>
                  <a:srgbClr val="474747"/>
                </a:solidFill>
                <a:latin typeface="Arial Narrow" pitchFamily="34" charset="0"/>
              </a:rPr>
              <a:t>La construcciones informales también pueden acceder a financiamiento pero por lo general a mayores tasas de interés</a:t>
            </a:r>
          </a:p>
          <a:p>
            <a:r>
              <a:rPr lang="es-ES_tradnl" dirty="0" smtClean="0"/>
              <a:t>Facilidad en acceso a servicios públicos</a:t>
            </a:r>
          </a:p>
          <a:p>
            <a:r>
              <a:rPr lang="es-ES_tradnl" dirty="0" smtClean="0"/>
              <a:t>Supervisión de la calidad de la construcción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57267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077894" cy="858044"/>
          </a:xfrm>
        </p:spPr>
        <p:txBody>
          <a:bodyPr/>
          <a:lstStyle/>
          <a:p>
            <a:r>
              <a:rPr lang="es-ES_tradnl" dirty="0" smtClean="0"/>
              <a:t>Municipal </a:t>
            </a:r>
            <a:r>
              <a:rPr lang="es-ES_tradnl" dirty="0" err="1" smtClean="0"/>
              <a:t>Scorecard</a:t>
            </a:r>
            <a:r>
              <a:rPr lang="es-ES_tradnl" dirty="0" smtClean="0"/>
              <a:t>: herramienta para la gestión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4524582"/>
          </a:xfrm>
        </p:spPr>
        <p:txBody>
          <a:bodyPr/>
          <a:lstStyle/>
          <a:p>
            <a:r>
              <a:rPr lang="es-ES_tradnl" sz="2400" dirty="0" smtClean="0"/>
              <a:t>Metodología desarrollada por CLACDS para el IFC en el año 2007</a:t>
            </a:r>
          </a:p>
          <a:p>
            <a:r>
              <a:rPr lang="es-ES_tradnl" sz="2400" dirty="0" smtClean="0"/>
              <a:t>Identifica como el desempeño de los gobiernos municipales afecta el clima de negocios y los emprendimientos en el territorio</a:t>
            </a:r>
          </a:p>
          <a:p>
            <a:pPr lvl="1"/>
            <a:r>
              <a:rPr lang="es-ES_tradnl" sz="2000" dirty="0">
                <a:solidFill>
                  <a:srgbClr val="474747"/>
                </a:solidFill>
                <a:latin typeface="Arial Narrow" pitchFamily="34" charset="0"/>
              </a:rPr>
              <a:t>El </a:t>
            </a:r>
            <a:r>
              <a:rPr lang="es-ES_tradnl" sz="2000" dirty="0" err="1">
                <a:solidFill>
                  <a:srgbClr val="474747"/>
                </a:solidFill>
                <a:latin typeface="Arial Narrow" pitchFamily="34" charset="0"/>
              </a:rPr>
              <a:t>scorecard</a:t>
            </a:r>
            <a:r>
              <a:rPr lang="es-ES_tradnl" sz="2000" dirty="0">
                <a:solidFill>
                  <a:srgbClr val="474747"/>
                </a:solidFill>
                <a:latin typeface="Arial Narrow" pitchFamily="34" charset="0"/>
              </a:rPr>
              <a:t> busca estimar la carga burocrática en términos de desempeño y procesos</a:t>
            </a:r>
          </a:p>
          <a:p>
            <a:pPr lvl="1"/>
            <a:r>
              <a:rPr lang="es-ES_tradnl" sz="2000" dirty="0" smtClean="0">
                <a:solidFill>
                  <a:srgbClr val="474747"/>
                </a:solidFill>
                <a:latin typeface="Arial Narrow" pitchFamily="34" charset="0"/>
              </a:rPr>
              <a:t>Es </a:t>
            </a:r>
            <a:r>
              <a:rPr lang="es-ES_tradnl" sz="2000" dirty="0">
                <a:solidFill>
                  <a:srgbClr val="474747"/>
                </a:solidFill>
                <a:latin typeface="Arial Narrow" pitchFamily="34" charset="0"/>
              </a:rPr>
              <a:t>una herramienta sencilla procura medir la eficiencia en las municipalidades</a:t>
            </a:r>
          </a:p>
          <a:p>
            <a:r>
              <a:rPr lang="es-ES_tradnl" sz="2400" dirty="0" smtClean="0"/>
              <a:t>Se implementó en dos áreas: permisos de construcción y licencias de operación</a:t>
            </a:r>
          </a:p>
          <a:p>
            <a:r>
              <a:rPr lang="es-ES_tradnl" sz="2400" dirty="0" smtClean="0"/>
              <a:t>Se evaluaron 65 municipios de Bolivia, Brasil, Honduras, Nicaragua y Perú</a:t>
            </a:r>
          </a:p>
          <a:p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617974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81497070"/>
              </p:ext>
            </p:extLst>
          </p:nvPr>
        </p:nvGraphicFramePr>
        <p:xfrm>
          <a:off x="1041680" y="1075499"/>
          <a:ext cx="72542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82653" y="5288677"/>
            <a:ext cx="6559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u="none" dirty="0" smtClean="0"/>
              <a:t>Encuestas a empresarios y empleados municipales</a:t>
            </a:r>
            <a:endParaRPr lang="es-ES_tradnl" b="1" u="none" dirty="0"/>
          </a:p>
        </p:txBody>
      </p:sp>
    </p:spTree>
    <p:extLst>
      <p:ext uri="{BB962C8B-B14F-4D97-AF65-F5344CB8AC3E}">
        <p14:creationId xmlns:p14="http://schemas.microsoft.com/office/powerpoint/2010/main" val="3164773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958356"/>
              </p:ext>
            </p:extLst>
          </p:nvPr>
        </p:nvGraphicFramePr>
        <p:xfrm>
          <a:off x="457200" y="498325"/>
          <a:ext cx="8229600" cy="4951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593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Proceso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0965234"/>
              </p:ext>
            </p:extLst>
          </p:nvPr>
        </p:nvGraphicFramePr>
        <p:xfrm>
          <a:off x="160774" y="1201262"/>
          <a:ext cx="8826472" cy="4826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401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229600" cy="858044"/>
          </a:xfrm>
        </p:spPr>
        <p:txBody>
          <a:bodyPr/>
          <a:lstStyle/>
          <a:p>
            <a:r>
              <a:rPr lang="es-ES_tradnl" dirty="0" smtClean="0"/>
              <a:t>Permite identificar cuellos de botella y áreas de mejora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5822181"/>
              </p:ext>
            </p:extLst>
          </p:nvPr>
        </p:nvGraphicFramePr>
        <p:xfrm>
          <a:off x="457200" y="1201737"/>
          <a:ext cx="8229600" cy="4654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9455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Y generar cambios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4389104"/>
              </p:ext>
            </p:extLst>
          </p:nvPr>
        </p:nvGraphicFramePr>
        <p:xfrm>
          <a:off x="457200" y="1201738"/>
          <a:ext cx="4127500" cy="468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109557"/>
              </p:ext>
            </p:extLst>
          </p:nvPr>
        </p:nvGraphicFramePr>
        <p:xfrm>
          <a:off x="4802390" y="1201738"/>
          <a:ext cx="4127500" cy="468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90725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Lecciones aprendidas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Cambios son posibles y relativamente rápidos y baratos</a:t>
            </a:r>
          </a:p>
          <a:p>
            <a:pPr lvl="1"/>
            <a:r>
              <a:rPr lang="es-ES_tradnl" dirty="0">
                <a:solidFill>
                  <a:srgbClr val="474747"/>
                </a:solidFill>
                <a:latin typeface="Arial Narrow" pitchFamily="34" charset="0"/>
              </a:rPr>
              <a:t>Dependiendo de la profundidad pueden tardar entre 9 y 16 meses, y el costo se compensa con los beneficios </a:t>
            </a:r>
            <a:r>
              <a:rPr lang="es-ES_tradnl" dirty="0" smtClean="0">
                <a:solidFill>
                  <a:srgbClr val="474747"/>
                </a:solidFill>
                <a:latin typeface="Arial Narrow" pitchFamily="34" charset="0"/>
              </a:rPr>
              <a:t>generados</a:t>
            </a:r>
          </a:p>
          <a:p>
            <a:r>
              <a:rPr lang="es-ES_tradnl" dirty="0" smtClean="0">
                <a:solidFill>
                  <a:srgbClr val="474747"/>
                </a:solidFill>
                <a:latin typeface="Arial Narrow" pitchFamily="34" charset="0"/>
              </a:rPr>
              <a:t>Para mejorar los indicadores de desempeño, el subíndice de información es el más importante. Seguido de herramientas, inspecciones y capacitación </a:t>
            </a:r>
            <a:endParaRPr lang="es-ES_tradnl" dirty="0">
              <a:solidFill>
                <a:srgbClr val="474747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2531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229600" cy="858044"/>
          </a:xfrm>
        </p:spPr>
        <p:txBody>
          <a:bodyPr/>
          <a:lstStyle/>
          <a:p>
            <a:r>
              <a:rPr lang="es-ES_tradnl" dirty="0" smtClean="0"/>
              <a:t>Lecciones aprendidas: Información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261"/>
            <a:ext cx="8229600" cy="4852583"/>
          </a:xfrm>
        </p:spPr>
        <p:txBody>
          <a:bodyPr/>
          <a:lstStyle/>
          <a:p>
            <a:r>
              <a:rPr lang="es-ES_tradnl" sz="2000" dirty="0" smtClean="0"/>
              <a:t>Lo más importante, la información que se da al público es la correcta y es fácil de entender por el usuario</a:t>
            </a:r>
          </a:p>
          <a:p>
            <a:r>
              <a:rPr lang="es-ES_tradnl" sz="2000" dirty="0" smtClean="0"/>
              <a:t>Los formularios son fáciles de completar</a:t>
            </a:r>
          </a:p>
          <a:p>
            <a:r>
              <a:rPr lang="es-ES_tradnl" sz="2000" dirty="0" smtClean="0"/>
              <a:t>Puede ser necesario hacer </a:t>
            </a:r>
            <a:r>
              <a:rPr lang="es-ES_tradnl" sz="2000" i="1" dirty="0" err="1" smtClean="0"/>
              <a:t>focus</a:t>
            </a:r>
            <a:r>
              <a:rPr lang="es-ES_tradnl" sz="2000" i="1" dirty="0" smtClean="0"/>
              <a:t> </a:t>
            </a:r>
            <a:r>
              <a:rPr lang="es-ES_tradnl" sz="2000" i="1" dirty="0" err="1" smtClean="0"/>
              <a:t>group</a:t>
            </a:r>
            <a:r>
              <a:rPr lang="es-ES_tradnl" sz="2000" i="1" dirty="0" smtClean="0"/>
              <a:t> </a:t>
            </a:r>
            <a:r>
              <a:rPr lang="es-ES_tradnl" sz="2000" dirty="0" smtClean="0"/>
              <a:t>para revisar el lenguaje y cómo lo interpretan los usuarios</a:t>
            </a:r>
          </a:p>
          <a:p>
            <a:r>
              <a:rPr lang="es-ES_tradnl" sz="2000" dirty="0" smtClean="0"/>
              <a:t>La disponibilidad de información en diferentes herramientas (internet, papel, etc.) sobre:</a:t>
            </a:r>
          </a:p>
          <a:p>
            <a:pPr lvl="1"/>
            <a:r>
              <a:rPr lang="es-ES_tradnl" sz="1600" dirty="0">
                <a:solidFill>
                  <a:srgbClr val="474747"/>
                </a:solidFill>
                <a:latin typeface="Arial Narrow" pitchFamily="34" charset="0"/>
              </a:rPr>
              <a:t>Proceso</a:t>
            </a:r>
          </a:p>
          <a:p>
            <a:pPr lvl="1"/>
            <a:r>
              <a:rPr lang="es-ES_tradnl" sz="1600" dirty="0">
                <a:solidFill>
                  <a:srgbClr val="474747"/>
                </a:solidFill>
                <a:latin typeface="Arial Narrow" pitchFamily="34" charset="0"/>
              </a:rPr>
              <a:t>Requisitos </a:t>
            </a:r>
          </a:p>
          <a:p>
            <a:pPr lvl="1"/>
            <a:r>
              <a:rPr lang="es-ES_tradnl" sz="1600" dirty="0">
                <a:solidFill>
                  <a:srgbClr val="474747"/>
                </a:solidFill>
                <a:latin typeface="Arial Narrow" pitchFamily="34" charset="0"/>
              </a:rPr>
              <a:t>Formularios </a:t>
            </a:r>
          </a:p>
          <a:p>
            <a:pPr lvl="1"/>
            <a:r>
              <a:rPr lang="es-ES_tradnl" sz="1600" dirty="0">
                <a:solidFill>
                  <a:srgbClr val="474747"/>
                </a:solidFill>
                <a:latin typeface="Arial Narrow" pitchFamily="34" charset="0"/>
              </a:rPr>
              <a:t>Inspecciones </a:t>
            </a:r>
            <a:endParaRPr lang="es-ES_tradnl" sz="1600" dirty="0" smtClean="0">
              <a:solidFill>
                <a:srgbClr val="474747"/>
              </a:solidFill>
              <a:latin typeface="Arial Narrow" pitchFamily="34" charset="0"/>
            </a:endParaRPr>
          </a:p>
          <a:p>
            <a:r>
              <a:rPr lang="es-ES_tradnl" sz="2000" dirty="0"/>
              <a:t>Comunicar los </a:t>
            </a:r>
            <a:r>
              <a:rPr lang="es-ES_tradnl" sz="2000" dirty="0" smtClean="0"/>
              <a:t>cambios</a:t>
            </a:r>
          </a:p>
          <a:p>
            <a:r>
              <a:rPr lang="es-ES_tradnl" sz="2000" dirty="0" smtClean="0"/>
              <a:t>Generar información específica sobre las inspecciones, cuáles son las responsabilidades del Estado, que se inspeccionará 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6987017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229600" cy="858044"/>
          </a:xfrm>
        </p:spPr>
        <p:txBody>
          <a:bodyPr/>
          <a:lstStyle/>
          <a:p>
            <a:r>
              <a:rPr lang="es-ES_tradnl" dirty="0" smtClean="0"/>
              <a:t>Lecciones aprendidas: Herramientas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4819592"/>
          </a:xfrm>
        </p:spPr>
        <p:txBody>
          <a:bodyPr/>
          <a:lstStyle/>
          <a:p>
            <a:r>
              <a:rPr lang="es-ES_tradnl" sz="2400" dirty="0" smtClean="0"/>
              <a:t>Zonificación: hacer y actualizar la planificación del uso del suelo y complementar con la disponibilidad de servicios, tránsito, </a:t>
            </a:r>
          </a:p>
          <a:p>
            <a:pPr lvl="1"/>
            <a:r>
              <a:rPr lang="es-ES_tradnl" sz="2000" dirty="0">
                <a:solidFill>
                  <a:srgbClr val="474747"/>
                </a:solidFill>
                <a:latin typeface="Arial Narrow" pitchFamily="34" charset="0"/>
              </a:rPr>
              <a:t>Poner a disposición de los usuarios herramientas para su consulta (mapas, </a:t>
            </a:r>
            <a:r>
              <a:rPr lang="es-ES_tradnl" sz="2000" dirty="0" err="1">
                <a:solidFill>
                  <a:srgbClr val="474747"/>
                </a:solidFill>
                <a:latin typeface="Arial Narrow" pitchFamily="34" charset="0"/>
              </a:rPr>
              <a:t>etc</a:t>
            </a:r>
            <a:r>
              <a:rPr lang="es-ES_tradnl" sz="2000" dirty="0">
                <a:solidFill>
                  <a:srgbClr val="474747"/>
                </a:solidFill>
                <a:latin typeface="Arial Narrow" pitchFamily="34" charset="0"/>
              </a:rPr>
              <a:t>)</a:t>
            </a:r>
          </a:p>
          <a:p>
            <a:r>
              <a:rPr lang="es-ES_tradnl" sz="2400" dirty="0" smtClean="0"/>
              <a:t>Sistemas de clasificación para determinar riesgos y así poder usar eficientemente los recursos para inspección</a:t>
            </a:r>
          </a:p>
          <a:p>
            <a:r>
              <a:rPr lang="es-ES_tradnl" sz="2400" dirty="0" smtClean="0"/>
              <a:t>Uso de </a:t>
            </a:r>
            <a:r>
              <a:rPr lang="es-ES_tradnl" sz="2400" dirty="0" err="1" smtClean="0"/>
              <a:t>TIC´s</a:t>
            </a:r>
            <a:r>
              <a:rPr lang="es-ES_tradnl" sz="2400" dirty="0" smtClean="0"/>
              <a:t>: digitalizar y automatizar procesos e incorporar herramientas que permitan medir los flujos de trabajo</a:t>
            </a:r>
          </a:p>
          <a:p>
            <a:r>
              <a:rPr lang="es-ES_tradnl" sz="2400" dirty="0" smtClean="0"/>
              <a:t>Capacidad de delegar el poder de firma</a:t>
            </a:r>
          </a:p>
          <a:p>
            <a:r>
              <a:rPr lang="es-ES_tradnl" sz="2400" dirty="0" smtClean="0"/>
              <a:t>Los cambios deben contar con el apoyo del sector privado para buscar que sean sostenibles en el tiempo</a:t>
            </a:r>
          </a:p>
        </p:txBody>
      </p:sp>
    </p:spTree>
    <p:extLst>
      <p:ext uri="{BB962C8B-B14F-4D97-AF65-F5344CB8AC3E}">
        <p14:creationId xmlns:p14="http://schemas.microsoft.com/office/powerpoint/2010/main" val="1042068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229600" cy="858044"/>
          </a:xfrm>
        </p:spPr>
        <p:txBody>
          <a:bodyPr/>
          <a:lstStyle/>
          <a:p>
            <a:r>
              <a:rPr lang="es-ES_tradnl" dirty="0" smtClean="0"/>
              <a:t>Lecciones aprendidas: Inspecciones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4737114"/>
          </a:xfrm>
        </p:spPr>
        <p:txBody>
          <a:bodyPr/>
          <a:lstStyle/>
          <a:p>
            <a:r>
              <a:rPr lang="es-ES_tradnl" dirty="0" smtClean="0"/>
              <a:t>Información sobre la inspección a las empresas: brindar detalle acerca de que debe cumplir el usuario de acuerdo con la ley, así como el fundamento legal del requisito</a:t>
            </a:r>
          </a:p>
          <a:p>
            <a:r>
              <a:rPr lang="es-ES_tradnl" dirty="0" smtClean="0"/>
              <a:t>Reducir la discrecionalidad en la inspección: </a:t>
            </a:r>
          </a:p>
          <a:p>
            <a:pPr lvl="1"/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Sistema centralizado para establecer la agenda de inspección de acuerdo al riesgo</a:t>
            </a:r>
          </a:p>
          <a:p>
            <a:pPr lvl="1"/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Establecer formatos de inspección con criterios fáciles de entender</a:t>
            </a:r>
          </a:p>
          <a:p>
            <a:pPr lvl="1"/>
            <a:r>
              <a:rPr lang="es-ES_tradnl" sz="2400" dirty="0">
                <a:solidFill>
                  <a:srgbClr val="474747"/>
                </a:solidFill>
                <a:latin typeface="Arial Narrow" pitchFamily="34" charset="0"/>
              </a:rPr>
              <a:t>Seguimiento al cliente para evaluar la correcta aplicación de los procedimientos de </a:t>
            </a:r>
            <a:r>
              <a:rPr lang="es-ES_tradnl" sz="2400" dirty="0" smtClean="0">
                <a:solidFill>
                  <a:srgbClr val="474747"/>
                </a:solidFill>
                <a:latin typeface="Arial Narrow" pitchFamily="34" charset="0"/>
              </a:rPr>
              <a:t>inspección</a:t>
            </a:r>
          </a:p>
          <a:p>
            <a:endParaRPr lang="es-ES_tradnl" dirty="0">
              <a:solidFill>
                <a:srgbClr val="474747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994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229600" cy="858044"/>
          </a:xfrm>
        </p:spPr>
        <p:txBody>
          <a:bodyPr/>
          <a:lstStyle/>
          <a:p>
            <a:r>
              <a:rPr lang="es-ES_tradnl" dirty="0" smtClean="0"/>
              <a:t>Lecciones aprendidas: Capacitación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261"/>
            <a:ext cx="8229600" cy="4654637"/>
          </a:xfrm>
        </p:spPr>
        <p:txBody>
          <a:bodyPr/>
          <a:lstStyle/>
          <a:p>
            <a:r>
              <a:rPr lang="es-ES_tradnl" dirty="0" smtClean="0"/>
              <a:t>La municipalidad provee capacitación a sus empleados sobre los procedimientos y servicio al cliente</a:t>
            </a:r>
          </a:p>
          <a:p>
            <a:r>
              <a:rPr lang="es-ES_tradnl" dirty="0" smtClean="0"/>
              <a:t>Los empleados brindan información correcta a los usuarios con buen servicio al cliente</a:t>
            </a:r>
          </a:p>
          <a:p>
            <a:r>
              <a:rPr lang="es-ES_tradnl" dirty="0" smtClean="0"/>
              <a:t>Los procedimientos aplicados coinciden con los manuales y procedimientos aprobados por la municipalidad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465018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17 Conector recto"/>
          <p:cNvCxnSpPr/>
          <p:nvPr/>
        </p:nvCxnSpPr>
        <p:spPr bwMode="auto">
          <a:xfrm>
            <a:off x="0" y="3140968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19 Conector recto"/>
          <p:cNvCxnSpPr/>
          <p:nvPr/>
        </p:nvCxnSpPr>
        <p:spPr bwMode="auto">
          <a:xfrm>
            <a:off x="1588" y="4869160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20 CuadroTexto"/>
          <p:cNvSpPr txBox="1"/>
          <p:nvPr/>
        </p:nvSpPr>
        <p:spPr>
          <a:xfrm>
            <a:off x="539552" y="3284984"/>
            <a:ext cx="19442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s-ES" sz="1200" u="none" dirty="0">
                <a:solidFill>
                  <a:schemeClr val="bg1"/>
                </a:solidFill>
                <a:latin typeface="Arial Narrow" pitchFamily="34" charset="0"/>
              </a:rPr>
              <a:t>COSTA RICA</a:t>
            </a:r>
          </a:p>
          <a:p>
            <a:pPr>
              <a:lnSpc>
                <a:spcPts val="1400"/>
              </a:lnSpc>
            </a:pPr>
            <a:r>
              <a:rPr lang="es-ES" sz="1200" b="1" u="none" dirty="0">
                <a:solidFill>
                  <a:schemeClr val="bg1"/>
                </a:solidFill>
                <a:latin typeface="Arial Narrow" pitchFamily="34" charset="0"/>
              </a:rPr>
              <a:t>Campus Walter </a:t>
            </a:r>
            <a:r>
              <a:rPr lang="es-ES" sz="1200" b="1" u="none" dirty="0" err="1" smtClean="0">
                <a:solidFill>
                  <a:schemeClr val="bg1"/>
                </a:solidFill>
                <a:latin typeface="Arial Narrow" pitchFamily="34" charset="0"/>
              </a:rPr>
              <a:t>Kissling</a:t>
            </a:r>
            <a:r>
              <a:rPr lang="es-ES" sz="1200" b="1" u="none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200" b="1" u="none" dirty="0" err="1">
                <a:solidFill>
                  <a:schemeClr val="bg1"/>
                </a:solidFill>
                <a:latin typeface="Arial Narrow" pitchFamily="34" charset="0"/>
              </a:rPr>
              <a:t>Gam</a:t>
            </a:r>
            <a:endParaRPr lang="es-ES" sz="1200" b="1" u="none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lnSpc>
                <a:spcPts val="1400"/>
              </a:lnSpc>
            </a:pPr>
            <a:r>
              <a:rPr lang="es-ES" sz="1200" u="none" dirty="0">
                <a:solidFill>
                  <a:schemeClr val="bg1"/>
                </a:solidFill>
                <a:latin typeface="Arial Narrow" pitchFamily="34" charset="0"/>
              </a:rPr>
              <a:t>2 km Oeste de Vivero</a:t>
            </a:r>
          </a:p>
          <a:p>
            <a:pPr>
              <a:lnSpc>
                <a:spcPts val="1400"/>
              </a:lnSpc>
            </a:pPr>
            <a:r>
              <a:rPr lang="es-ES" sz="1200" u="none" dirty="0">
                <a:solidFill>
                  <a:schemeClr val="bg1"/>
                </a:solidFill>
                <a:latin typeface="Arial Narrow" pitchFamily="34" charset="0"/>
              </a:rPr>
              <a:t>Procesa </a:t>
            </a:r>
            <a:r>
              <a:rPr lang="es-ES" sz="1200" u="none" dirty="0" err="1">
                <a:solidFill>
                  <a:schemeClr val="bg1"/>
                </a:solidFill>
                <a:latin typeface="Arial Narrow" pitchFamily="34" charset="0"/>
              </a:rPr>
              <a:t>Nro</a:t>
            </a:r>
            <a:r>
              <a:rPr lang="es-ES" sz="1200" u="none" dirty="0">
                <a:solidFill>
                  <a:schemeClr val="bg1"/>
                </a:solidFill>
                <a:latin typeface="Arial Narrow" pitchFamily="34" charset="0"/>
              </a:rPr>
              <a:t> 1</a:t>
            </a:r>
          </a:p>
          <a:p>
            <a:pPr>
              <a:lnSpc>
                <a:spcPts val="1400"/>
              </a:lnSpc>
            </a:pPr>
            <a:r>
              <a:rPr lang="es-ES" sz="1200" u="none" dirty="0">
                <a:solidFill>
                  <a:schemeClr val="bg1"/>
                </a:solidFill>
                <a:latin typeface="Arial Narrow" pitchFamily="34" charset="0"/>
              </a:rPr>
              <a:t>La Garita, Alajuela</a:t>
            </a:r>
          </a:p>
          <a:p>
            <a:pPr>
              <a:lnSpc>
                <a:spcPts val="1400"/>
              </a:lnSpc>
            </a:pPr>
            <a:r>
              <a:rPr lang="es-ES" sz="1200" u="none" dirty="0" smtClean="0">
                <a:solidFill>
                  <a:schemeClr val="bg1"/>
                </a:solidFill>
                <a:latin typeface="Arial Narrow" pitchFamily="34" charset="0"/>
              </a:rPr>
              <a:t>Tel</a:t>
            </a:r>
            <a:r>
              <a:rPr lang="es-ES" sz="1200" u="none" dirty="0">
                <a:solidFill>
                  <a:schemeClr val="bg1"/>
                </a:solidFill>
                <a:latin typeface="Arial Narrow" pitchFamily="34" charset="0"/>
              </a:rPr>
              <a:t>: +506 2437-2200</a:t>
            </a:r>
            <a:endParaRPr lang="es-ES" sz="12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2915816" y="3284984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u="none" dirty="0">
                <a:solidFill>
                  <a:schemeClr val="bg1"/>
                </a:solidFill>
                <a:latin typeface="Arial Narrow" pitchFamily="34" charset="0"/>
              </a:rPr>
              <a:t>NICARAGUA</a:t>
            </a:r>
          </a:p>
          <a:p>
            <a:r>
              <a:rPr lang="es-ES" sz="1200" b="1" u="none" dirty="0">
                <a:solidFill>
                  <a:schemeClr val="bg1"/>
                </a:solidFill>
                <a:latin typeface="Arial Narrow" pitchFamily="34" charset="0"/>
              </a:rPr>
              <a:t>Campus Francisco de Sola</a:t>
            </a:r>
          </a:p>
          <a:p>
            <a:r>
              <a:rPr lang="es-ES" sz="1200" u="none" dirty="0">
                <a:solidFill>
                  <a:schemeClr val="bg1"/>
                </a:solidFill>
                <a:latin typeface="Arial Narrow" pitchFamily="34" charset="0"/>
              </a:rPr>
              <a:t>km 15 1/2 carretera Sur</a:t>
            </a:r>
          </a:p>
          <a:p>
            <a:r>
              <a:rPr lang="es-ES" sz="1200" u="none" dirty="0" err="1">
                <a:solidFill>
                  <a:schemeClr val="bg1"/>
                </a:solidFill>
                <a:latin typeface="Arial Narrow" pitchFamily="34" charset="0"/>
              </a:rPr>
              <a:t>Montefresco</a:t>
            </a:r>
            <a:r>
              <a:rPr lang="es-ES" sz="1200" u="none" dirty="0">
                <a:solidFill>
                  <a:schemeClr val="bg1"/>
                </a:solidFill>
                <a:latin typeface="Arial Narrow" pitchFamily="34" charset="0"/>
              </a:rPr>
              <a:t>, Managua</a:t>
            </a:r>
          </a:p>
          <a:p>
            <a:r>
              <a:rPr lang="es-ES" sz="1200" u="none" dirty="0" smtClean="0">
                <a:solidFill>
                  <a:schemeClr val="bg1"/>
                </a:solidFill>
                <a:latin typeface="Arial Narrow" pitchFamily="34" charset="0"/>
              </a:rPr>
              <a:t>Tel</a:t>
            </a:r>
            <a:r>
              <a:rPr lang="es-ES" sz="1200" u="none" dirty="0">
                <a:solidFill>
                  <a:schemeClr val="bg1"/>
                </a:solidFill>
                <a:latin typeface="Arial Narrow" pitchFamily="34" charset="0"/>
              </a:rPr>
              <a:t>: +505 2248-9700</a:t>
            </a:r>
            <a:endParaRPr lang="es-ES" sz="12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539552" y="6021288"/>
            <a:ext cx="1944216" cy="284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s-ES" sz="2000" u="none" dirty="0" smtClean="0">
                <a:solidFill>
                  <a:schemeClr val="bg1"/>
                </a:solidFill>
                <a:latin typeface="Arial Narrow" pitchFamily="34" charset="0"/>
              </a:rPr>
              <a:t>www.incae.edu</a:t>
            </a:r>
            <a:endParaRPr lang="es-ES" sz="2000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64" y="2274977"/>
            <a:ext cx="2900951" cy="44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72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IyappucLvBRynaxbCt1M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Ga6XyBJuOjE6zocarUVn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PJ04fYfdhiWNCMzDQkstaU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rJYip97RIHhaDfMn4m3gf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nbjwqXB8fLoowEyFQQTg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nbjwqXB8fLoowEyFQQTg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TeOrO2yegTRxDfPqd1oct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I2sa26gZvVlIYxv4UU8f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zOX7i9SG9AxwqzAFIhNgn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Q51JZ4kzmuE1XeV7Y4hMS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zOX7i9SG9AxwqzAFIhNgnt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Q51JZ4kzmuE1XeV7Y4hMS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zOX7i9SG9AxwqzAFIhNgn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Q51JZ4kzmuE1XeV7Y4hM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zOX7i9SG9AxwqzAFIhNgn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Q51JZ4kzmuE1XeV7Y4hMS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zOX7i9SG9AxwqzAFIhNgn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Q51JZ4kzmuE1XeV7Y4hMS"/>
</p:tagLst>
</file>

<file path=ppt/theme/theme1.xml><?xml version="1.0" encoding="utf-8"?>
<a:theme xmlns:a="http://schemas.openxmlformats.org/drawingml/2006/main" name="Default Theme">
  <a:themeElements>
    <a:clrScheme name="Personalizado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F7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834</TotalTime>
  <Words>1710</Words>
  <Application>Microsoft Macintosh PowerPoint</Application>
  <PresentationFormat>On-screen Show (4:3)</PresentationFormat>
  <Paragraphs>384</Paragraphs>
  <Slides>34</Slides>
  <Notes>12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Default Theme</vt:lpstr>
      <vt:lpstr>Municipal Scorecard: Herramienta para la Gestión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 competitividad no es solo para los países</vt:lpstr>
      <vt:lpstr>Competitividad de la Ciudad de Guatemala</vt:lpstr>
      <vt:lpstr>Ciudades competitivas: requerimientos del sector privado</vt:lpstr>
      <vt:lpstr>Facilitadores para las empresas en las ciudades competitivas</vt:lpstr>
      <vt:lpstr>Factores críticos de éxito para iniciativas de competitividad</vt:lpstr>
      <vt:lpstr>Beneficios de la construcción formal</vt:lpstr>
      <vt:lpstr>Municipal Scorecard: herramienta para la gestión</vt:lpstr>
      <vt:lpstr>PowerPoint Presentation</vt:lpstr>
      <vt:lpstr>PowerPoint Presentation</vt:lpstr>
      <vt:lpstr>Proceso</vt:lpstr>
      <vt:lpstr>Permite identificar cuellos de botella y áreas de mejora</vt:lpstr>
      <vt:lpstr>Y generar cambios</vt:lpstr>
      <vt:lpstr>Lecciones aprendidas</vt:lpstr>
      <vt:lpstr>Lecciones aprendidas: Información</vt:lpstr>
      <vt:lpstr>Lecciones aprendidas: Herramientas</vt:lpstr>
      <vt:lpstr>Lecciones aprendidas: Inspecciones</vt:lpstr>
      <vt:lpstr>Lecciones aprendidas: Capacitación</vt:lpstr>
      <vt:lpstr>PowerPoint Presentation</vt:lpstr>
    </vt:vector>
  </TitlesOfParts>
  <Company>INCAE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Arce</dc:creator>
  <cp:lastModifiedBy>Ronald Arce</cp:lastModifiedBy>
  <cp:revision>35</cp:revision>
  <dcterms:created xsi:type="dcterms:W3CDTF">2017-04-17T21:06:21Z</dcterms:created>
  <dcterms:modified xsi:type="dcterms:W3CDTF">2017-04-20T14:58:44Z</dcterms:modified>
</cp:coreProperties>
</file>