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474" r:id="rId2"/>
    <p:sldId id="443" r:id="rId3"/>
    <p:sldId id="447" r:id="rId4"/>
    <p:sldId id="470" r:id="rId5"/>
    <p:sldId id="449" r:id="rId6"/>
    <p:sldId id="452" r:id="rId7"/>
    <p:sldId id="453" r:id="rId8"/>
    <p:sldId id="466" r:id="rId9"/>
    <p:sldId id="454" r:id="rId10"/>
    <p:sldId id="476" r:id="rId11"/>
    <p:sldId id="467" r:id="rId12"/>
    <p:sldId id="464" r:id="rId13"/>
    <p:sldId id="456" r:id="rId14"/>
    <p:sldId id="457" r:id="rId15"/>
    <p:sldId id="468" r:id="rId16"/>
    <p:sldId id="460" r:id="rId17"/>
    <p:sldId id="475" r:id="rId18"/>
    <p:sldId id="472" r:id="rId19"/>
  </p:sldIdLst>
  <p:sldSz cx="9144000" cy="6858000" type="screen4x3"/>
  <p:notesSz cx="7010400" cy="9296400"/>
  <p:defaultTextStyle>
    <a:defPPr>
      <a:defRPr lang="es-ES_tradn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574B"/>
    <a:srgbClr val="00B4C2"/>
    <a:srgbClr val="CED686"/>
    <a:srgbClr val="E7A618"/>
    <a:srgbClr val="E5F7F9"/>
    <a:srgbClr val="00ABBD"/>
    <a:srgbClr val="0476A9"/>
    <a:srgbClr val="0071BA"/>
    <a:srgbClr val="0098B9"/>
    <a:srgbClr val="ADE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03" autoAdjust="0"/>
    <p:restoredTop sz="95414" autoAdjust="0"/>
  </p:normalViewPr>
  <p:slideViewPr>
    <p:cSldViewPr snapToObjects="1" showGuides="1">
      <p:cViewPr varScale="1">
        <p:scale>
          <a:sx n="104" d="100"/>
          <a:sy n="104" d="100"/>
        </p:scale>
        <p:origin x="-34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Libro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Users\famarroq\Downloads\NOTARIOS%20CON%20REGISTRO%20DE%20HUELLA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G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8567998505907417E-2"/>
          <c:y val="0"/>
          <c:w val="0.73402039078333658"/>
          <c:h val="1"/>
        </c:manualLayout>
      </c:layout>
      <c:pie3DChart>
        <c:varyColors val="1"/>
        <c:ser>
          <c:idx val="0"/>
          <c:order val="0"/>
          <c:explosion val="25"/>
          <c:dLbls>
            <c:dLbl>
              <c:idx val="0"/>
              <c:layout>
                <c:manualLayout>
                  <c:x val="-2.5380552138826916E-2"/>
                  <c:y val="-3.0918091909494759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17,699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D4A-46C6-840B-E53780835604}"/>
                </c:ext>
              </c:extLst>
            </c:dLbl>
            <c:dLbl>
              <c:idx val="1"/>
              <c:layout>
                <c:manualLayout>
                  <c:x val="-9.9582573639600616E-2"/>
                  <c:y val="0.16329658251300916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250,515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D4A-46C6-840B-E53780835604}"/>
                </c:ext>
              </c:extLst>
            </c:dLbl>
            <c:dLbl>
              <c:idx val="2"/>
              <c:layout>
                <c:manualLayout>
                  <c:x val="4.7902512899365618E-2"/>
                  <c:y val="0.1510104803858997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276,642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D4A-46C6-840B-E5378083560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es-G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Hoja1!$B$2:$B$4</c:f>
              <c:strCache>
                <c:ptCount val="3"/>
                <c:pt idx="0">
                  <c:v>Traspasos por Notario</c:v>
                </c:pt>
                <c:pt idx="1">
                  <c:v>Traspasos</c:v>
                </c:pt>
                <c:pt idx="2">
                  <c:v>Otras Transacciones</c:v>
                </c:pt>
              </c:strCache>
            </c:strRef>
          </c:cat>
          <c:val>
            <c:numRef>
              <c:f>Hoja1!$C$2:$C$4</c:f>
              <c:numCache>
                <c:formatCode>General</c:formatCode>
                <c:ptCount val="3"/>
                <c:pt idx="0">
                  <c:v>17699</c:v>
                </c:pt>
                <c:pt idx="1">
                  <c:v>250515</c:v>
                </c:pt>
                <c:pt idx="2">
                  <c:v>276642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8D4A-46C6-840B-E537808356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legend>
      <c:legendPos val="r"/>
      <c:layout>
        <c:manualLayout>
          <c:xMode val="edge"/>
          <c:yMode val="edge"/>
          <c:x val="0.67795000893119073"/>
          <c:y val="0.7355085143074096"/>
          <c:w val="0.27554269699175521"/>
          <c:h val="0.2178100929407665"/>
        </c:manualLayout>
      </c:layout>
      <c:overlay val="0"/>
      <c:txPr>
        <a:bodyPr/>
        <a:lstStyle/>
        <a:p>
          <a:pPr>
            <a:defRPr sz="1000"/>
          </a:pPr>
          <a:endParaRPr lang="es-GT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G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400" b="1"/>
            </a:pPr>
            <a:r>
              <a:rPr lang="en-US" dirty="0"/>
              <a:t>NOTARIOS</a:t>
            </a:r>
          </a:p>
        </c:rich>
      </c:tx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3816348837057316E-2"/>
          <c:y val="0.21729204221160633"/>
          <c:w val="0.61325641105236672"/>
          <c:h val="0.67472261167623371"/>
        </c:manualLayout>
      </c:layout>
      <c:pie3DChart>
        <c:varyColors val="1"/>
        <c:ser>
          <c:idx val="0"/>
          <c:order val="0"/>
          <c:tx>
            <c:strRef>
              <c:f>Hoja2!$C$2</c:f>
              <c:strCache>
                <c:ptCount val="1"/>
                <c:pt idx="0">
                  <c:v>ABOGADOS</c:v>
                </c:pt>
              </c:strCache>
            </c:strRef>
          </c:tx>
          <c:explosion val="25"/>
          <c:dPt>
            <c:idx val="0"/>
            <c:bubble3D val="0"/>
            <c:spPr>
              <a:solidFill>
                <a:srgbClr val="00B4C2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0F6-4527-BF3F-5D86DA52ABB0}"/>
              </c:ext>
            </c:extLst>
          </c:dPt>
          <c:dPt>
            <c:idx val="1"/>
            <c:bubble3D val="0"/>
            <c:spPr>
              <a:solidFill>
                <a:srgbClr val="0070C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0F6-4527-BF3F-5D86DA52ABB0}"/>
              </c:ext>
            </c:extLst>
          </c:dPt>
          <c:dPt>
            <c:idx val="2"/>
            <c:bubble3D val="0"/>
            <c:spPr>
              <a:solidFill>
                <a:srgbClr val="FFC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70F6-4527-BF3F-5D86DA52ABB0}"/>
              </c:ext>
            </c:extLst>
          </c:dPt>
          <c:dPt>
            <c:idx val="3"/>
            <c:bubble3D val="0"/>
            <c:spPr>
              <a:solidFill>
                <a:srgbClr val="E0574B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70F6-4527-BF3F-5D86DA52ABB0}"/>
              </c:ext>
            </c:extLst>
          </c:dPt>
          <c:dLbls>
            <c:dLbl>
              <c:idx val="0"/>
              <c:layout>
                <c:manualLayout>
                  <c:x val="-0.14697999241914297"/>
                  <c:y val="0.2179517228545818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0F6-4527-BF3F-5D86DA52ABB0}"/>
                </c:ext>
              </c:extLst>
            </c:dLbl>
            <c:dLbl>
              <c:idx val="1"/>
              <c:layout>
                <c:manualLayout>
                  <c:x val="2.1233343354006419E-3"/>
                  <c:y val="1.93690987063497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0F6-4527-BF3F-5D86DA52ABB0}"/>
                </c:ext>
              </c:extLst>
            </c:dLbl>
            <c:dLbl>
              <c:idx val="2"/>
              <c:layout>
                <c:manualLayout>
                  <c:x val="3.2763516472025987E-2"/>
                  <c:y val="-0.159404923740406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0F6-4527-BF3F-5D86DA52ABB0}"/>
                </c:ext>
              </c:extLst>
            </c:dLbl>
            <c:dLbl>
              <c:idx val="3"/>
              <c:layout>
                <c:manualLayout>
                  <c:x val="3.1025555983975637E-2"/>
                  <c:y val="-1.26495609941802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0F6-4527-BF3F-5D86DA52ABB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es-G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Hoja2!$B$3:$B$6</c:f>
              <c:strCache>
                <c:ptCount val="4"/>
                <c:pt idx="0">
                  <c:v>CENTRAL</c:v>
                </c:pt>
                <c:pt idx="1">
                  <c:v>NORORIENTE</c:v>
                </c:pt>
                <c:pt idx="2">
                  <c:v>OCCIDENTE</c:v>
                </c:pt>
                <c:pt idx="3">
                  <c:v>SUR</c:v>
                </c:pt>
              </c:strCache>
            </c:strRef>
          </c:cat>
          <c:val>
            <c:numRef>
              <c:f>Hoja2!$C$3:$C$6</c:f>
              <c:numCache>
                <c:formatCode>General</c:formatCode>
                <c:ptCount val="4"/>
                <c:pt idx="0">
                  <c:v>642</c:v>
                </c:pt>
                <c:pt idx="1">
                  <c:v>124</c:v>
                </c:pt>
                <c:pt idx="2">
                  <c:v>312</c:v>
                </c:pt>
                <c:pt idx="3">
                  <c:v>154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70F6-4527-BF3F-5D86DA52AB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legend>
      <c:legendPos val="r"/>
      <c:layout>
        <c:manualLayout>
          <c:xMode val="edge"/>
          <c:yMode val="edge"/>
          <c:x val="0.73011198600174976"/>
          <c:y val="0.37028543307086614"/>
          <c:w val="0.23386198600174979"/>
          <c:h val="0.37969524642752983"/>
        </c:manualLayout>
      </c:layout>
      <c:overlay val="0"/>
      <c:txPr>
        <a:bodyPr/>
        <a:lstStyle/>
        <a:p>
          <a:pPr>
            <a:defRPr sz="1200"/>
          </a:pPr>
          <a:endParaRPr lang="es-GT"/>
        </a:p>
      </c:txPr>
    </c:legend>
    <c:plotVisOnly val="1"/>
    <c:dispBlanksAs val="gap"/>
    <c:showDLblsOverMax val="0"/>
  </c:chart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FE1D29D-CB0B-4B98-B226-5B823B4566A1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2A1496D6-A1FC-4684-8F9B-394B7261B8C8}">
      <dgm:prSet phldrT="[Texto]" custT="1"/>
      <dgm:spPr/>
      <dgm:t>
        <a:bodyPr/>
        <a:lstStyle/>
        <a:p>
          <a:r>
            <a:rPr lang="es-ES" sz="1800" dirty="0"/>
            <a:t>Notario</a:t>
          </a:r>
        </a:p>
      </dgm:t>
    </dgm:pt>
    <dgm:pt modelId="{91FC0600-CC15-4EB9-B089-47FE924AA06D}" type="parTrans" cxnId="{B350C1E4-12C2-4BC7-8342-2D29AF82A9DB}">
      <dgm:prSet/>
      <dgm:spPr/>
      <dgm:t>
        <a:bodyPr/>
        <a:lstStyle/>
        <a:p>
          <a:endParaRPr lang="es-ES" sz="1600"/>
        </a:p>
      </dgm:t>
    </dgm:pt>
    <dgm:pt modelId="{3EF6760B-6043-4552-A6B1-CEDF7F2EBB0F}" type="sibTrans" cxnId="{B350C1E4-12C2-4BC7-8342-2D29AF82A9DB}">
      <dgm:prSet/>
      <dgm:spPr/>
      <dgm:t>
        <a:bodyPr/>
        <a:lstStyle/>
        <a:p>
          <a:endParaRPr lang="es-ES" sz="1600"/>
        </a:p>
      </dgm:t>
    </dgm:pt>
    <dgm:pt modelId="{21748558-9CB7-448D-B642-8D8B3CD499AD}">
      <dgm:prSet phldrT="[Texto]" custT="1"/>
      <dgm:spPr/>
      <dgm:t>
        <a:bodyPr/>
        <a:lstStyle/>
        <a:p>
          <a:pPr algn="just"/>
          <a:r>
            <a:rPr lang="es-ES" sz="1400" dirty="0"/>
            <a:t>Descarga documento </a:t>
          </a:r>
          <a:r>
            <a:rPr lang="es-ES" sz="1400" b="1" dirty="0"/>
            <a:t>Firma y Condiciones Traspaso Electrónico</a:t>
          </a:r>
        </a:p>
      </dgm:t>
    </dgm:pt>
    <dgm:pt modelId="{2F46D604-A90B-4803-B149-C75FBB1E8DA3}" type="parTrans" cxnId="{2F2E85E4-6841-498A-B92E-02C64CB7ACBB}">
      <dgm:prSet/>
      <dgm:spPr/>
      <dgm:t>
        <a:bodyPr/>
        <a:lstStyle/>
        <a:p>
          <a:endParaRPr lang="es-ES" sz="1600"/>
        </a:p>
      </dgm:t>
    </dgm:pt>
    <dgm:pt modelId="{EEE44F39-8B01-4890-82AE-6370E68093F9}" type="sibTrans" cxnId="{2F2E85E4-6841-498A-B92E-02C64CB7ACBB}">
      <dgm:prSet/>
      <dgm:spPr/>
      <dgm:t>
        <a:bodyPr/>
        <a:lstStyle/>
        <a:p>
          <a:endParaRPr lang="es-ES" sz="1600"/>
        </a:p>
      </dgm:t>
    </dgm:pt>
    <dgm:pt modelId="{636B93A2-D798-42C4-8C67-6AAB18C1B0CD}">
      <dgm:prSet phldrT="[Texto]" custT="1"/>
      <dgm:spPr/>
      <dgm:t>
        <a:bodyPr/>
        <a:lstStyle/>
        <a:p>
          <a:r>
            <a:rPr lang="es-ES" sz="1400" dirty="0"/>
            <a:t>Firma electrónicamente el documento.</a:t>
          </a:r>
        </a:p>
      </dgm:t>
    </dgm:pt>
    <dgm:pt modelId="{0F25B097-7F84-41B8-BB9A-5BFF893E1874}" type="parTrans" cxnId="{9D2B5DDC-B076-4F45-A8BC-E16E2A6AAB62}">
      <dgm:prSet/>
      <dgm:spPr/>
      <dgm:t>
        <a:bodyPr/>
        <a:lstStyle/>
        <a:p>
          <a:endParaRPr lang="es-ES" sz="1600"/>
        </a:p>
      </dgm:t>
    </dgm:pt>
    <dgm:pt modelId="{F52F122E-E569-49C1-9776-4F9D6FDE6BA4}" type="sibTrans" cxnId="{9D2B5DDC-B076-4F45-A8BC-E16E2A6AAB62}">
      <dgm:prSet/>
      <dgm:spPr/>
      <dgm:t>
        <a:bodyPr/>
        <a:lstStyle/>
        <a:p>
          <a:endParaRPr lang="es-ES" sz="1600"/>
        </a:p>
      </dgm:t>
    </dgm:pt>
    <dgm:pt modelId="{C37A6655-9C33-4249-9EF0-A544089804E1}">
      <dgm:prSet phldrT="[Texto]" custT="1"/>
      <dgm:spPr/>
      <dgm:t>
        <a:bodyPr/>
        <a:lstStyle/>
        <a:p>
          <a:r>
            <a:rPr lang="es-ES" sz="1400" dirty="0"/>
            <a:t>Carga documento firmado</a:t>
          </a:r>
        </a:p>
      </dgm:t>
    </dgm:pt>
    <dgm:pt modelId="{A3E6E986-3BB9-4DE2-B920-116A3AF95DA4}" type="parTrans" cxnId="{79C0E2C7-0423-41D6-874B-D1E426700EDF}">
      <dgm:prSet/>
      <dgm:spPr/>
      <dgm:t>
        <a:bodyPr/>
        <a:lstStyle/>
        <a:p>
          <a:endParaRPr lang="es-ES" sz="1600"/>
        </a:p>
      </dgm:t>
    </dgm:pt>
    <dgm:pt modelId="{F87F7CD4-8583-4257-9BC8-AEB3DE992774}" type="sibTrans" cxnId="{79C0E2C7-0423-41D6-874B-D1E426700EDF}">
      <dgm:prSet/>
      <dgm:spPr/>
      <dgm:t>
        <a:bodyPr/>
        <a:lstStyle/>
        <a:p>
          <a:endParaRPr lang="es-ES" sz="1600"/>
        </a:p>
      </dgm:t>
    </dgm:pt>
    <dgm:pt modelId="{D22BCB79-214E-4DCE-BF06-A638117D2D1B}">
      <dgm:prSet phldrT="[Texto]" custT="1"/>
      <dgm:spPr/>
      <dgm:t>
        <a:bodyPr/>
        <a:lstStyle/>
        <a:p>
          <a:r>
            <a:rPr lang="es-ES" sz="1600" dirty="0"/>
            <a:t>Agencia Virtual</a:t>
          </a:r>
        </a:p>
      </dgm:t>
    </dgm:pt>
    <dgm:pt modelId="{513A7875-BBBA-4EEA-B86F-4D8C9C7A9402}" type="parTrans" cxnId="{81668918-92CF-48BF-BC6F-9973D83D9B57}">
      <dgm:prSet/>
      <dgm:spPr/>
      <dgm:t>
        <a:bodyPr/>
        <a:lstStyle/>
        <a:p>
          <a:endParaRPr lang="es-ES" sz="1600"/>
        </a:p>
      </dgm:t>
    </dgm:pt>
    <dgm:pt modelId="{7E926536-53C2-42A1-914C-3AA2C9893C41}" type="sibTrans" cxnId="{81668918-92CF-48BF-BC6F-9973D83D9B57}">
      <dgm:prSet/>
      <dgm:spPr/>
      <dgm:t>
        <a:bodyPr/>
        <a:lstStyle/>
        <a:p>
          <a:endParaRPr lang="es-ES" sz="1600"/>
        </a:p>
      </dgm:t>
    </dgm:pt>
    <dgm:pt modelId="{A537FBE0-C1A4-4BBD-A427-2D254CC59832}">
      <dgm:prSet phldrT="[Texto]" custT="1"/>
      <dgm:spPr/>
      <dgm:t>
        <a:bodyPr/>
        <a:lstStyle/>
        <a:p>
          <a:r>
            <a:rPr lang="es-ES" sz="1400" dirty="0"/>
            <a:t>Verifica la firma electrónica avanzada</a:t>
          </a:r>
        </a:p>
      </dgm:t>
    </dgm:pt>
    <dgm:pt modelId="{22382769-4850-46EF-A23F-430E7488FC45}" type="parTrans" cxnId="{AB2E8EEA-EC54-41DF-ACF1-42DAD0A47C7E}">
      <dgm:prSet/>
      <dgm:spPr/>
      <dgm:t>
        <a:bodyPr/>
        <a:lstStyle/>
        <a:p>
          <a:endParaRPr lang="es-ES" sz="1600"/>
        </a:p>
      </dgm:t>
    </dgm:pt>
    <dgm:pt modelId="{116684FA-5417-4DC3-9A4C-A96D9897F106}" type="sibTrans" cxnId="{AB2E8EEA-EC54-41DF-ACF1-42DAD0A47C7E}">
      <dgm:prSet/>
      <dgm:spPr/>
      <dgm:t>
        <a:bodyPr/>
        <a:lstStyle/>
        <a:p>
          <a:endParaRPr lang="es-ES" sz="1600"/>
        </a:p>
      </dgm:t>
    </dgm:pt>
    <dgm:pt modelId="{4C1DC827-C1F2-4F16-B49B-1966FC0C00BD}">
      <dgm:prSet phldrT="[Texto]" custT="1"/>
      <dgm:spPr/>
      <dgm:t>
        <a:bodyPr/>
        <a:lstStyle/>
        <a:p>
          <a:pPr algn="just"/>
          <a:r>
            <a:rPr lang="es-ES" sz="1400" dirty="0"/>
            <a:t>Al confirmar la operación  se registra el Traspaso y se generan los distintivos electrónicos: Tarjeta de Circulación y Certificado de Propiedad de Vehículos</a:t>
          </a:r>
        </a:p>
      </dgm:t>
    </dgm:pt>
    <dgm:pt modelId="{2A70B9AE-E406-4CA6-9C7E-CD0B5C90DB07}" type="parTrans" cxnId="{3B8939B8-23ED-40B4-BC7F-ED31D22C5D22}">
      <dgm:prSet/>
      <dgm:spPr/>
      <dgm:t>
        <a:bodyPr/>
        <a:lstStyle/>
        <a:p>
          <a:endParaRPr lang="es-ES" sz="1600"/>
        </a:p>
      </dgm:t>
    </dgm:pt>
    <dgm:pt modelId="{8E1743C5-A6DD-4EF5-951B-6C652811E12F}" type="sibTrans" cxnId="{3B8939B8-23ED-40B4-BC7F-ED31D22C5D22}">
      <dgm:prSet/>
      <dgm:spPr/>
      <dgm:t>
        <a:bodyPr/>
        <a:lstStyle/>
        <a:p>
          <a:endParaRPr lang="es-ES" sz="1600"/>
        </a:p>
      </dgm:t>
    </dgm:pt>
    <dgm:pt modelId="{AAFCC3F9-4BB0-433E-BE01-31C5E9330CA6}" type="pres">
      <dgm:prSet presAssocID="{0FE1D29D-CB0B-4B98-B226-5B823B4566A1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s-GT"/>
        </a:p>
      </dgm:t>
    </dgm:pt>
    <dgm:pt modelId="{392D1F96-E97A-40E7-BBD0-BF3F2864ED32}" type="pres">
      <dgm:prSet presAssocID="{2A1496D6-A1FC-4684-8F9B-394B7261B8C8}" presName="thickLine" presStyleLbl="alignNode1" presStyleIdx="0" presStyleCnt="2"/>
      <dgm:spPr/>
    </dgm:pt>
    <dgm:pt modelId="{B0D18B6F-877D-43AC-9D76-C7818143A3C3}" type="pres">
      <dgm:prSet presAssocID="{2A1496D6-A1FC-4684-8F9B-394B7261B8C8}" presName="horz1" presStyleCnt="0"/>
      <dgm:spPr/>
    </dgm:pt>
    <dgm:pt modelId="{FE4EA5B9-A0D0-4E34-8455-B1996403C50B}" type="pres">
      <dgm:prSet presAssocID="{2A1496D6-A1FC-4684-8F9B-394B7261B8C8}" presName="tx1" presStyleLbl="revTx" presStyleIdx="0" presStyleCnt="7" custScaleX="125385"/>
      <dgm:spPr/>
      <dgm:t>
        <a:bodyPr/>
        <a:lstStyle/>
        <a:p>
          <a:endParaRPr lang="es-GT"/>
        </a:p>
      </dgm:t>
    </dgm:pt>
    <dgm:pt modelId="{8652F634-77D2-4023-AFB3-828817DA8958}" type="pres">
      <dgm:prSet presAssocID="{2A1496D6-A1FC-4684-8F9B-394B7261B8C8}" presName="vert1" presStyleCnt="0"/>
      <dgm:spPr/>
    </dgm:pt>
    <dgm:pt modelId="{4AF1BBA2-E8C1-41D8-85F7-A62360C66530}" type="pres">
      <dgm:prSet presAssocID="{21748558-9CB7-448D-B642-8D8B3CD499AD}" presName="vertSpace2a" presStyleCnt="0"/>
      <dgm:spPr/>
    </dgm:pt>
    <dgm:pt modelId="{EABD1CF5-6F30-4AA7-9E93-810BDFC29B13}" type="pres">
      <dgm:prSet presAssocID="{21748558-9CB7-448D-B642-8D8B3CD499AD}" presName="horz2" presStyleCnt="0"/>
      <dgm:spPr/>
    </dgm:pt>
    <dgm:pt modelId="{958F013D-5C8A-485D-8883-636803A567D7}" type="pres">
      <dgm:prSet presAssocID="{21748558-9CB7-448D-B642-8D8B3CD499AD}" presName="horzSpace2" presStyleCnt="0"/>
      <dgm:spPr/>
    </dgm:pt>
    <dgm:pt modelId="{CBF0EC02-43AE-4D9E-8963-8629AA44C841}" type="pres">
      <dgm:prSet presAssocID="{21748558-9CB7-448D-B642-8D8B3CD499AD}" presName="tx2" presStyleLbl="revTx" presStyleIdx="1" presStyleCnt="7"/>
      <dgm:spPr/>
      <dgm:t>
        <a:bodyPr/>
        <a:lstStyle/>
        <a:p>
          <a:endParaRPr lang="es-GT"/>
        </a:p>
      </dgm:t>
    </dgm:pt>
    <dgm:pt modelId="{CB636C5C-DF05-4757-9A0E-3F93C1BD9E1F}" type="pres">
      <dgm:prSet presAssocID="{21748558-9CB7-448D-B642-8D8B3CD499AD}" presName="vert2" presStyleCnt="0"/>
      <dgm:spPr/>
    </dgm:pt>
    <dgm:pt modelId="{684A189C-6E0D-413D-BA75-03095639FBD2}" type="pres">
      <dgm:prSet presAssocID="{21748558-9CB7-448D-B642-8D8B3CD499AD}" presName="thinLine2b" presStyleLbl="callout" presStyleIdx="0" presStyleCnt="5"/>
      <dgm:spPr/>
    </dgm:pt>
    <dgm:pt modelId="{1686F4DF-A897-4D6D-BB55-AC2011BB0DAB}" type="pres">
      <dgm:prSet presAssocID="{21748558-9CB7-448D-B642-8D8B3CD499AD}" presName="vertSpace2b" presStyleCnt="0"/>
      <dgm:spPr/>
    </dgm:pt>
    <dgm:pt modelId="{CB9C7527-0A02-48FF-98EA-B8E318795CE5}" type="pres">
      <dgm:prSet presAssocID="{636B93A2-D798-42C4-8C67-6AAB18C1B0CD}" presName="horz2" presStyleCnt="0"/>
      <dgm:spPr/>
    </dgm:pt>
    <dgm:pt modelId="{BC82488F-3F65-48EE-97D2-5FEF39C64FC0}" type="pres">
      <dgm:prSet presAssocID="{636B93A2-D798-42C4-8C67-6AAB18C1B0CD}" presName="horzSpace2" presStyleCnt="0"/>
      <dgm:spPr/>
    </dgm:pt>
    <dgm:pt modelId="{83BE0B4A-6771-4A8D-867D-C2D31EC9B567}" type="pres">
      <dgm:prSet presAssocID="{636B93A2-D798-42C4-8C67-6AAB18C1B0CD}" presName="tx2" presStyleLbl="revTx" presStyleIdx="2" presStyleCnt="7"/>
      <dgm:spPr/>
      <dgm:t>
        <a:bodyPr/>
        <a:lstStyle/>
        <a:p>
          <a:endParaRPr lang="es-GT"/>
        </a:p>
      </dgm:t>
    </dgm:pt>
    <dgm:pt modelId="{5B367302-56C3-4A37-BC55-6AF0C474A1D5}" type="pres">
      <dgm:prSet presAssocID="{636B93A2-D798-42C4-8C67-6AAB18C1B0CD}" presName="vert2" presStyleCnt="0"/>
      <dgm:spPr/>
    </dgm:pt>
    <dgm:pt modelId="{FDFB3474-F715-4BE1-9413-CE7DBA2662A2}" type="pres">
      <dgm:prSet presAssocID="{636B93A2-D798-42C4-8C67-6AAB18C1B0CD}" presName="thinLine2b" presStyleLbl="callout" presStyleIdx="1" presStyleCnt="5"/>
      <dgm:spPr/>
    </dgm:pt>
    <dgm:pt modelId="{0DA75365-F631-446E-BEDA-A985078642E9}" type="pres">
      <dgm:prSet presAssocID="{636B93A2-D798-42C4-8C67-6AAB18C1B0CD}" presName="vertSpace2b" presStyleCnt="0"/>
      <dgm:spPr/>
    </dgm:pt>
    <dgm:pt modelId="{FAE8F4D8-3EB4-4C44-8046-0750C449609E}" type="pres">
      <dgm:prSet presAssocID="{C37A6655-9C33-4249-9EF0-A544089804E1}" presName="horz2" presStyleCnt="0"/>
      <dgm:spPr/>
    </dgm:pt>
    <dgm:pt modelId="{5B2A3D00-B19E-4327-AF79-C858EF856791}" type="pres">
      <dgm:prSet presAssocID="{C37A6655-9C33-4249-9EF0-A544089804E1}" presName="horzSpace2" presStyleCnt="0"/>
      <dgm:spPr/>
    </dgm:pt>
    <dgm:pt modelId="{393544B5-77E7-4702-A49A-D6C6EDD56E24}" type="pres">
      <dgm:prSet presAssocID="{C37A6655-9C33-4249-9EF0-A544089804E1}" presName="tx2" presStyleLbl="revTx" presStyleIdx="3" presStyleCnt="7"/>
      <dgm:spPr/>
      <dgm:t>
        <a:bodyPr/>
        <a:lstStyle/>
        <a:p>
          <a:endParaRPr lang="es-GT"/>
        </a:p>
      </dgm:t>
    </dgm:pt>
    <dgm:pt modelId="{B0608B03-63F1-45CB-8F91-357511B87913}" type="pres">
      <dgm:prSet presAssocID="{C37A6655-9C33-4249-9EF0-A544089804E1}" presName="vert2" presStyleCnt="0"/>
      <dgm:spPr/>
    </dgm:pt>
    <dgm:pt modelId="{6B5828B0-D5A2-43FB-A10C-435D23D627D9}" type="pres">
      <dgm:prSet presAssocID="{C37A6655-9C33-4249-9EF0-A544089804E1}" presName="thinLine2b" presStyleLbl="callout" presStyleIdx="2" presStyleCnt="5"/>
      <dgm:spPr/>
    </dgm:pt>
    <dgm:pt modelId="{056ECBA1-0F7F-4ABB-AD5E-1A653DB72D4E}" type="pres">
      <dgm:prSet presAssocID="{C37A6655-9C33-4249-9EF0-A544089804E1}" presName="vertSpace2b" presStyleCnt="0"/>
      <dgm:spPr/>
    </dgm:pt>
    <dgm:pt modelId="{048DA253-E1F3-422F-A4DE-F421B4559C13}" type="pres">
      <dgm:prSet presAssocID="{D22BCB79-214E-4DCE-BF06-A638117D2D1B}" presName="thickLine" presStyleLbl="alignNode1" presStyleIdx="1" presStyleCnt="2"/>
      <dgm:spPr/>
    </dgm:pt>
    <dgm:pt modelId="{0B026406-C7D3-4A09-9B39-CD276F012A37}" type="pres">
      <dgm:prSet presAssocID="{D22BCB79-214E-4DCE-BF06-A638117D2D1B}" presName="horz1" presStyleCnt="0"/>
      <dgm:spPr/>
    </dgm:pt>
    <dgm:pt modelId="{DD943611-44CF-472C-A70C-229F18442138}" type="pres">
      <dgm:prSet presAssocID="{D22BCB79-214E-4DCE-BF06-A638117D2D1B}" presName="tx1" presStyleLbl="revTx" presStyleIdx="4" presStyleCnt="7" custScaleX="125385"/>
      <dgm:spPr/>
      <dgm:t>
        <a:bodyPr/>
        <a:lstStyle/>
        <a:p>
          <a:endParaRPr lang="es-GT"/>
        </a:p>
      </dgm:t>
    </dgm:pt>
    <dgm:pt modelId="{F66CB305-13AD-4375-B7B3-2A630AA56EED}" type="pres">
      <dgm:prSet presAssocID="{D22BCB79-214E-4DCE-BF06-A638117D2D1B}" presName="vert1" presStyleCnt="0"/>
      <dgm:spPr/>
    </dgm:pt>
    <dgm:pt modelId="{CF6B776B-A140-4E88-8284-B229B2120F5B}" type="pres">
      <dgm:prSet presAssocID="{A537FBE0-C1A4-4BBD-A427-2D254CC59832}" presName="vertSpace2a" presStyleCnt="0"/>
      <dgm:spPr/>
    </dgm:pt>
    <dgm:pt modelId="{2D54860F-460F-4061-8AF1-F185E29FEBB3}" type="pres">
      <dgm:prSet presAssocID="{A537FBE0-C1A4-4BBD-A427-2D254CC59832}" presName="horz2" presStyleCnt="0"/>
      <dgm:spPr/>
    </dgm:pt>
    <dgm:pt modelId="{5F8EA117-B036-411F-83F3-5C47CD8638CD}" type="pres">
      <dgm:prSet presAssocID="{A537FBE0-C1A4-4BBD-A427-2D254CC59832}" presName="horzSpace2" presStyleCnt="0"/>
      <dgm:spPr/>
    </dgm:pt>
    <dgm:pt modelId="{80731AC5-1468-4D42-9E98-BA2EE2E5F622}" type="pres">
      <dgm:prSet presAssocID="{A537FBE0-C1A4-4BBD-A427-2D254CC59832}" presName="tx2" presStyleLbl="revTx" presStyleIdx="5" presStyleCnt="7"/>
      <dgm:spPr/>
      <dgm:t>
        <a:bodyPr/>
        <a:lstStyle/>
        <a:p>
          <a:endParaRPr lang="es-GT"/>
        </a:p>
      </dgm:t>
    </dgm:pt>
    <dgm:pt modelId="{271C98A0-8C4A-476E-B429-4A791295A02F}" type="pres">
      <dgm:prSet presAssocID="{A537FBE0-C1A4-4BBD-A427-2D254CC59832}" presName="vert2" presStyleCnt="0"/>
      <dgm:spPr/>
    </dgm:pt>
    <dgm:pt modelId="{A350008E-0F80-458A-8218-0C62D43D300D}" type="pres">
      <dgm:prSet presAssocID="{A537FBE0-C1A4-4BBD-A427-2D254CC59832}" presName="thinLine2b" presStyleLbl="callout" presStyleIdx="3" presStyleCnt="5"/>
      <dgm:spPr/>
    </dgm:pt>
    <dgm:pt modelId="{6E94CBA5-2EBE-4CEE-B733-99E5D94D41B3}" type="pres">
      <dgm:prSet presAssocID="{A537FBE0-C1A4-4BBD-A427-2D254CC59832}" presName="vertSpace2b" presStyleCnt="0"/>
      <dgm:spPr/>
    </dgm:pt>
    <dgm:pt modelId="{AFB517B3-E837-4671-8AB3-67C1C2AD7C1F}" type="pres">
      <dgm:prSet presAssocID="{4C1DC827-C1F2-4F16-B49B-1966FC0C00BD}" presName="horz2" presStyleCnt="0"/>
      <dgm:spPr/>
    </dgm:pt>
    <dgm:pt modelId="{9D64C473-1FE5-41CA-A037-0B44EF7B416D}" type="pres">
      <dgm:prSet presAssocID="{4C1DC827-C1F2-4F16-B49B-1966FC0C00BD}" presName="horzSpace2" presStyleCnt="0"/>
      <dgm:spPr/>
    </dgm:pt>
    <dgm:pt modelId="{3AD1619E-A90D-478B-AC24-5B691A45C89D}" type="pres">
      <dgm:prSet presAssocID="{4C1DC827-C1F2-4F16-B49B-1966FC0C00BD}" presName="tx2" presStyleLbl="revTx" presStyleIdx="6" presStyleCnt="7" custScaleY="157793"/>
      <dgm:spPr/>
      <dgm:t>
        <a:bodyPr/>
        <a:lstStyle/>
        <a:p>
          <a:endParaRPr lang="es-GT"/>
        </a:p>
      </dgm:t>
    </dgm:pt>
    <dgm:pt modelId="{8EFF21CC-0D11-4A76-8F76-C54CD4A37218}" type="pres">
      <dgm:prSet presAssocID="{4C1DC827-C1F2-4F16-B49B-1966FC0C00BD}" presName="vert2" presStyleCnt="0"/>
      <dgm:spPr/>
    </dgm:pt>
    <dgm:pt modelId="{0518C281-C2E3-4BA7-80C2-0DF47F69E718}" type="pres">
      <dgm:prSet presAssocID="{4C1DC827-C1F2-4F16-B49B-1966FC0C00BD}" presName="thinLine2b" presStyleLbl="callout" presStyleIdx="4" presStyleCnt="5"/>
      <dgm:spPr/>
    </dgm:pt>
    <dgm:pt modelId="{A5B4FA61-34A4-4CEC-BD32-1FAED8B754A7}" type="pres">
      <dgm:prSet presAssocID="{4C1DC827-C1F2-4F16-B49B-1966FC0C00BD}" presName="vertSpace2b" presStyleCnt="0"/>
      <dgm:spPr/>
    </dgm:pt>
  </dgm:ptLst>
  <dgm:cxnLst>
    <dgm:cxn modelId="{81668918-92CF-48BF-BC6F-9973D83D9B57}" srcId="{0FE1D29D-CB0B-4B98-B226-5B823B4566A1}" destId="{D22BCB79-214E-4DCE-BF06-A638117D2D1B}" srcOrd="1" destOrd="0" parTransId="{513A7875-BBBA-4EEA-B86F-4D8C9C7A9402}" sibTransId="{7E926536-53C2-42A1-914C-3AA2C9893C41}"/>
    <dgm:cxn modelId="{53679F73-FE44-4FDF-A5E7-81B898610647}" type="presOf" srcId="{4C1DC827-C1F2-4F16-B49B-1966FC0C00BD}" destId="{3AD1619E-A90D-478B-AC24-5B691A45C89D}" srcOrd="0" destOrd="0" presId="urn:microsoft.com/office/officeart/2008/layout/LinedList"/>
    <dgm:cxn modelId="{C86ED0DB-C942-4E60-9862-FD1D5EBA0BBE}" type="presOf" srcId="{21748558-9CB7-448D-B642-8D8B3CD499AD}" destId="{CBF0EC02-43AE-4D9E-8963-8629AA44C841}" srcOrd="0" destOrd="0" presId="urn:microsoft.com/office/officeart/2008/layout/LinedList"/>
    <dgm:cxn modelId="{3B8939B8-23ED-40B4-BC7F-ED31D22C5D22}" srcId="{D22BCB79-214E-4DCE-BF06-A638117D2D1B}" destId="{4C1DC827-C1F2-4F16-B49B-1966FC0C00BD}" srcOrd="1" destOrd="0" parTransId="{2A70B9AE-E406-4CA6-9C7E-CD0B5C90DB07}" sibTransId="{8E1743C5-A6DD-4EF5-951B-6C652811E12F}"/>
    <dgm:cxn modelId="{2F2E85E4-6841-498A-B92E-02C64CB7ACBB}" srcId="{2A1496D6-A1FC-4684-8F9B-394B7261B8C8}" destId="{21748558-9CB7-448D-B642-8D8B3CD499AD}" srcOrd="0" destOrd="0" parTransId="{2F46D604-A90B-4803-B149-C75FBB1E8DA3}" sibTransId="{EEE44F39-8B01-4890-82AE-6370E68093F9}"/>
    <dgm:cxn modelId="{66FF69F5-AC09-47D0-BA7A-9F95AF391974}" type="presOf" srcId="{2A1496D6-A1FC-4684-8F9B-394B7261B8C8}" destId="{FE4EA5B9-A0D0-4E34-8455-B1996403C50B}" srcOrd="0" destOrd="0" presId="urn:microsoft.com/office/officeart/2008/layout/LinedList"/>
    <dgm:cxn modelId="{85D938AC-AD53-4A1F-8BE8-777952D0CA3B}" type="presOf" srcId="{A537FBE0-C1A4-4BBD-A427-2D254CC59832}" destId="{80731AC5-1468-4D42-9E98-BA2EE2E5F622}" srcOrd="0" destOrd="0" presId="urn:microsoft.com/office/officeart/2008/layout/LinedList"/>
    <dgm:cxn modelId="{E6F36044-8342-40F9-AEC8-39A225420071}" type="presOf" srcId="{636B93A2-D798-42C4-8C67-6AAB18C1B0CD}" destId="{83BE0B4A-6771-4A8D-867D-C2D31EC9B567}" srcOrd="0" destOrd="0" presId="urn:microsoft.com/office/officeart/2008/layout/LinedList"/>
    <dgm:cxn modelId="{D8F237E9-7449-4C0A-B697-7770226276EA}" type="presOf" srcId="{D22BCB79-214E-4DCE-BF06-A638117D2D1B}" destId="{DD943611-44CF-472C-A70C-229F18442138}" srcOrd="0" destOrd="0" presId="urn:microsoft.com/office/officeart/2008/layout/LinedList"/>
    <dgm:cxn modelId="{E1538CF0-D5FB-427E-A0E7-00DE5897AF5B}" type="presOf" srcId="{C37A6655-9C33-4249-9EF0-A544089804E1}" destId="{393544B5-77E7-4702-A49A-D6C6EDD56E24}" srcOrd="0" destOrd="0" presId="urn:microsoft.com/office/officeart/2008/layout/LinedList"/>
    <dgm:cxn modelId="{9D2B5DDC-B076-4F45-A8BC-E16E2A6AAB62}" srcId="{2A1496D6-A1FC-4684-8F9B-394B7261B8C8}" destId="{636B93A2-D798-42C4-8C67-6AAB18C1B0CD}" srcOrd="1" destOrd="0" parTransId="{0F25B097-7F84-41B8-BB9A-5BFF893E1874}" sibTransId="{F52F122E-E569-49C1-9776-4F9D6FDE6BA4}"/>
    <dgm:cxn modelId="{79C0E2C7-0423-41D6-874B-D1E426700EDF}" srcId="{2A1496D6-A1FC-4684-8F9B-394B7261B8C8}" destId="{C37A6655-9C33-4249-9EF0-A544089804E1}" srcOrd="2" destOrd="0" parTransId="{A3E6E986-3BB9-4DE2-B920-116A3AF95DA4}" sibTransId="{F87F7CD4-8583-4257-9BC8-AEB3DE992774}"/>
    <dgm:cxn modelId="{B350C1E4-12C2-4BC7-8342-2D29AF82A9DB}" srcId="{0FE1D29D-CB0B-4B98-B226-5B823B4566A1}" destId="{2A1496D6-A1FC-4684-8F9B-394B7261B8C8}" srcOrd="0" destOrd="0" parTransId="{91FC0600-CC15-4EB9-B089-47FE924AA06D}" sibTransId="{3EF6760B-6043-4552-A6B1-CEDF7F2EBB0F}"/>
    <dgm:cxn modelId="{AB2E8EEA-EC54-41DF-ACF1-42DAD0A47C7E}" srcId="{D22BCB79-214E-4DCE-BF06-A638117D2D1B}" destId="{A537FBE0-C1A4-4BBD-A427-2D254CC59832}" srcOrd="0" destOrd="0" parTransId="{22382769-4850-46EF-A23F-430E7488FC45}" sibTransId="{116684FA-5417-4DC3-9A4C-A96D9897F106}"/>
    <dgm:cxn modelId="{0269C5FF-54FD-4B30-B7F5-666B3ECFE7E3}" type="presOf" srcId="{0FE1D29D-CB0B-4B98-B226-5B823B4566A1}" destId="{AAFCC3F9-4BB0-433E-BE01-31C5E9330CA6}" srcOrd="0" destOrd="0" presId="urn:microsoft.com/office/officeart/2008/layout/LinedList"/>
    <dgm:cxn modelId="{5FBEFDFD-5FAD-4A7F-B69E-28B3AB2DF8DA}" type="presParOf" srcId="{AAFCC3F9-4BB0-433E-BE01-31C5E9330CA6}" destId="{392D1F96-E97A-40E7-BBD0-BF3F2864ED32}" srcOrd="0" destOrd="0" presId="urn:microsoft.com/office/officeart/2008/layout/LinedList"/>
    <dgm:cxn modelId="{4548839B-8402-40DC-B2F5-A4572648B2F6}" type="presParOf" srcId="{AAFCC3F9-4BB0-433E-BE01-31C5E9330CA6}" destId="{B0D18B6F-877D-43AC-9D76-C7818143A3C3}" srcOrd="1" destOrd="0" presId="urn:microsoft.com/office/officeart/2008/layout/LinedList"/>
    <dgm:cxn modelId="{A9605228-1054-4E26-8B46-3AEC9668B9E0}" type="presParOf" srcId="{B0D18B6F-877D-43AC-9D76-C7818143A3C3}" destId="{FE4EA5B9-A0D0-4E34-8455-B1996403C50B}" srcOrd="0" destOrd="0" presId="urn:microsoft.com/office/officeart/2008/layout/LinedList"/>
    <dgm:cxn modelId="{72EC88FE-67D2-412F-8FB9-EC5268486456}" type="presParOf" srcId="{B0D18B6F-877D-43AC-9D76-C7818143A3C3}" destId="{8652F634-77D2-4023-AFB3-828817DA8958}" srcOrd="1" destOrd="0" presId="urn:microsoft.com/office/officeart/2008/layout/LinedList"/>
    <dgm:cxn modelId="{748C71B2-2429-4185-939C-916A1B728E66}" type="presParOf" srcId="{8652F634-77D2-4023-AFB3-828817DA8958}" destId="{4AF1BBA2-E8C1-41D8-85F7-A62360C66530}" srcOrd="0" destOrd="0" presId="urn:microsoft.com/office/officeart/2008/layout/LinedList"/>
    <dgm:cxn modelId="{AE96F208-80B5-4A02-BC58-E39A0C45098D}" type="presParOf" srcId="{8652F634-77D2-4023-AFB3-828817DA8958}" destId="{EABD1CF5-6F30-4AA7-9E93-810BDFC29B13}" srcOrd="1" destOrd="0" presId="urn:microsoft.com/office/officeart/2008/layout/LinedList"/>
    <dgm:cxn modelId="{DF3B9396-41D2-4C53-B52A-4460515147A6}" type="presParOf" srcId="{EABD1CF5-6F30-4AA7-9E93-810BDFC29B13}" destId="{958F013D-5C8A-485D-8883-636803A567D7}" srcOrd="0" destOrd="0" presId="urn:microsoft.com/office/officeart/2008/layout/LinedList"/>
    <dgm:cxn modelId="{6551B1FD-3481-484B-AB4C-7889727E89AE}" type="presParOf" srcId="{EABD1CF5-6F30-4AA7-9E93-810BDFC29B13}" destId="{CBF0EC02-43AE-4D9E-8963-8629AA44C841}" srcOrd="1" destOrd="0" presId="urn:microsoft.com/office/officeart/2008/layout/LinedList"/>
    <dgm:cxn modelId="{B7D791C7-0C59-4C92-AC4A-0CB3F3E4365B}" type="presParOf" srcId="{EABD1CF5-6F30-4AA7-9E93-810BDFC29B13}" destId="{CB636C5C-DF05-4757-9A0E-3F93C1BD9E1F}" srcOrd="2" destOrd="0" presId="urn:microsoft.com/office/officeart/2008/layout/LinedList"/>
    <dgm:cxn modelId="{49C8FDDA-52B1-4414-B064-BB0E6BDDF2B5}" type="presParOf" srcId="{8652F634-77D2-4023-AFB3-828817DA8958}" destId="{684A189C-6E0D-413D-BA75-03095639FBD2}" srcOrd="2" destOrd="0" presId="urn:microsoft.com/office/officeart/2008/layout/LinedList"/>
    <dgm:cxn modelId="{FF4E3425-74E2-43B3-A2A2-9018CAE8E575}" type="presParOf" srcId="{8652F634-77D2-4023-AFB3-828817DA8958}" destId="{1686F4DF-A897-4D6D-BB55-AC2011BB0DAB}" srcOrd="3" destOrd="0" presId="urn:microsoft.com/office/officeart/2008/layout/LinedList"/>
    <dgm:cxn modelId="{7F4480B5-8703-4ACA-937F-17FFCF50EBBF}" type="presParOf" srcId="{8652F634-77D2-4023-AFB3-828817DA8958}" destId="{CB9C7527-0A02-48FF-98EA-B8E318795CE5}" srcOrd="4" destOrd="0" presId="urn:microsoft.com/office/officeart/2008/layout/LinedList"/>
    <dgm:cxn modelId="{5273276B-A8EC-48F0-8E5C-84DE8F2FC6C4}" type="presParOf" srcId="{CB9C7527-0A02-48FF-98EA-B8E318795CE5}" destId="{BC82488F-3F65-48EE-97D2-5FEF39C64FC0}" srcOrd="0" destOrd="0" presId="urn:microsoft.com/office/officeart/2008/layout/LinedList"/>
    <dgm:cxn modelId="{676AE21F-4A78-49AA-A6DA-D22E0DF81ACD}" type="presParOf" srcId="{CB9C7527-0A02-48FF-98EA-B8E318795CE5}" destId="{83BE0B4A-6771-4A8D-867D-C2D31EC9B567}" srcOrd="1" destOrd="0" presId="urn:microsoft.com/office/officeart/2008/layout/LinedList"/>
    <dgm:cxn modelId="{932C0F21-B01D-4A89-9D70-2CA5B7157E78}" type="presParOf" srcId="{CB9C7527-0A02-48FF-98EA-B8E318795CE5}" destId="{5B367302-56C3-4A37-BC55-6AF0C474A1D5}" srcOrd="2" destOrd="0" presId="urn:microsoft.com/office/officeart/2008/layout/LinedList"/>
    <dgm:cxn modelId="{FABF48A7-3800-4358-8336-05FB51B4287F}" type="presParOf" srcId="{8652F634-77D2-4023-AFB3-828817DA8958}" destId="{FDFB3474-F715-4BE1-9413-CE7DBA2662A2}" srcOrd="5" destOrd="0" presId="urn:microsoft.com/office/officeart/2008/layout/LinedList"/>
    <dgm:cxn modelId="{EA66F4DB-FE2B-4E3D-AF9C-FC93A02334BF}" type="presParOf" srcId="{8652F634-77D2-4023-AFB3-828817DA8958}" destId="{0DA75365-F631-446E-BEDA-A985078642E9}" srcOrd="6" destOrd="0" presId="urn:microsoft.com/office/officeart/2008/layout/LinedList"/>
    <dgm:cxn modelId="{D7045244-D889-4F01-92DC-651C6830515E}" type="presParOf" srcId="{8652F634-77D2-4023-AFB3-828817DA8958}" destId="{FAE8F4D8-3EB4-4C44-8046-0750C449609E}" srcOrd="7" destOrd="0" presId="urn:microsoft.com/office/officeart/2008/layout/LinedList"/>
    <dgm:cxn modelId="{FE119299-8062-4E6B-BF90-D7BE206D7D52}" type="presParOf" srcId="{FAE8F4D8-3EB4-4C44-8046-0750C449609E}" destId="{5B2A3D00-B19E-4327-AF79-C858EF856791}" srcOrd="0" destOrd="0" presId="urn:microsoft.com/office/officeart/2008/layout/LinedList"/>
    <dgm:cxn modelId="{1D49EBE2-CB58-416C-87F4-6A47338AA253}" type="presParOf" srcId="{FAE8F4D8-3EB4-4C44-8046-0750C449609E}" destId="{393544B5-77E7-4702-A49A-D6C6EDD56E24}" srcOrd="1" destOrd="0" presId="urn:microsoft.com/office/officeart/2008/layout/LinedList"/>
    <dgm:cxn modelId="{3AD38E97-1B4F-4C5D-A397-C90A48BF43DB}" type="presParOf" srcId="{FAE8F4D8-3EB4-4C44-8046-0750C449609E}" destId="{B0608B03-63F1-45CB-8F91-357511B87913}" srcOrd="2" destOrd="0" presId="urn:microsoft.com/office/officeart/2008/layout/LinedList"/>
    <dgm:cxn modelId="{D893484C-FB87-4EF1-A230-10507B7DD8AC}" type="presParOf" srcId="{8652F634-77D2-4023-AFB3-828817DA8958}" destId="{6B5828B0-D5A2-43FB-A10C-435D23D627D9}" srcOrd="8" destOrd="0" presId="urn:microsoft.com/office/officeart/2008/layout/LinedList"/>
    <dgm:cxn modelId="{E7D43949-3DED-4925-BB67-704A4AAED9A5}" type="presParOf" srcId="{8652F634-77D2-4023-AFB3-828817DA8958}" destId="{056ECBA1-0F7F-4ABB-AD5E-1A653DB72D4E}" srcOrd="9" destOrd="0" presId="urn:microsoft.com/office/officeart/2008/layout/LinedList"/>
    <dgm:cxn modelId="{A4AA0A7B-5FB1-4622-963F-365451B3285D}" type="presParOf" srcId="{AAFCC3F9-4BB0-433E-BE01-31C5E9330CA6}" destId="{048DA253-E1F3-422F-A4DE-F421B4559C13}" srcOrd="2" destOrd="0" presId="urn:microsoft.com/office/officeart/2008/layout/LinedList"/>
    <dgm:cxn modelId="{C0494305-042E-4709-A73A-A0AD2175683A}" type="presParOf" srcId="{AAFCC3F9-4BB0-433E-BE01-31C5E9330CA6}" destId="{0B026406-C7D3-4A09-9B39-CD276F012A37}" srcOrd="3" destOrd="0" presId="urn:microsoft.com/office/officeart/2008/layout/LinedList"/>
    <dgm:cxn modelId="{8F17B9D3-68ED-402D-AB19-8BB0478EA8AF}" type="presParOf" srcId="{0B026406-C7D3-4A09-9B39-CD276F012A37}" destId="{DD943611-44CF-472C-A70C-229F18442138}" srcOrd="0" destOrd="0" presId="urn:microsoft.com/office/officeart/2008/layout/LinedList"/>
    <dgm:cxn modelId="{79A43493-B4B7-4B4E-A2C8-91063003277B}" type="presParOf" srcId="{0B026406-C7D3-4A09-9B39-CD276F012A37}" destId="{F66CB305-13AD-4375-B7B3-2A630AA56EED}" srcOrd="1" destOrd="0" presId="urn:microsoft.com/office/officeart/2008/layout/LinedList"/>
    <dgm:cxn modelId="{B9599BD9-A650-4FAB-9744-0532E653F27E}" type="presParOf" srcId="{F66CB305-13AD-4375-B7B3-2A630AA56EED}" destId="{CF6B776B-A140-4E88-8284-B229B2120F5B}" srcOrd="0" destOrd="0" presId="urn:microsoft.com/office/officeart/2008/layout/LinedList"/>
    <dgm:cxn modelId="{D91CF6AA-CF6E-4E9F-BE53-C9ECB700DE2A}" type="presParOf" srcId="{F66CB305-13AD-4375-B7B3-2A630AA56EED}" destId="{2D54860F-460F-4061-8AF1-F185E29FEBB3}" srcOrd="1" destOrd="0" presId="urn:microsoft.com/office/officeart/2008/layout/LinedList"/>
    <dgm:cxn modelId="{B750BA23-C622-4D85-9F65-59EC8897D898}" type="presParOf" srcId="{2D54860F-460F-4061-8AF1-F185E29FEBB3}" destId="{5F8EA117-B036-411F-83F3-5C47CD8638CD}" srcOrd="0" destOrd="0" presId="urn:microsoft.com/office/officeart/2008/layout/LinedList"/>
    <dgm:cxn modelId="{59511F19-2C8A-4C45-808D-291C38F80E9D}" type="presParOf" srcId="{2D54860F-460F-4061-8AF1-F185E29FEBB3}" destId="{80731AC5-1468-4D42-9E98-BA2EE2E5F622}" srcOrd="1" destOrd="0" presId="urn:microsoft.com/office/officeart/2008/layout/LinedList"/>
    <dgm:cxn modelId="{BCEB37DB-2CD0-40C4-B315-DA64ACE5E2E1}" type="presParOf" srcId="{2D54860F-460F-4061-8AF1-F185E29FEBB3}" destId="{271C98A0-8C4A-476E-B429-4A791295A02F}" srcOrd="2" destOrd="0" presId="urn:microsoft.com/office/officeart/2008/layout/LinedList"/>
    <dgm:cxn modelId="{38FDC7C1-6D0C-4F04-8B36-3E3E632C9892}" type="presParOf" srcId="{F66CB305-13AD-4375-B7B3-2A630AA56EED}" destId="{A350008E-0F80-458A-8218-0C62D43D300D}" srcOrd="2" destOrd="0" presId="urn:microsoft.com/office/officeart/2008/layout/LinedList"/>
    <dgm:cxn modelId="{302CDD3B-A364-4DD6-B54D-DD11E4ABF739}" type="presParOf" srcId="{F66CB305-13AD-4375-B7B3-2A630AA56EED}" destId="{6E94CBA5-2EBE-4CEE-B733-99E5D94D41B3}" srcOrd="3" destOrd="0" presId="urn:microsoft.com/office/officeart/2008/layout/LinedList"/>
    <dgm:cxn modelId="{75A7D2BB-BC59-49AD-9599-C80A72D4F97F}" type="presParOf" srcId="{F66CB305-13AD-4375-B7B3-2A630AA56EED}" destId="{AFB517B3-E837-4671-8AB3-67C1C2AD7C1F}" srcOrd="4" destOrd="0" presId="urn:microsoft.com/office/officeart/2008/layout/LinedList"/>
    <dgm:cxn modelId="{F4A09D98-6A59-43F4-8D28-351B69D0CDFC}" type="presParOf" srcId="{AFB517B3-E837-4671-8AB3-67C1C2AD7C1F}" destId="{9D64C473-1FE5-41CA-A037-0B44EF7B416D}" srcOrd="0" destOrd="0" presId="urn:microsoft.com/office/officeart/2008/layout/LinedList"/>
    <dgm:cxn modelId="{1A7CA995-CB4D-4462-B88D-B42F071A70E3}" type="presParOf" srcId="{AFB517B3-E837-4671-8AB3-67C1C2AD7C1F}" destId="{3AD1619E-A90D-478B-AC24-5B691A45C89D}" srcOrd="1" destOrd="0" presId="urn:microsoft.com/office/officeart/2008/layout/LinedList"/>
    <dgm:cxn modelId="{DF36136C-631B-4B06-B4E4-A76D969F6A2F}" type="presParOf" srcId="{AFB517B3-E837-4671-8AB3-67C1C2AD7C1F}" destId="{8EFF21CC-0D11-4A76-8F76-C54CD4A37218}" srcOrd="2" destOrd="0" presId="urn:microsoft.com/office/officeart/2008/layout/LinedList"/>
    <dgm:cxn modelId="{44E806C8-DE51-4E59-9DE3-C8907B8C06EA}" type="presParOf" srcId="{F66CB305-13AD-4375-B7B3-2A630AA56EED}" destId="{0518C281-C2E3-4BA7-80C2-0DF47F69E718}" srcOrd="5" destOrd="0" presId="urn:microsoft.com/office/officeart/2008/layout/LinedList"/>
    <dgm:cxn modelId="{9BEBB65B-B542-4536-8E22-A4DDFE0A4380}" type="presParOf" srcId="{F66CB305-13AD-4375-B7B3-2A630AA56EED}" destId="{A5B4FA61-34A4-4CEC-BD32-1FAED8B754A7}" srcOrd="6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FE1D29D-CB0B-4B98-B226-5B823B4566A1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2A1496D6-A1FC-4684-8F9B-394B7261B8C8}">
      <dgm:prSet phldrT="[Texto]" custT="1"/>
      <dgm:spPr/>
      <dgm:t>
        <a:bodyPr/>
        <a:lstStyle/>
        <a:p>
          <a:endParaRPr lang="es-ES" sz="1600" dirty="0"/>
        </a:p>
        <a:p>
          <a:r>
            <a:rPr lang="es-ES" sz="1600" dirty="0"/>
            <a:t>Usuario</a:t>
          </a:r>
        </a:p>
      </dgm:t>
    </dgm:pt>
    <dgm:pt modelId="{91FC0600-CC15-4EB9-B089-47FE924AA06D}" type="parTrans" cxnId="{B350C1E4-12C2-4BC7-8342-2D29AF82A9DB}">
      <dgm:prSet/>
      <dgm:spPr/>
      <dgm:t>
        <a:bodyPr/>
        <a:lstStyle/>
        <a:p>
          <a:endParaRPr lang="es-ES" sz="1600"/>
        </a:p>
      </dgm:t>
    </dgm:pt>
    <dgm:pt modelId="{3EF6760B-6043-4552-A6B1-CEDF7F2EBB0F}" type="sibTrans" cxnId="{B350C1E4-12C2-4BC7-8342-2D29AF82A9DB}">
      <dgm:prSet/>
      <dgm:spPr/>
      <dgm:t>
        <a:bodyPr/>
        <a:lstStyle/>
        <a:p>
          <a:endParaRPr lang="es-ES" sz="1600"/>
        </a:p>
      </dgm:t>
    </dgm:pt>
    <dgm:pt modelId="{21748558-9CB7-448D-B642-8D8B3CD499AD}">
      <dgm:prSet phldrT="[Texto]" custT="1"/>
      <dgm:spPr/>
      <dgm:t>
        <a:bodyPr/>
        <a:lstStyle/>
        <a:p>
          <a:r>
            <a:rPr lang="es-ES" sz="1400" dirty="0"/>
            <a:t>Ingresa a su aplicación de verificación del código </a:t>
          </a:r>
          <a:r>
            <a:rPr lang="es-ES" sz="1400" b="1" dirty="0"/>
            <a:t>QR</a:t>
          </a:r>
          <a:r>
            <a:rPr lang="es-ES" sz="1400" dirty="0"/>
            <a:t> en Tarjeta de Circulación y Certificado de propiedad electrónicos,  a través de un teléfono inteligente.</a:t>
          </a:r>
        </a:p>
        <a:p>
          <a:endParaRPr lang="es-ES" sz="1400" dirty="0"/>
        </a:p>
        <a:p>
          <a:endParaRPr lang="es-ES" sz="1400" dirty="0"/>
        </a:p>
      </dgm:t>
    </dgm:pt>
    <dgm:pt modelId="{2F46D604-A90B-4803-B149-C75FBB1E8DA3}" type="parTrans" cxnId="{2F2E85E4-6841-498A-B92E-02C64CB7ACBB}">
      <dgm:prSet/>
      <dgm:spPr/>
      <dgm:t>
        <a:bodyPr/>
        <a:lstStyle/>
        <a:p>
          <a:endParaRPr lang="es-ES" sz="1600"/>
        </a:p>
      </dgm:t>
    </dgm:pt>
    <dgm:pt modelId="{EEE44F39-8B01-4890-82AE-6370E68093F9}" type="sibTrans" cxnId="{2F2E85E4-6841-498A-B92E-02C64CB7ACBB}">
      <dgm:prSet/>
      <dgm:spPr/>
      <dgm:t>
        <a:bodyPr/>
        <a:lstStyle/>
        <a:p>
          <a:endParaRPr lang="es-ES" sz="1600"/>
        </a:p>
      </dgm:t>
    </dgm:pt>
    <dgm:pt modelId="{C37A6655-9C33-4249-9EF0-A544089804E1}">
      <dgm:prSet phldrT="[Texto]" custT="1"/>
      <dgm:spPr/>
      <dgm:t>
        <a:bodyPr/>
        <a:lstStyle/>
        <a:p>
          <a:r>
            <a:rPr lang="es-ES" sz="1400" dirty="0"/>
            <a:t>Ingresa los caracteres requeridos (</a:t>
          </a:r>
          <a:r>
            <a:rPr lang="es-ES" sz="1400" dirty="0" err="1"/>
            <a:t>captcha</a:t>
          </a:r>
          <a:r>
            <a:rPr lang="es-ES" sz="1400" dirty="0"/>
            <a:t>) y la consulta muestra los datos del Notario que realizó el último traspaso del vehículo, así como los datos del propietario y del vehículo.</a:t>
          </a:r>
        </a:p>
      </dgm:t>
    </dgm:pt>
    <dgm:pt modelId="{A3E6E986-3BB9-4DE2-B920-116A3AF95DA4}" type="parTrans" cxnId="{79C0E2C7-0423-41D6-874B-D1E426700EDF}">
      <dgm:prSet/>
      <dgm:spPr/>
      <dgm:t>
        <a:bodyPr/>
        <a:lstStyle/>
        <a:p>
          <a:endParaRPr lang="es-ES" sz="1600"/>
        </a:p>
      </dgm:t>
    </dgm:pt>
    <dgm:pt modelId="{F87F7CD4-8583-4257-9BC8-AEB3DE992774}" type="sibTrans" cxnId="{79C0E2C7-0423-41D6-874B-D1E426700EDF}">
      <dgm:prSet/>
      <dgm:spPr/>
      <dgm:t>
        <a:bodyPr/>
        <a:lstStyle/>
        <a:p>
          <a:endParaRPr lang="es-ES" sz="1600"/>
        </a:p>
      </dgm:t>
    </dgm:pt>
    <dgm:pt modelId="{AAFCC3F9-4BB0-433E-BE01-31C5E9330CA6}" type="pres">
      <dgm:prSet presAssocID="{0FE1D29D-CB0B-4B98-B226-5B823B4566A1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s-GT"/>
        </a:p>
      </dgm:t>
    </dgm:pt>
    <dgm:pt modelId="{392D1F96-E97A-40E7-BBD0-BF3F2864ED32}" type="pres">
      <dgm:prSet presAssocID="{2A1496D6-A1FC-4684-8F9B-394B7261B8C8}" presName="thickLine" presStyleLbl="alignNode1" presStyleIdx="0" presStyleCnt="1"/>
      <dgm:spPr/>
    </dgm:pt>
    <dgm:pt modelId="{B0D18B6F-877D-43AC-9D76-C7818143A3C3}" type="pres">
      <dgm:prSet presAssocID="{2A1496D6-A1FC-4684-8F9B-394B7261B8C8}" presName="horz1" presStyleCnt="0"/>
      <dgm:spPr/>
    </dgm:pt>
    <dgm:pt modelId="{FE4EA5B9-A0D0-4E34-8455-B1996403C50B}" type="pres">
      <dgm:prSet presAssocID="{2A1496D6-A1FC-4684-8F9B-394B7261B8C8}" presName="tx1" presStyleLbl="revTx" presStyleIdx="0" presStyleCnt="3"/>
      <dgm:spPr/>
      <dgm:t>
        <a:bodyPr/>
        <a:lstStyle/>
        <a:p>
          <a:endParaRPr lang="es-GT"/>
        </a:p>
      </dgm:t>
    </dgm:pt>
    <dgm:pt modelId="{8652F634-77D2-4023-AFB3-828817DA8958}" type="pres">
      <dgm:prSet presAssocID="{2A1496D6-A1FC-4684-8F9B-394B7261B8C8}" presName="vert1" presStyleCnt="0"/>
      <dgm:spPr/>
    </dgm:pt>
    <dgm:pt modelId="{4AF1BBA2-E8C1-41D8-85F7-A62360C66530}" type="pres">
      <dgm:prSet presAssocID="{21748558-9CB7-448D-B642-8D8B3CD499AD}" presName="vertSpace2a" presStyleCnt="0"/>
      <dgm:spPr/>
    </dgm:pt>
    <dgm:pt modelId="{EABD1CF5-6F30-4AA7-9E93-810BDFC29B13}" type="pres">
      <dgm:prSet presAssocID="{21748558-9CB7-448D-B642-8D8B3CD499AD}" presName="horz2" presStyleCnt="0"/>
      <dgm:spPr/>
    </dgm:pt>
    <dgm:pt modelId="{958F013D-5C8A-485D-8883-636803A567D7}" type="pres">
      <dgm:prSet presAssocID="{21748558-9CB7-448D-B642-8D8B3CD499AD}" presName="horzSpace2" presStyleCnt="0"/>
      <dgm:spPr/>
    </dgm:pt>
    <dgm:pt modelId="{CBF0EC02-43AE-4D9E-8963-8629AA44C841}" type="pres">
      <dgm:prSet presAssocID="{21748558-9CB7-448D-B642-8D8B3CD499AD}" presName="tx2" presStyleLbl="revTx" presStyleIdx="1" presStyleCnt="3" custScaleY="117497"/>
      <dgm:spPr/>
      <dgm:t>
        <a:bodyPr/>
        <a:lstStyle/>
        <a:p>
          <a:endParaRPr lang="es-GT"/>
        </a:p>
      </dgm:t>
    </dgm:pt>
    <dgm:pt modelId="{CB636C5C-DF05-4757-9A0E-3F93C1BD9E1F}" type="pres">
      <dgm:prSet presAssocID="{21748558-9CB7-448D-B642-8D8B3CD499AD}" presName="vert2" presStyleCnt="0"/>
      <dgm:spPr/>
    </dgm:pt>
    <dgm:pt modelId="{684A189C-6E0D-413D-BA75-03095639FBD2}" type="pres">
      <dgm:prSet presAssocID="{21748558-9CB7-448D-B642-8D8B3CD499AD}" presName="thinLine2b" presStyleLbl="callout" presStyleIdx="0" presStyleCnt="2" custLinFactY="36041" custLinFactNeighborY="100000"/>
      <dgm:spPr/>
    </dgm:pt>
    <dgm:pt modelId="{1686F4DF-A897-4D6D-BB55-AC2011BB0DAB}" type="pres">
      <dgm:prSet presAssocID="{21748558-9CB7-448D-B642-8D8B3CD499AD}" presName="vertSpace2b" presStyleCnt="0"/>
      <dgm:spPr/>
    </dgm:pt>
    <dgm:pt modelId="{FAE8F4D8-3EB4-4C44-8046-0750C449609E}" type="pres">
      <dgm:prSet presAssocID="{C37A6655-9C33-4249-9EF0-A544089804E1}" presName="horz2" presStyleCnt="0"/>
      <dgm:spPr/>
    </dgm:pt>
    <dgm:pt modelId="{5B2A3D00-B19E-4327-AF79-C858EF856791}" type="pres">
      <dgm:prSet presAssocID="{C37A6655-9C33-4249-9EF0-A544089804E1}" presName="horzSpace2" presStyleCnt="0"/>
      <dgm:spPr/>
    </dgm:pt>
    <dgm:pt modelId="{393544B5-77E7-4702-A49A-D6C6EDD56E24}" type="pres">
      <dgm:prSet presAssocID="{C37A6655-9C33-4249-9EF0-A544089804E1}" presName="tx2" presStyleLbl="revTx" presStyleIdx="2" presStyleCnt="3" custScaleY="140088" custLinFactNeighborY="6223"/>
      <dgm:spPr/>
      <dgm:t>
        <a:bodyPr/>
        <a:lstStyle/>
        <a:p>
          <a:endParaRPr lang="es-GT"/>
        </a:p>
      </dgm:t>
    </dgm:pt>
    <dgm:pt modelId="{B0608B03-63F1-45CB-8F91-357511B87913}" type="pres">
      <dgm:prSet presAssocID="{C37A6655-9C33-4249-9EF0-A544089804E1}" presName="vert2" presStyleCnt="0"/>
      <dgm:spPr/>
    </dgm:pt>
    <dgm:pt modelId="{6B5828B0-D5A2-43FB-A10C-435D23D627D9}" type="pres">
      <dgm:prSet presAssocID="{C37A6655-9C33-4249-9EF0-A544089804E1}" presName="thinLine2b" presStyleLbl="callout" presStyleIdx="1" presStyleCnt="2" custLinFactY="357889" custLinFactNeighborY="400000"/>
      <dgm:spPr/>
    </dgm:pt>
    <dgm:pt modelId="{056ECBA1-0F7F-4ABB-AD5E-1A653DB72D4E}" type="pres">
      <dgm:prSet presAssocID="{C37A6655-9C33-4249-9EF0-A544089804E1}" presName="vertSpace2b" presStyleCnt="0"/>
      <dgm:spPr/>
    </dgm:pt>
  </dgm:ptLst>
  <dgm:cxnLst>
    <dgm:cxn modelId="{B350C1E4-12C2-4BC7-8342-2D29AF82A9DB}" srcId="{0FE1D29D-CB0B-4B98-B226-5B823B4566A1}" destId="{2A1496D6-A1FC-4684-8F9B-394B7261B8C8}" srcOrd="0" destOrd="0" parTransId="{91FC0600-CC15-4EB9-B089-47FE924AA06D}" sibTransId="{3EF6760B-6043-4552-A6B1-CEDF7F2EBB0F}"/>
    <dgm:cxn modelId="{2F2E85E4-6841-498A-B92E-02C64CB7ACBB}" srcId="{2A1496D6-A1FC-4684-8F9B-394B7261B8C8}" destId="{21748558-9CB7-448D-B642-8D8B3CD499AD}" srcOrd="0" destOrd="0" parTransId="{2F46D604-A90B-4803-B149-C75FBB1E8DA3}" sibTransId="{EEE44F39-8B01-4890-82AE-6370E68093F9}"/>
    <dgm:cxn modelId="{C86ED0DB-C942-4E60-9862-FD1D5EBA0BBE}" type="presOf" srcId="{21748558-9CB7-448D-B642-8D8B3CD499AD}" destId="{CBF0EC02-43AE-4D9E-8963-8629AA44C841}" srcOrd="0" destOrd="0" presId="urn:microsoft.com/office/officeart/2008/layout/LinedList"/>
    <dgm:cxn modelId="{66FF69F5-AC09-47D0-BA7A-9F95AF391974}" type="presOf" srcId="{2A1496D6-A1FC-4684-8F9B-394B7261B8C8}" destId="{FE4EA5B9-A0D0-4E34-8455-B1996403C50B}" srcOrd="0" destOrd="0" presId="urn:microsoft.com/office/officeart/2008/layout/LinedList"/>
    <dgm:cxn modelId="{0269C5FF-54FD-4B30-B7F5-666B3ECFE7E3}" type="presOf" srcId="{0FE1D29D-CB0B-4B98-B226-5B823B4566A1}" destId="{AAFCC3F9-4BB0-433E-BE01-31C5E9330CA6}" srcOrd="0" destOrd="0" presId="urn:microsoft.com/office/officeart/2008/layout/LinedList"/>
    <dgm:cxn modelId="{E1538CF0-D5FB-427E-A0E7-00DE5897AF5B}" type="presOf" srcId="{C37A6655-9C33-4249-9EF0-A544089804E1}" destId="{393544B5-77E7-4702-A49A-D6C6EDD56E24}" srcOrd="0" destOrd="0" presId="urn:microsoft.com/office/officeart/2008/layout/LinedList"/>
    <dgm:cxn modelId="{79C0E2C7-0423-41D6-874B-D1E426700EDF}" srcId="{2A1496D6-A1FC-4684-8F9B-394B7261B8C8}" destId="{C37A6655-9C33-4249-9EF0-A544089804E1}" srcOrd="1" destOrd="0" parTransId="{A3E6E986-3BB9-4DE2-B920-116A3AF95DA4}" sibTransId="{F87F7CD4-8583-4257-9BC8-AEB3DE992774}"/>
    <dgm:cxn modelId="{5FBEFDFD-5FAD-4A7F-B69E-28B3AB2DF8DA}" type="presParOf" srcId="{AAFCC3F9-4BB0-433E-BE01-31C5E9330CA6}" destId="{392D1F96-E97A-40E7-BBD0-BF3F2864ED32}" srcOrd="0" destOrd="0" presId="urn:microsoft.com/office/officeart/2008/layout/LinedList"/>
    <dgm:cxn modelId="{4548839B-8402-40DC-B2F5-A4572648B2F6}" type="presParOf" srcId="{AAFCC3F9-4BB0-433E-BE01-31C5E9330CA6}" destId="{B0D18B6F-877D-43AC-9D76-C7818143A3C3}" srcOrd="1" destOrd="0" presId="urn:microsoft.com/office/officeart/2008/layout/LinedList"/>
    <dgm:cxn modelId="{A9605228-1054-4E26-8B46-3AEC9668B9E0}" type="presParOf" srcId="{B0D18B6F-877D-43AC-9D76-C7818143A3C3}" destId="{FE4EA5B9-A0D0-4E34-8455-B1996403C50B}" srcOrd="0" destOrd="0" presId="urn:microsoft.com/office/officeart/2008/layout/LinedList"/>
    <dgm:cxn modelId="{72EC88FE-67D2-412F-8FB9-EC5268486456}" type="presParOf" srcId="{B0D18B6F-877D-43AC-9D76-C7818143A3C3}" destId="{8652F634-77D2-4023-AFB3-828817DA8958}" srcOrd="1" destOrd="0" presId="urn:microsoft.com/office/officeart/2008/layout/LinedList"/>
    <dgm:cxn modelId="{748C71B2-2429-4185-939C-916A1B728E66}" type="presParOf" srcId="{8652F634-77D2-4023-AFB3-828817DA8958}" destId="{4AF1BBA2-E8C1-41D8-85F7-A62360C66530}" srcOrd="0" destOrd="0" presId="urn:microsoft.com/office/officeart/2008/layout/LinedList"/>
    <dgm:cxn modelId="{AE96F208-80B5-4A02-BC58-E39A0C45098D}" type="presParOf" srcId="{8652F634-77D2-4023-AFB3-828817DA8958}" destId="{EABD1CF5-6F30-4AA7-9E93-810BDFC29B13}" srcOrd="1" destOrd="0" presId="urn:microsoft.com/office/officeart/2008/layout/LinedList"/>
    <dgm:cxn modelId="{DF3B9396-41D2-4C53-B52A-4460515147A6}" type="presParOf" srcId="{EABD1CF5-6F30-4AA7-9E93-810BDFC29B13}" destId="{958F013D-5C8A-485D-8883-636803A567D7}" srcOrd="0" destOrd="0" presId="urn:microsoft.com/office/officeart/2008/layout/LinedList"/>
    <dgm:cxn modelId="{6551B1FD-3481-484B-AB4C-7889727E89AE}" type="presParOf" srcId="{EABD1CF5-6F30-4AA7-9E93-810BDFC29B13}" destId="{CBF0EC02-43AE-4D9E-8963-8629AA44C841}" srcOrd="1" destOrd="0" presId="urn:microsoft.com/office/officeart/2008/layout/LinedList"/>
    <dgm:cxn modelId="{B7D791C7-0C59-4C92-AC4A-0CB3F3E4365B}" type="presParOf" srcId="{EABD1CF5-6F30-4AA7-9E93-810BDFC29B13}" destId="{CB636C5C-DF05-4757-9A0E-3F93C1BD9E1F}" srcOrd="2" destOrd="0" presId="urn:microsoft.com/office/officeart/2008/layout/LinedList"/>
    <dgm:cxn modelId="{49C8FDDA-52B1-4414-B064-BB0E6BDDF2B5}" type="presParOf" srcId="{8652F634-77D2-4023-AFB3-828817DA8958}" destId="{684A189C-6E0D-413D-BA75-03095639FBD2}" srcOrd="2" destOrd="0" presId="urn:microsoft.com/office/officeart/2008/layout/LinedList"/>
    <dgm:cxn modelId="{FF4E3425-74E2-43B3-A2A2-9018CAE8E575}" type="presParOf" srcId="{8652F634-77D2-4023-AFB3-828817DA8958}" destId="{1686F4DF-A897-4D6D-BB55-AC2011BB0DAB}" srcOrd="3" destOrd="0" presId="urn:microsoft.com/office/officeart/2008/layout/LinedList"/>
    <dgm:cxn modelId="{D7045244-D889-4F01-92DC-651C6830515E}" type="presParOf" srcId="{8652F634-77D2-4023-AFB3-828817DA8958}" destId="{FAE8F4D8-3EB4-4C44-8046-0750C449609E}" srcOrd="4" destOrd="0" presId="urn:microsoft.com/office/officeart/2008/layout/LinedList"/>
    <dgm:cxn modelId="{FE119299-8062-4E6B-BF90-D7BE206D7D52}" type="presParOf" srcId="{FAE8F4D8-3EB4-4C44-8046-0750C449609E}" destId="{5B2A3D00-B19E-4327-AF79-C858EF856791}" srcOrd="0" destOrd="0" presId="urn:microsoft.com/office/officeart/2008/layout/LinedList"/>
    <dgm:cxn modelId="{1D49EBE2-CB58-416C-87F4-6A47338AA253}" type="presParOf" srcId="{FAE8F4D8-3EB4-4C44-8046-0750C449609E}" destId="{393544B5-77E7-4702-A49A-D6C6EDD56E24}" srcOrd="1" destOrd="0" presId="urn:microsoft.com/office/officeart/2008/layout/LinedList"/>
    <dgm:cxn modelId="{3AD38E97-1B4F-4C5D-A397-C90A48BF43DB}" type="presParOf" srcId="{FAE8F4D8-3EB4-4C44-8046-0750C449609E}" destId="{B0608B03-63F1-45CB-8F91-357511B87913}" srcOrd="2" destOrd="0" presId="urn:microsoft.com/office/officeart/2008/layout/LinedList"/>
    <dgm:cxn modelId="{D893484C-FB87-4EF1-A230-10507B7DD8AC}" type="presParOf" srcId="{8652F634-77D2-4023-AFB3-828817DA8958}" destId="{6B5828B0-D5A2-43FB-A10C-435D23D627D9}" srcOrd="5" destOrd="0" presId="urn:microsoft.com/office/officeart/2008/layout/LinedList"/>
    <dgm:cxn modelId="{E7D43949-3DED-4925-BB67-704A4AAED9A5}" type="presParOf" srcId="{8652F634-77D2-4023-AFB3-828817DA8958}" destId="{056ECBA1-0F7F-4ABB-AD5E-1A653DB72D4E}" srcOrd="6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2D1F96-E97A-40E7-BBD0-BF3F2864ED32}">
      <dsp:nvSpPr>
        <dsp:cNvPr id="0" name=""/>
        <dsp:cNvSpPr/>
      </dsp:nvSpPr>
      <dsp:spPr>
        <a:xfrm>
          <a:off x="0" y="0"/>
          <a:ext cx="418318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4EA5B9-A0D0-4E34-8455-B1996403C50B}">
      <dsp:nvSpPr>
        <dsp:cNvPr id="0" name=""/>
        <dsp:cNvSpPr/>
      </dsp:nvSpPr>
      <dsp:spPr>
        <a:xfrm>
          <a:off x="0" y="0"/>
          <a:ext cx="997796" cy="17451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/>
            <a:t>Notario</a:t>
          </a:r>
        </a:p>
      </dsp:txBody>
      <dsp:txXfrm>
        <a:off x="0" y="0"/>
        <a:ext cx="997796" cy="1745142"/>
      </dsp:txXfrm>
    </dsp:sp>
    <dsp:sp modelId="{CBF0EC02-43AE-4D9E-8963-8629AA44C841}">
      <dsp:nvSpPr>
        <dsp:cNvPr id="0" name=""/>
        <dsp:cNvSpPr/>
      </dsp:nvSpPr>
      <dsp:spPr>
        <a:xfrm>
          <a:off x="1057480" y="27267"/>
          <a:ext cx="3123460" cy="5453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/>
            <a:t>Descarga documento </a:t>
          </a:r>
          <a:r>
            <a:rPr lang="es-ES" sz="1400" b="1" kern="1200" dirty="0"/>
            <a:t>Firma y Condiciones Traspaso Electrónico</a:t>
          </a:r>
        </a:p>
      </dsp:txBody>
      <dsp:txXfrm>
        <a:off x="1057480" y="27267"/>
        <a:ext cx="3123460" cy="545357"/>
      </dsp:txXfrm>
    </dsp:sp>
    <dsp:sp modelId="{684A189C-6E0D-413D-BA75-03095639FBD2}">
      <dsp:nvSpPr>
        <dsp:cNvPr id="0" name=""/>
        <dsp:cNvSpPr/>
      </dsp:nvSpPr>
      <dsp:spPr>
        <a:xfrm>
          <a:off x="997796" y="572625"/>
          <a:ext cx="318314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3BE0B4A-6771-4A8D-867D-C2D31EC9B567}">
      <dsp:nvSpPr>
        <dsp:cNvPr id="0" name=""/>
        <dsp:cNvSpPr/>
      </dsp:nvSpPr>
      <dsp:spPr>
        <a:xfrm>
          <a:off x="1057480" y="599892"/>
          <a:ext cx="3123460" cy="5453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/>
            <a:t>Firma electrónicamente el documento.</a:t>
          </a:r>
        </a:p>
      </dsp:txBody>
      <dsp:txXfrm>
        <a:off x="1057480" y="599892"/>
        <a:ext cx="3123460" cy="545357"/>
      </dsp:txXfrm>
    </dsp:sp>
    <dsp:sp modelId="{FDFB3474-F715-4BE1-9413-CE7DBA2662A2}">
      <dsp:nvSpPr>
        <dsp:cNvPr id="0" name=""/>
        <dsp:cNvSpPr/>
      </dsp:nvSpPr>
      <dsp:spPr>
        <a:xfrm>
          <a:off x="997796" y="1145250"/>
          <a:ext cx="318314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93544B5-77E7-4702-A49A-D6C6EDD56E24}">
      <dsp:nvSpPr>
        <dsp:cNvPr id="0" name=""/>
        <dsp:cNvSpPr/>
      </dsp:nvSpPr>
      <dsp:spPr>
        <a:xfrm>
          <a:off x="1057480" y="1172517"/>
          <a:ext cx="3123460" cy="5453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/>
            <a:t>Carga documento firmado</a:t>
          </a:r>
        </a:p>
      </dsp:txBody>
      <dsp:txXfrm>
        <a:off x="1057480" y="1172517"/>
        <a:ext cx="3123460" cy="545357"/>
      </dsp:txXfrm>
    </dsp:sp>
    <dsp:sp modelId="{6B5828B0-D5A2-43FB-A10C-435D23D627D9}">
      <dsp:nvSpPr>
        <dsp:cNvPr id="0" name=""/>
        <dsp:cNvSpPr/>
      </dsp:nvSpPr>
      <dsp:spPr>
        <a:xfrm>
          <a:off x="997796" y="1717875"/>
          <a:ext cx="318314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48DA253-E1F3-422F-A4DE-F421B4559C13}">
      <dsp:nvSpPr>
        <dsp:cNvPr id="0" name=""/>
        <dsp:cNvSpPr/>
      </dsp:nvSpPr>
      <dsp:spPr>
        <a:xfrm>
          <a:off x="0" y="1745142"/>
          <a:ext cx="418318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943611-44CF-472C-A70C-229F18442138}">
      <dsp:nvSpPr>
        <dsp:cNvPr id="0" name=""/>
        <dsp:cNvSpPr/>
      </dsp:nvSpPr>
      <dsp:spPr>
        <a:xfrm>
          <a:off x="0" y="1745142"/>
          <a:ext cx="997796" cy="17451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/>
            <a:t>Agencia Virtual</a:t>
          </a:r>
        </a:p>
      </dsp:txBody>
      <dsp:txXfrm>
        <a:off x="0" y="1745142"/>
        <a:ext cx="997796" cy="1745142"/>
      </dsp:txXfrm>
    </dsp:sp>
    <dsp:sp modelId="{80731AC5-1468-4D42-9E98-BA2EE2E5F622}">
      <dsp:nvSpPr>
        <dsp:cNvPr id="0" name=""/>
        <dsp:cNvSpPr/>
      </dsp:nvSpPr>
      <dsp:spPr>
        <a:xfrm>
          <a:off x="1057480" y="1777097"/>
          <a:ext cx="3123460" cy="6390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/>
            <a:t>Verifica la firma electrónica avanzada</a:t>
          </a:r>
        </a:p>
      </dsp:txBody>
      <dsp:txXfrm>
        <a:off x="1057480" y="1777097"/>
        <a:ext cx="3123460" cy="639090"/>
      </dsp:txXfrm>
    </dsp:sp>
    <dsp:sp modelId="{A350008E-0F80-458A-8218-0C62D43D300D}">
      <dsp:nvSpPr>
        <dsp:cNvPr id="0" name=""/>
        <dsp:cNvSpPr/>
      </dsp:nvSpPr>
      <dsp:spPr>
        <a:xfrm>
          <a:off x="997796" y="2416187"/>
          <a:ext cx="318314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AD1619E-A90D-478B-AC24-5B691A45C89D}">
      <dsp:nvSpPr>
        <dsp:cNvPr id="0" name=""/>
        <dsp:cNvSpPr/>
      </dsp:nvSpPr>
      <dsp:spPr>
        <a:xfrm>
          <a:off x="1057480" y="2448142"/>
          <a:ext cx="3123460" cy="10084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/>
            <a:t>Al confirmar la operación  se registra el Traspaso y se generan los distintivos electrónicos: Tarjeta de Circulación y Certificado de Propiedad de Vehículos</a:t>
          </a:r>
        </a:p>
      </dsp:txBody>
      <dsp:txXfrm>
        <a:off x="1057480" y="2448142"/>
        <a:ext cx="3123460" cy="1008440"/>
      </dsp:txXfrm>
    </dsp:sp>
    <dsp:sp modelId="{0518C281-C2E3-4BA7-80C2-0DF47F69E718}">
      <dsp:nvSpPr>
        <dsp:cNvPr id="0" name=""/>
        <dsp:cNvSpPr/>
      </dsp:nvSpPr>
      <dsp:spPr>
        <a:xfrm>
          <a:off x="997796" y="3456582"/>
          <a:ext cx="318314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2D1F96-E97A-40E7-BBD0-BF3F2864ED32}">
      <dsp:nvSpPr>
        <dsp:cNvPr id="0" name=""/>
        <dsp:cNvSpPr/>
      </dsp:nvSpPr>
      <dsp:spPr>
        <a:xfrm>
          <a:off x="0" y="1034"/>
          <a:ext cx="423012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4EA5B9-A0D0-4E34-8455-B1996403C50B}">
      <dsp:nvSpPr>
        <dsp:cNvPr id="0" name=""/>
        <dsp:cNvSpPr/>
      </dsp:nvSpPr>
      <dsp:spPr>
        <a:xfrm>
          <a:off x="0" y="1034"/>
          <a:ext cx="846025" cy="21157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60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/>
            <a:t>Usuario</a:t>
          </a:r>
        </a:p>
      </dsp:txBody>
      <dsp:txXfrm>
        <a:off x="0" y="1034"/>
        <a:ext cx="846025" cy="2115727"/>
      </dsp:txXfrm>
    </dsp:sp>
    <dsp:sp modelId="{CBF0EC02-43AE-4D9E-8963-8629AA44C841}">
      <dsp:nvSpPr>
        <dsp:cNvPr id="0" name=""/>
        <dsp:cNvSpPr/>
      </dsp:nvSpPr>
      <dsp:spPr>
        <a:xfrm>
          <a:off x="909476" y="39825"/>
          <a:ext cx="3320648" cy="9115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/>
            <a:t>Ingresa a su aplicación de verificación del código </a:t>
          </a:r>
          <a:r>
            <a:rPr lang="es-ES" sz="1400" b="1" kern="1200" dirty="0"/>
            <a:t>QR</a:t>
          </a:r>
          <a:r>
            <a:rPr lang="es-ES" sz="1400" kern="1200" dirty="0"/>
            <a:t> en Tarjeta de Circulación y Certificado de propiedad electrónicos,  a través de un teléfono inteligente.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400" kern="1200" dirty="0"/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400" kern="1200" dirty="0"/>
        </a:p>
      </dsp:txBody>
      <dsp:txXfrm>
        <a:off x="909476" y="39825"/>
        <a:ext cx="3320648" cy="911583"/>
      </dsp:txXfrm>
    </dsp:sp>
    <dsp:sp modelId="{684A189C-6E0D-413D-BA75-03095639FBD2}">
      <dsp:nvSpPr>
        <dsp:cNvPr id="0" name=""/>
        <dsp:cNvSpPr/>
      </dsp:nvSpPr>
      <dsp:spPr>
        <a:xfrm>
          <a:off x="846024" y="1003176"/>
          <a:ext cx="33841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93544B5-77E7-4702-A49A-D6C6EDD56E24}">
      <dsp:nvSpPr>
        <dsp:cNvPr id="0" name=""/>
        <dsp:cNvSpPr/>
      </dsp:nvSpPr>
      <dsp:spPr>
        <a:xfrm>
          <a:off x="909476" y="1030943"/>
          <a:ext cx="3320648" cy="10868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/>
            <a:t>Ingresa los caracteres requeridos (</a:t>
          </a:r>
          <a:r>
            <a:rPr lang="es-ES" sz="1400" kern="1200" dirty="0" err="1"/>
            <a:t>captcha</a:t>
          </a:r>
          <a:r>
            <a:rPr lang="es-ES" sz="1400" kern="1200" dirty="0"/>
            <a:t>) y la consulta muestra los datos del Notario que realizó el último traspaso del vehículo, así como los datos del propietario y del vehículo.</a:t>
          </a:r>
        </a:p>
      </dsp:txBody>
      <dsp:txXfrm>
        <a:off x="909476" y="1030943"/>
        <a:ext cx="3320648" cy="1086852"/>
      </dsp:txXfrm>
    </dsp:sp>
    <dsp:sp modelId="{6B5828B0-D5A2-43FB-A10C-435D23D627D9}">
      <dsp:nvSpPr>
        <dsp:cNvPr id="0" name=""/>
        <dsp:cNvSpPr/>
      </dsp:nvSpPr>
      <dsp:spPr>
        <a:xfrm>
          <a:off x="846024" y="2117795"/>
          <a:ext cx="33841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DB974F1-797D-2747-8A57-12D1A2C9B554}" type="datetimeFigureOut">
              <a:rPr lang="es-ES_tradnl" smtClean="0"/>
              <a:pPr/>
              <a:t>11/10/2018</a:t>
            </a:fld>
            <a:endParaRPr lang="es-ES_tradn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s-ES_tradn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85EE8586-A00D-F14F-B979-2278F72E9F97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5657973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EE8586-A00D-F14F-B979-2278F72E9F97}" type="slidenum">
              <a:rPr lang="es-ES_tradnl" smtClean="0"/>
              <a:pPr/>
              <a:t>7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373021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2274B-67F4-8745-9A35-9654AFB8416B}" type="datetimeFigureOut">
              <a:rPr lang="es-ES_tradnl" smtClean="0"/>
              <a:pPr/>
              <a:t>11/10/2018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7D0B5-6408-BC4A-B345-B90D8AE8F430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2274B-67F4-8745-9A35-9654AFB8416B}" type="datetimeFigureOut">
              <a:rPr lang="es-ES_tradnl" smtClean="0"/>
              <a:pPr/>
              <a:t>11/10/2018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7D0B5-6408-BC4A-B345-B90D8AE8F430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2274B-67F4-8745-9A35-9654AFB8416B}" type="datetimeFigureOut">
              <a:rPr lang="es-ES_tradnl" smtClean="0"/>
              <a:pPr/>
              <a:t>11/10/2018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7D0B5-6408-BC4A-B345-B90D8AE8F430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2274B-67F4-8745-9A35-9654AFB8416B}" type="datetimeFigureOut">
              <a:rPr lang="es-ES_tradnl" smtClean="0"/>
              <a:pPr/>
              <a:t>11/10/2018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7D0B5-6408-BC4A-B345-B90D8AE8F430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2274B-67F4-8745-9A35-9654AFB8416B}" type="datetimeFigureOut">
              <a:rPr lang="es-ES_tradnl" smtClean="0"/>
              <a:pPr/>
              <a:t>11/10/2018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7D0B5-6408-BC4A-B345-B90D8AE8F430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2274B-67F4-8745-9A35-9654AFB8416B}" type="datetimeFigureOut">
              <a:rPr lang="es-ES_tradnl" smtClean="0"/>
              <a:pPr/>
              <a:t>11/10/2018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7D0B5-6408-BC4A-B345-B90D8AE8F430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2274B-67F4-8745-9A35-9654AFB8416B}" type="datetimeFigureOut">
              <a:rPr lang="es-ES_tradnl" smtClean="0"/>
              <a:pPr/>
              <a:t>11/10/2018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7D0B5-6408-BC4A-B345-B90D8AE8F430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2274B-67F4-8745-9A35-9654AFB8416B}" type="datetimeFigureOut">
              <a:rPr lang="es-ES_tradnl" smtClean="0"/>
              <a:pPr/>
              <a:t>11/10/2018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7D0B5-6408-BC4A-B345-B90D8AE8F430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2274B-67F4-8745-9A35-9654AFB8416B}" type="datetimeFigureOut">
              <a:rPr lang="es-ES_tradnl" smtClean="0"/>
              <a:pPr/>
              <a:t>11/10/2018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7D0B5-6408-BC4A-B345-B90D8AE8F430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2274B-67F4-8745-9A35-9654AFB8416B}" type="datetimeFigureOut">
              <a:rPr lang="es-ES_tradnl" smtClean="0"/>
              <a:pPr/>
              <a:t>11/10/2018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7D0B5-6408-BC4A-B345-B90D8AE8F430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2274B-67F4-8745-9A35-9654AFB8416B}" type="datetimeFigureOut">
              <a:rPr lang="es-ES_tradnl" smtClean="0"/>
              <a:pPr/>
              <a:t>11/10/2018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7D0B5-6408-BC4A-B345-B90D8AE8F430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F2274B-67F4-8745-9A35-9654AFB8416B}" type="datetimeFigureOut">
              <a:rPr lang="es-ES_tradnl" smtClean="0"/>
              <a:pPr/>
              <a:t>11/10/2018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A7D0B5-6408-BC4A-B345-B90D8AE8F430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fade/>
  </p:transition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chart" Target="../charts/chart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1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8.png"/><Relationship Id="rId7" Type="http://schemas.openxmlformats.org/officeDocument/2006/relationships/image" Target="../media/image2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microsoft.com/office/2007/relationships/hdphoto" Target="../media/hdphoto1.wdp"/><Relationship Id="rId10" Type="http://schemas.openxmlformats.org/officeDocument/2006/relationships/image" Target="../media/image23.jpeg"/><Relationship Id="rId4" Type="http://schemas.openxmlformats.org/officeDocument/2006/relationships/image" Target="../media/image19.png"/><Relationship Id="rId9" Type="http://schemas.openxmlformats.org/officeDocument/2006/relationships/slide" Target="slide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7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26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30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33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 txBox="1">
            <a:spLocks/>
          </p:cNvSpPr>
          <p:nvPr/>
        </p:nvSpPr>
        <p:spPr>
          <a:xfrm>
            <a:off x="108138" y="105730"/>
            <a:ext cx="6087508" cy="36172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2000" b="1" dirty="0">
                <a:solidFill>
                  <a:schemeClr val="bg1"/>
                </a:solidFill>
                <a:latin typeface="+mn-lt"/>
              </a:rPr>
              <a:t>SOCIALIZACIÓN </a:t>
            </a:r>
            <a:endParaRPr lang="es-GT" sz="20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318689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8" y="0"/>
            <a:ext cx="9173394" cy="7133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793E122C-0CEA-486E-88E8-11AD4F10AF61}"/>
              </a:ext>
            </a:extLst>
          </p:cNvPr>
          <p:cNvSpPr txBox="1"/>
          <p:nvPr/>
        </p:nvSpPr>
        <p:spPr>
          <a:xfrm>
            <a:off x="7180376" y="5949280"/>
            <a:ext cx="20162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sz="1200" b="1" dirty="0">
                <a:solidFill>
                  <a:schemeClr val="tx2"/>
                </a:solidFill>
              </a:rPr>
              <a:t>Guatemala, octubre 2018</a:t>
            </a:r>
          </a:p>
        </p:txBody>
      </p:sp>
      <p:sp>
        <p:nvSpPr>
          <p:cNvPr id="5" name="4 Rectángulo"/>
          <p:cNvSpPr/>
          <p:nvPr/>
        </p:nvSpPr>
        <p:spPr>
          <a:xfrm>
            <a:off x="1547663" y="2636912"/>
            <a:ext cx="6931385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4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TRASPASO ELECTRÓNICO DE VEHÍCULOS TERRESTRES</a:t>
            </a:r>
          </a:p>
          <a:p>
            <a:pPr algn="ctr"/>
            <a:r>
              <a:rPr lang="es-ES" sz="24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POR NOTARIO</a:t>
            </a:r>
            <a:endParaRPr lang="es-GT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80329463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 txBox="1">
            <a:spLocks/>
          </p:cNvSpPr>
          <p:nvPr/>
        </p:nvSpPr>
        <p:spPr>
          <a:xfrm>
            <a:off x="-20520" y="0"/>
            <a:ext cx="7877402" cy="47667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GT" sz="2400" b="1" dirty="0">
                <a:solidFill>
                  <a:schemeClr val="bg1"/>
                </a:solidFill>
                <a:latin typeface="+mn-lt"/>
              </a:rPr>
              <a:t>ESTAD</a:t>
            </a:r>
            <a:r>
              <a:rPr lang="es-ES" sz="2400" b="1" dirty="0">
                <a:solidFill>
                  <a:schemeClr val="bg1"/>
                </a:solidFill>
                <a:latin typeface="+mn-lt"/>
              </a:rPr>
              <a:t>ÍSTICAS </a:t>
            </a:r>
            <a:r>
              <a:rPr lang="es-ES" sz="2400" dirty="0">
                <a:solidFill>
                  <a:schemeClr val="bg1"/>
                </a:solidFill>
                <a:latin typeface="+mn-lt"/>
              </a:rPr>
              <a:t>/ Gestiones en Agencias y Oficinas Tributarias</a:t>
            </a:r>
            <a:endParaRPr lang="es-GT" sz="24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1" name="CuadroTexto 20"/>
          <p:cNvSpPr txBox="1"/>
          <p:nvPr/>
        </p:nvSpPr>
        <p:spPr>
          <a:xfrm>
            <a:off x="3173686" y="3100858"/>
            <a:ext cx="12250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000" b="1" dirty="0">
                <a:solidFill>
                  <a:schemeClr val="bg1"/>
                </a:solidFill>
              </a:rPr>
              <a:t>1,588,532</a:t>
            </a:r>
          </a:p>
        </p:txBody>
      </p:sp>
      <p:sp>
        <p:nvSpPr>
          <p:cNvPr id="53" name="CuadroTexto 52"/>
          <p:cNvSpPr txBox="1"/>
          <p:nvPr/>
        </p:nvSpPr>
        <p:spPr>
          <a:xfrm>
            <a:off x="1365699" y="2757491"/>
            <a:ext cx="12250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_tradnl" sz="2000" b="1" dirty="0">
                <a:solidFill>
                  <a:schemeClr val="bg1"/>
                </a:solidFill>
              </a:rPr>
              <a:t>1,687,854</a:t>
            </a:r>
          </a:p>
        </p:txBody>
      </p:sp>
      <p:cxnSp>
        <p:nvCxnSpPr>
          <p:cNvPr id="67" name="Conector recto 66"/>
          <p:cNvCxnSpPr/>
          <p:nvPr/>
        </p:nvCxnSpPr>
        <p:spPr>
          <a:xfrm flipV="1">
            <a:off x="5624101" y="946454"/>
            <a:ext cx="7363" cy="546637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CuadroTexto 23"/>
          <p:cNvSpPr txBox="1"/>
          <p:nvPr/>
        </p:nvSpPr>
        <p:spPr>
          <a:xfrm>
            <a:off x="290146" y="1040515"/>
            <a:ext cx="5081954" cy="586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900"/>
              </a:lnSpc>
            </a:pPr>
            <a:r>
              <a:rPr lang="es-ES_tradnl" sz="2000" b="1" dirty="0"/>
              <a:t>Principales Gestiones del </a:t>
            </a:r>
          </a:p>
          <a:p>
            <a:pPr algn="ctr">
              <a:lnSpc>
                <a:spcPts val="1900"/>
              </a:lnSpc>
            </a:pPr>
            <a:r>
              <a:rPr lang="es-ES_tradnl" sz="2000" b="1" dirty="0"/>
              <a:t>Registro Fiscal de Vehículos - 2018 </a:t>
            </a:r>
          </a:p>
        </p:txBody>
      </p:sp>
      <p:grpSp>
        <p:nvGrpSpPr>
          <p:cNvPr id="37" name="Agrupar 32"/>
          <p:cNvGrpSpPr/>
          <p:nvPr/>
        </p:nvGrpSpPr>
        <p:grpSpPr>
          <a:xfrm>
            <a:off x="5750948" y="1052736"/>
            <a:ext cx="2951514" cy="1190442"/>
            <a:chOff x="5750948" y="1360530"/>
            <a:chExt cx="2951514" cy="1190442"/>
          </a:xfrm>
        </p:grpSpPr>
        <p:sp>
          <p:nvSpPr>
            <p:cNvPr id="38" name="CuadroTexto 56"/>
            <p:cNvSpPr txBox="1"/>
            <p:nvPr/>
          </p:nvSpPr>
          <p:spPr>
            <a:xfrm>
              <a:off x="5750948" y="1360530"/>
              <a:ext cx="295151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_tradnl" b="1" dirty="0"/>
                <a:t>Traspasos de </a:t>
              </a:r>
              <a:r>
                <a:rPr lang="es-ES_tradnl" b="1" dirty="0" err="1"/>
                <a:t>Veh</a:t>
              </a:r>
              <a:r>
                <a:rPr lang="es-ES" b="1" dirty="0"/>
                <a:t>ículos 2018</a:t>
              </a:r>
              <a:r>
                <a:rPr lang="es-ES_tradnl" b="1" dirty="0"/>
                <a:t>:</a:t>
              </a:r>
            </a:p>
          </p:txBody>
        </p:sp>
        <p:sp>
          <p:nvSpPr>
            <p:cNvPr id="39" name="Rectángulo redondeado 53"/>
            <p:cNvSpPr/>
            <p:nvPr/>
          </p:nvSpPr>
          <p:spPr>
            <a:xfrm>
              <a:off x="6621579" y="1863817"/>
              <a:ext cx="1542940" cy="687155"/>
            </a:xfrm>
            <a:prstGeom prst="roundRect">
              <a:avLst/>
            </a:prstGeom>
            <a:gradFill flip="none" rotWithShape="1">
              <a:gsLst>
                <a:gs pos="0">
                  <a:srgbClr val="EFCB7E">
                    <a:tint val="66000"/>
                    <a:satMod val="160000"/>
                  </a:srgbClr>
                </a:gs>
                <a:gs pos="70000">
                  <a:srgbClr val="E7543F"/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40" name="CuadroTexto 59"/>
            <p:cNvSpPr txBox="1"/>
            <p:nvPr/>
          </p:nvSpPr>
          <p:spPr>
            <a:xfrm>
              <a:off x="6706002" y="1989693"/>
              <a:ext cx="1374095" cy="5283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660"/>
                </a:lnSpc>
              </a:pPr>
              <a:r>
                <a:rPr lang="es-ES_tradnl" sz="2800" b="1" dirty="0">
                  <a:solidFill>
                    <a:schemeClr val="bg1"/>
                  </a:solidFill>
                </a:rPr>
                <a:t>250,515</a:t>
              </a:r>
              <a:endParaRPr lang="es-ES_tradnl" b="1" dirty="0">
                <a:solidFill>
                  <a:schemeClr val="bg1"/>
                </a:solidFill>
              </a:endParaRPr>
            </a:p>
            <a:p>
              <a:pPr algn="ctr">
                <a:lnSpc>
                  <a:spcPts val="1660"/>
                </a:lnSpc>
              </a:pPr>
              <a:r>
                <a:rPr lang="es-ES_tradnl" b="1" dirty="0">
                  <a:solidFill>
                    <a:schemeClr val="bg1"/>
                  </a:solidFill>
                </a:rPr>
                <a:t>anual</a:t>
              </a:r>
              <a:endParaRPr lang="es-ES_tradnl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1" name="Agrupar 31"/>
          <p:cNvGrpSpPr/>
          <p:nvPr/>
        </p:nvGrpSpPr>
        <p:grpSpPr>
          <a:xfrm>
            <a:off x="5750948" y="2420888"/>
            <a:ext cx="2413571" cy="3550861"/>
            <a:chOff x="5750948" y="2700265"/>
            <a:chExt cx="2413571" cy="3550861"/>
          </a:xfrm>
        </p:grpSpPr>
        <p:sp>
          <p:nvSpPr>
            <p:cNvPr id="42" name="Rectángulo redondeado 64"/>
            <p:cNvSpPr/>
            <p:nvPr/>
          </p:nvSpPr>
          <p:spPr>
            <a:xfrm>
              <a:off x="6621579" y="3120865"/>
              <a:ext cx="1542940" cy="687155"/>
            </a:xfrm>
            <a:prstGeom prst="roundRect">
              <a:avLst/>
            </a:prstGeom>
            <a:noFill/>
            <a:ln w="28575">
              <a:solidFill>
                <a:srgbClr val="E754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43" name="CuadroTexto 65"/>
            <p:cNvSpPr txBox="1"/>
            <p:nvPr/>
          </p:nvSpPr>
          <p:spPr>
            <a:xfrm>
              <a:off x="6791765" y="3246741"/>
              <a:ext cx="1202573" cy="5283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660"/>
                </a:lnSpc>
              </a:pPr>
              <a:r>
                <a:rPr lang="es-ES_tradnl" sz="2800" b="1" dirty="0">
                  <a:solidFill>
                    <a:srgbClr val="E7543F"/>
                  </a:solidFill>
                </a:rPr>
                <a:t>20,876</a:t>
              </a:r>
              <a:endParaRPr lang="es-ES_tradnl" sz="1600" dirty="0"/>
            </a:p>
            <a:p>
              <a:pPr algn="ctr">
                <a:lnSpc>
                  <a:spcPts val="1660"/>
                </a:lnSpc>
              </a:pPr>
              <a:r>
                <a:rPr lang="es-ES_tradnl" b="1" dirty="0"/>
                <a:t>mensuales</a:t>
              </a:r>
              <a:endParaRPr lang="es-ES_tradnl" sz="1600" dirty="0"/>
            </a:p>
          </p:txBody>
        </p:sp>
        <p:sp>
          <p:nvSpPr>
            <p:cNvPr id="44" name="Rectángulo redondeado 62"/>
            <p:cNvSpPr/>
            <p:nvPr/>
          </p:nvSpPr>
          <p:spPr>
            <a:xfrm>
              <a:off x="6621579" y="4380402"/>
              <a:ext cx="1542940" cy="624686"/>
            </a:xfrm>
            <a:prstGeom prst="roundRect">
              <a:avLst/>
            </a:prstGeom>
            <a:noFill/>
            <a:ln w="28575">
              <a:solidFill>
                <a:srgbClr val="E754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45" name="CuadroTexto 63"/>
            <p:cNvSpPr txBox="1"/>
            <p:nvPr/>
          </p:nvSpPr>
          <p:spPr>
            <a:xfrm>
              <a:off x="6894760" y="4481441"/>
              <a:ext cx="1008609" cy="5283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660"/>
                </a:lnSpc>
              </a:pPr>
              <a:r>
                <a:rPr lang="es-ES_tradnl" sz="2800" b="1" dirty="0">
                  <a:solidFill>
                    <a:srgbClr val="E7543F"/>
                  </a:solidFill>
                </a:rPr>
                <a:t>1,044</a:t>
              </a:r>
              <a:endParaRPr lang="es-ES_tradnl" b="1" dirty="0">
                <a:solidFill>
                  <a:srgbClr val="E7543F"/>
                </a:solidFill>
              </a:endParaRPr>
            </a:p>
            <a:p>
              <a:pPr algn="ctr">
                <a:lnSpc>
                  <a:spcPts val="1660"/>
                </a:lnSpc>
              </a:pPr>
              <a:r>
                <a:rPr lang="es-ES_tradnl" b="1" dirty="0"/>
                <a:t>diarios</a:t>
              </a:r>
              <a:endParaRPr lang="es-ES_tradnl" dirty="0"/>
            </a:p>
          </p:txBody>
        </p:sp>
        <p:sp>
          <p:nvSpPr>
            <p:cNvPr id="47" name="Rectángulo redondeado 67"/>
            <p:cNvSpPr/>
            <p:nvPr/>
          </p:nvSpPr>
          <p:spPr>
            <a:xfrm>
              <a:off x="6621579" y="5621737"/>
              <a:ext cx="1542940" cy="624686"/>
            </a:xfrm>
            <a:prstGeom prst="roundRect">
              <a:avLst/>
            </a:prstGeom>
            <a:noFill/>
            <a:ln w="28575">
              <a:solidFill>
                <a:srgbClr val="E754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48" name="CuadroTexto 68"/>
            <p:cNvSpPr txBox="1"/>
            <p:nvPr/>
          </p:nvSpPr>
          <p:spPr>
            <a:xfrm>
              <a:off x="6899056" y="5722776"/>
              <a:ext cx="1000018" cy="5283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660"/>
                </a:lnSpc>
              </a:pPr>
              <a:r>
                <a:rPr lang="es-ES_tradnl" sz="2800" b="1" dirty="0">
                  <a:solidFill>
                    <a:srgbClr val="E7543F"/>
                  </a:solidFill>
                </a:rPr>
                <a:t>130</a:t>
              </a:r>
              <a:endParaRPr lang="es-ES_tradnl" b="1" dirty="0">
                <a:solidFill>
                  <a:srgbClr val="E7543F"/>
                </a:solidFill>
              </a:endParaRPr>
            </a:p>
            <a:p>
              <a:pPr algn="ctr">
                <a:lnSpc>
                  <a:spcPts val="1660"/>
                </a:lnSpc>
              </a:pPr>
              <a:r>
                <a:rPr lang="es-ES_tradnl" b="1" dirty="0"/>
                <a:t>Por hora</a:t>
              </a:r>
              <a:endParaRPr lang="es-ES_tradnl" dirty="0"/>
            </a:p>
          </p:txBody>
        </p:sp>
        <p:sp>
          <p:nvSpPr>
            <p:cNvPr id="49" name="Triángulo 30"/>
            <p:cNvSpPr/>
            <p:nvPr/>
          </p:nvSpPr>
          <p:spPr>
            <a:xfrm rot="10800000">
              <a:off x="7231049" y="3975946"/>
              <a:ext cx="324001" cy="279311"/>
            </a:xfrm>
            <a:prstGeom prst="triangle">
              <a:avLst/>
            </a:prstGeom>
            <a:gradFill flip="none" rotWithShape="1">
              <a:gsLst>
                <a:gs pos="0">
                  <a:srgbClr val="EFCB7E">
                    <a:tint val="66000"/>
                    <a:satMod val="160000"/>
                  </a:srgbClr>
                </a:gs>
                <a:gs pos="70000">
                  <a:srgbClr val="E7543F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50" name="Triángulo 51"/>
            <p:cNvSpPr/>
            <p:nvPr/>
          </p:nvSpPr>
          <p:spPr>
            <a:xfrm rot="10800000">
              <a:off x="7231049" y="5182848"/>
              <a:ext cx="324001" cy="279311"/>
            </a:xfrm>
            <a:prstGeom prst="triangle">
              <a:avLst/>
            </a:prstGeom>
            <a:gradFill flip="none" rotWithShape="1">
              <a:gsLst>
                <a:gs pos="0">
                  <a:srgbClr val="EFCB7E">
                    <a:tint val="66000"/>
                    <a:satMod val="160000"/>
                  </a:srgbClr>
                </a:gs>
                <a:gs pos="70000">
                  <a:srgbClr val="E7543F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51" name="Triángulo 60"/>
            <p:cNvSpPr/>
            <p:nvPr/>
          </p:nvSpPr>
          <p:spPr>
            <a:xfrm rot="10800000">
              <a:off x="7231049" y="2700265"/>
              <a:ext cx="324001" cy="279311"/>
            </a:xfrm>
            <a:prstGeom prst="triangle">
              <a:avLst/>
            </a:prstGeom>
            <a:gradFill flip="none" rotWithShape="1">
              <a:gsLst>
                <a:gs pos="0">
                  <a:srgbClr val="EFCB7E">
                    <a:tint val="66000"/>
                    <a:satMod val="160000"/>
                  </a:srgbClr>
                </a:gs>
                <a:gs pos="70000">
                  <a:srgbClr val="E7543F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56" name="CuadroTexto 61"/>
            <p:cNvSpPr txBox="1"/>
            <p:nvPr/>
          </p:nvSpPr>
          <p:spPr>
            <a:xfrm>
              <a:off x="5750948" y="2751533"/>
              <a:ext cx="12719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b="1" dirty="0"/>
                <a:t>Promedios:</a:t>
              </a:r>
              <a:endParaRPr lang="es-ES_tradnl" b="1" dirty="0"/>
            </a:p>
          </p:txBody>
        </p:sp>
      </p:grpSp>
      <p:sp>
        <p:nvSpPr>
          <p:cNvPr id="32" name="CuadroTexto 31"/>
          <p:cNvSpPr txBox="1"/>
          <p:nvPr/>
        </p:nvSpPr>
        <p:spPr>
          <a:xfrm>
            <a:off x="3280135" y="2639846"/>
            <a:ext cx="10294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000" b="1">
                <a:solidFill>
                  <a:schemeClr val="bg1"/>
                </a:solidFill>
              </a:rPr>
              <a:t>575,204</a:t>
            </a:r>
            <a:endParaRPr lang="es-ES_tradnl" sz="2000" b="1" dirty="0">
              <a:solidFill>
                <a:schemeClr val="bg1"/>
              </a:solidFill>
            </a:endParaRPr>
          </a:p>
        </p:txBody>
      </p:sp>
      <p:sp>
        <p:nvSpPr>
          <p:cNvPr id="33" name="CuadroTexto 32"/>
          <p:cNvSpPr txBox="1"/>
          <p:nvPr/>
        </p:nvSpPr>
        <p:spPr>
          <a:xfrm>
            <a:off x="1463483" y="2893690"/>
            <a:ext cx="10294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_tradnl" sz="2000" b="1" dirty="0">
                <a:solidFill>
                  <a:schemeClr val="bg1"/>
                </a:solidFill>
              </a:rPr>
              <a:t>218,098</a:t>
            </a:r>
          </a:p>
        </p:txBody>
      </p:sp>
      <p:graphicFrame>
        <p:nvGraphicFramePr>
          <p:cNvPr id="46" name="3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7329249"/>
              </p:ext>
            </p:extLst>
          </p:nvPr>
        </p:nvGraphicFramePr>
        <p:xfrm>
          <a:off x="304714" y="1929312"/>
          <a:ext cx="4915358" cy="40377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56927712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ítulo 3"/>
          <p:cNvSpPr txBox="1">
            <a:spLocks/>
          </p:cNvSpPr>
          <p:nvPr/>
        </p:nvSpPr>
        <p:spPr>
          <a:xfrm>
            <a:off x="3674" y="0"/>
            <a:ext cx="4928365" cy="476672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GT" sz="2800" b="1" dirty="0">
                <a:solidFill>
                  <a:schemeClr val="bg1"/>
                </a:solidFill>
                <a:latin typeface="+mn-lt"/>
              </a:rPr>
              <a:t>TRASPASO ELECTRÓNICO</a:t>
            </a:r>
          </a:p>
        </p:txBody>
      </p:sp>
      <p:sp>
        <p:nvSpPr>
          <p:cNvPr id="98" name="CuadroTexto 97"/>
          <p:cNvSpPr txBox="1"/>
          <p:nvPr/>
        </p:nvSpPr>
        <p:spPr>
          <a:xfrm>
            <a:off x="134686" y="4185661"/>
            <a:ext cx="14489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_tradnl" sz="1200" dirty="0">
                <a:solidFill>
                  <a:schemeClr val="bg1"/>
                </a:solidFill>
              </a:rPr>
              <a:t>Usuario:</a:t>
            </a:r>
          </a:p>
        </p:txBody>
      </p:sp>
      <p:sp>
        <p:nvSpPr>
          <p:cNvPr id="99" name="CuadroTexto 98"/>
          <p:cNvSpPr txBox="1"/>
          <p:nvPr/>
        </p:nvSpPr>
        <p:spPr>
          <a:xfrm>
            <a:off x="632521" y="4476138"/>
            <a:ext cx="14489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_tradnl" sz="1200" dirty="0">
                <a:solidFill>
                  <a:schemeClr val="bg1"/>
                </a:solidFill>
              </a:rPr>
              <a:t>Contraseña:</a:t>
            </a:r>
          </a:p>
        </p:txBody>
      </p:sp>
      <p:sp>
        <p:nvSpPr>
          <p:cNvPr id="41" name="Rectángulo 40"/>
          <p:cNvSpPr/>
          <p:nvPr/>
        </p:nvSpPr>
        <p:spPr>
          <a:xfrm>
            <a:off x="251520" y="1052736"/>
            <a:ext cx="4751723" cy="46858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GT" sz="225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La SAT actualmente tiene en disposición de los propietarios el </a:t>
            </a:r>
            <a:r>
              <a:rPr lang="es-GT" sz="2400" dirty="0">
                <a:ea typeface="Calibri" panose="020F0502020204030204" pitchFamily="34" charset="0"/>
                <a:cs typeface="Arial" panose="020B0604020202020204" pitchFamily="34" charset="0"/>
              </a:rPr>
              <a:t>aplicativo informático que permite al Notario transmitir de forma virtu</a:t>
            </a:r>
            <a:r>
              <a:rPr lang="es-GT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al el</a:t>
            </a:r>
            <a:r>
              <a:rPr lang="es-GT" sz="225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GT" sz="2400" b="1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Traspaso Electrónico de Vehículos Terrestres</a:t>
            </a:r>
            <a:r>
              <a:rPr lang="es-GT" sz="2250" b="1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endParaRPr lang="es-GT" sz="2250" b="1" dirty="0">
              <a:solidFill>
                <a:srgbClr val="000000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r>
              <a:rPr lang="es-GT" sz="225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Esta nueva modalidad faculta al Notario como </a:t>
            </a:r>
            <a:r>
              <a:rPr lang="es-GT" sz="2250" b="1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Agente Facilitador </a:t>
            </a:r>
            <a:r>
              <a:rPr lang="es-GT" sz="225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para generar documentos electrónicos autorizados por SAT, a través de la Agencia Virtual.</a:t>
            </a:r>
          </a:p>
          <a:p>
            <a:pPr algn="just"/>
            <a:endParaRPr lang="es-GT" sz="2250" b="1" dirty="0">
              <a:solidFill>
                <a:srgbClr val="000000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2" name="Rectángulo 41"/>
          <p:cNvSpPr/>
          <p:nvPr/>
        </p:nvSpPr>
        <p:spPr>
          <a:xfrm>
            <a:off x="4738875" y="1766935"/>
            <a:ext cx="3773484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s-GT" sz="2250" dirty="0">
              <a:solidFill>
                <a:srgbClr val="000000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endParaRPr lang="es-GT" sz="2250" dirty="0"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6641" y="2604514"/>
            <a:ext cx="3060181" cy="2462558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6642" y="5152282"/>
            <a:ext cx="3060180" cy="676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282176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 txBox="1">
            <a:spLocks/>
          </p:cNvSpPr>
          <p:nvPr/>
        </p:nvSpPr>
        <p:spPr>
          <a:xfrm>
            <a:off x="0" y="0"/>
            <a:ext cx="6087508" cy="47667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2800" b="1" dirty="0">
                <a:solidFill>
                  <a:schemeClr val="bg1"/>
                </a:solidFill>
                <a:latin typeface="+mn-lt"/>
              </a:rPr>
              <a:t>NOTARIOS  AUTORIZADOS 2017-2018 </a:t>
            </a:r>
            <a:endParaRPr lang="es-GT" sz="2800" b="1" dirty="0">
              <a:solidFill>
                <a:schemeClr val="bg1"/>
              </a:solidFill>
              <a:latin typeface="+mn-lt"/>
            </a:endParaRPr>
          </a:p>
        </p:txBody>
      </p:sp>
      <p:grpSp>
        <p:nvGrpSpPr>
          <p:cNvPr id="3" name="Agrupar 2"/>
          <p:cNvGrpSpPr/>
          <p:nvPr/>
        </p:nvGrpSpPr>
        <p:grpSpPr>
          <a:xfrm>
            <a:off x="107504" y="814309"/>
            <a:ext cx="3396394" cy="422030"/>
            <a:chOff x="-346389" y="790465"/>
            <a:chExt cx="3396394" cy="422030"/>
          </a:xfrm>
        </p:grpSpPr>
        <p:sp>
          <p:nvSpPr>
            <p:cNvPr id="5" name="Paralelogramo 4"/>
            <p:cNvSpPr/>
            <p:nvPr/>
          </p:nvSpPr>
          <p:spPr>
            <a:xfrm>
              <a:off x="-346389" y="790465"/>
              <a:ext cx="3396394" cy="422030"/>
            </a:xfrm>
            <a:prstGeom prst="parallelogram">
              <a:avLst>
                <a:gd name="adj" fmla="val 48611"/>
              </a:avLst>
            </a:prstGeom>
            <a:gradFill flip="none" rotWithShape="1">
              <a:gsLst>
                <a:gs pos="0">
                  <a:srgbClr val="EFCB7E">
                    <a:tint val="66000"/>
                    <a:satMod val="160000"/>
                  </a:srgbClr>
                </a:gs>
                <a:gs pos="70000">
                  <a:srgbClr val="E7543F"/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6" name="Título 3"/>
            <p:cNvSpPr txBox="1">
              <a:spLocks/>
            </p:cNvSpPr>
            <p:nvPr/>
          </p:nvSpPr>
          <p:spPr>
            <a:xfrm>
              <a:off x="-290448" y="815599"/>
              <a:ext cx="3099821" cy="36172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r"/>
              <a:r>
                <a:rPr lang="es-ES" sz="1800" b="1" dirty="0">
                  <a:solidFill>
                    <a:schemeClr val="bg1"/>
                  </a:solidFill>
                  <a:latin typeface="+mn-lt"/>
                </a:rPr>
                <a:t>EN TODA LA REPÚBLICA</a:t>
              </a:r>
              <a:r>
                <a:rPr lang="es-ES" sz="2000" b="1" dirty="0">
                  <a:solidFill>
                    <a:schemeClr val="bg1"/>
                  </a:solidFill>
                  <a:latin typeface="+mn-lt"/>
                </a:rPr>
                <a:t> </a:t>
              </a:r>
              <a:endParaRPr lang="es-GT" sz="2000" b="1" dirty="0">
                <a:solidFill>
                  <a:schemeClr val="bg1"/>
                </a:solidFill>
                <a:latin typeface="+mn-lt"/>
              </a:endParaRPr>
            </a:p>
          </p:txBody>
        </p:sp>
      </p:grpSp>
      <p:grpSp>
        <p:nvGrpSpPr>
          <p:cNvPr id="8" name="Agrupar 7"/>
          <p:cNvGrpSpPr/>
          <p:nvPr/>
        </p:nvGrpSpPr>
        <p:grpSpPr>
          <a:xfrm>
            <a:off x="5544164" y="2276872"/>
            <a:ext cx="3290389" cy="3531945"/>
            <a:chOff x="2306280" y="1032907"/>
            <a:chExt cx="5114101" cy="5489539"/>
          </a:xfrm>
        </p:grpSpPr>
        <p:pic>
          <p:nvPicPr>
            <p:cNvPr id="10" name="Imagen 9" descr="GRS.png"/>
            <p:cNvPicPr>
              <a:picLocks noChangeAspect="1"/>
            </p:cNvPicPr>
            <p:nvPr/>
          </p:nvPicPr>
          <p:blipFill>
            <a:blip r:embed="rId2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90346" y="5239996"/>
              <a:ext cx="3439682" cy="1282450"/>
            </a:xfrm>
            <a:prstGeom prst="rect">
              <a:avLst/>
            </a:prstGeom>
          </p:spPr>
        </p:pic>
        <p:pic>
          <p:nvPicPr>
            <p:cNvPr id="11" name="Imagen 10" descr="GRO2.png"/>
            <p:cNvPicPr>
              <a:picLocks noChangeAspect="1"/>
            </p:cNvPicPr>
            <p:nvPr/>
          </p:nvPicPr>
          <p:blipFill>
            <a:blip r:embed="rId3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73070" y="1032907"/>
              <a:ext cx="4147311" cy="4612097"/>
            </a:xfrm>
            <a:prstGeom prst="rect">
              <a:avLst/>
            </a:prstGeom>
          </p:spPr>
        </p:pic>
        <p:pic>
          <p:nvPicPr>
            <p:cNvPr id="12" name="Imagen 11" descr="GROCC2.png"/>
            <p:cNvPicPr>
              <a:picLocks noChangeAspect="1"/>
            </p:cNvPicPr>
            <p:nvPr/>
          </p:nvPicPr>
          <p:blipFill>
            <a:blip r:embed="rId4">
              <a:alphaModFix amt="6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06280" y="3298388"/>
              <a:ext cx="2304309" cy="2185169"/>
            </a:xfrm>
            <a:prstGeom prst="rect">
              <a:avLst/>
            </a:prstGeom>
          </p:spPr>
        </p:pic>
        <p:pic>
          <p:nvPicPr>
            <p:cNvPr id="13" name="Imagen 12" descr="GRC2.png"/>
            <p:cNvPicPr>
              <a:picLocks noChangeAspect="1"/>
            </p:cNvPicPr>
            <p:nvPr/>
          </p:nvPicPr>
          <p:blipFill>
            <a:blip r:embed="rId5">
              <a:alphaModFix amt="57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99313" y="4601384"/>
              <a:ext cx="1779658" cy="1212707"/>
            </a:xfrm>
            <a:prstGeom prst="rect">
              <a:avLst/>
            </a:prstGeom>
          </p:spPr>
        </p:pic>
      </p:grpSp>
      <p:pic>
        <p:nvPicPr>
          <p:cNvPr id="7" name="Imagen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674300"/>
            <a:ext cx="705032" cy="539143"/>
          </a:xfrm>
          <a:prstGeom prst="rect">
            <a:avLst/>
          </a:prstGeom>
        </p:spPr>
      </p:pic>
      <p:graphicFrame>
        <p:nvGraphicFramePr>
          <p:cNvPr id="14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68783206"/>
              </p:ext>
            </p:extLst>
          </p:nvPr>
        </p:nvGraphicFramePr>
        <p:xfrm>
          <a:off x="323528" y="1628800"/>
          <a:ext cx="4896544" cy="43204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8" name="Título 3"/>
          <p:cNvSpPr txBox="1">
            <a:spLocks/>
          </p:cNvSpPr>
          <p:nvPr/>
        </p:nvSpPr>
        <p:spPr>
          <a:xfrm>
            <a:off x="1392238" y="5710943"/>
            <a:ext cx="2243658" cy="47667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2400" b="1" dirty="0">
                <a:latin typeface="+mn-lt"/>
              </a:rPr>
              <a:t>TOTAL = 1,232</a:t>
            </a:r>
            <a:endParaRPr lang="es-GT" sz="24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2229701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 txBox="1">
            <a:spLocks/>
          </p:cNvSpPr>
          <p:nvPr/>
        </p:nvSpPr>
        <p:spPr>
          <a:xfrm>
            <a:off x="0" y="0"/>
            <a:ext cx="6087508" cy="47667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2800" b="1" dirty="0">
                <a:solidFill>
                  <a:schemeClr val="bg1"/>
                </a:solidFill>
                <a:latin typeface="+mn-lt"/>
              </a:rPr>
              <a:t>BENEFICIOS</a:t>
            </a:r>
            <a:endParaRPr lang="es-GT" sz="2800" b="1" dirty="0">
              <a:solidFill>
                <a:schemeClr val="bg1"/>
              </a:solidFill>
              <a:latin typeface="+mn-lt"/>
            </a:endParaRPr>
          </a:p>
        </p:txBody>
      </p:sp>
      <p:grpSp>
        <p:nvGrpSpPr>
          <p:cNvPr id="63" name="Agrupar 62"/>
          <p:cNvGrpSpPr/>
          <p:nvPr/>
        </p:nvGrpSpPr>
        <p:grpSpPr>
          <a:xfrm>
            <a:off x="1044208" y="1484784"/>
            <a:ext cx="7522276" cy="1477328"/>
            <a:chOff x="1044564" y="2907881"/>
            <a:chExt cx="7522276" cy="1477328"/>
          </a:xfrm>
        </p:grpSpPr>
        <p:sp>
          <p:nvSpPr>
            <p:cNvPr id="27" name="CuadroTexto 26"/>
            <p:cNvSpPr txBox="1"/>
            <p:nvPr/>
          </p:nvSpPr>
          <p:spPr>
            <a:xfrm>
              <a:off x="1486255" y="2907881"/>
              <a:ext cx="2955484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just"/>
              <a:r>
                <a:rPr lang="es-GT" dirty="0"/>
                <a:t>Ofrece un servicio de valor agregado de forma fácil y segura, desde la comodidad de su oficina o área de trabajo.</a:t>
              </a:r>
            </a:p>
          </p:txBody>
        </p:sp>
        <p:sp>
          <p:nvSpPr>
            <p:cNvPr id="28" name="CuadroTexto 27"/>
            <p:cNvSpPr txBox="1"/>
            <p:nvPr/>
          </p:nvSpPr>
          <p:spPr>
            <a:xfrm>
              <a:off x="5331239" y="3123738"/>
              <a:ext cx="3235601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just"/>
              <a:r>
                <a:rPr lang="es-GT" dirty="0"/>
                <a:t>Reduce riesgos al verificar la información de la operación en línea a través de código QR</a:t>
              </a:r>
            </a:p>
          </p:txBody>
        </p:sp>
        <p:cxnSp>
          <p:nvCxnSpPr>
            <p:cNvPr id="41" name="Conector recto 40"/>
            <p:cNvCxnSpPr/>
            <p:nvPr/>
          </p:nvCxnSpPr>
          <p:spPr>
            <a:xfrm>
              <a:off x="4504496" y="2977472"/>
              <a:ext cx="0" cy="108162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Elipse 52"/>
            <p:cNvSpPr/>
            <p:nvPr/>
          </p:nvSpPr>
          <p:spPr>
            <a:xfrm>
              <a:off x="1044564" y="3293989"/>
              <a:ext cx="331145" cy="331145"/>
            </a:xfrm>
            <a:prstGeom prst="ellipse">
              <a:avLst/>
            </a:prstGeom>
            <a:solidFill>
              <a:srgbClr val="72BDC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54" name="CuadroTexto 53"/>
            <p:cNvSpPr txBox="1"/>
            <p:nvPr/>
          </p:nvSpPr>
          <p:spPr>
            <a:xfrm>
              <a:off x="1061396" y="3265977"/>
              <a:ext cx="3550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_tradnl" b="1" dirty="0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57" name="Elipse 56"/>
            <p:cNvSpPr/>
            <p:nvPr/>
          </p:nvSpPr>
          <p:spPr>
            <a:xfrm>
              <a:off x="4883351" y="3293989"/>
              <a:ext cx="331145" cy="331145"/>
            </a:xfrm>
            <a:prstGeom prst="ellipse">
              <a:avLst/>
            </a:prstGeom>
            <a:solidFill>
              <a:srgbClr val="72BDC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58" name="CuadroTexto 57"/>
            <p:cNvSpPr txBox="1"/>
            <p:nvPr/>
          </p:nvSpPr>
          <p:spPr>
            <a:xfrm>
              <a:off x="4913431" y="3267834"/>
              <a:ext cx="3550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_tradnl" b="1" dirty="0">
                  <a:solidFill>
                    <a:schemeClr val="bg1"/>
                  </a:solidFill>
                </a:rPr>
                <a:t>2</a:t>
              </a:r>
            </a:p>
          </p:txBody>
        </p:sp>
      </p:grpSp>
      <p:grpSp>
        <p:nvGrpSpPr>
          <p:cNvPr id="47" name="Agrupar 46"/>
          <p:cNvGrpSpPr/>
          <p:nvPr/>
        </p:nvGrpSpPr>
        <p:grpSpPr>
          <a:xfrm>
            <a:off x="-290447" y="790465"/>
            <a:ext cx="2564724" cy="422030"/>
            <a:chOff x="-290447" y="790465"/>
            <a:chExt cx="2564724" cy="422030"/>
          </a:xfrm>
        </p:grpSpPr>
        <p:sp>
          <p:nvSpPr>
            <p:cNvPr id="48" name="Paralelogramo 47"/>
            <p:cNvSpPr/>
            <p:nvPr/>
          </p:nvSpPr>
          <p:spPr>
            <a:xfrm>
              <a:off x="-240323" y="790465"/>
              <a:ext cx="2514600" cy="422030"/>
            </a:xfrm>
            <a:prstGeom prst="parallelogram">
              <a:avLst>
                <a:gd name="adj" fmla="val 48611"/>
              </a:avLst>
            </a:prstGeom>
            <a:gradFill flip="none" rotWithShape="1">
              <a:gsLst>
                <a:gs pos="0">
                  <a:srgbClr val="EFCB7E">
                    <a:tint val="66000"/>
                    <a:satMod val="160000"/>
                  </a:srgbClr>
                </a:gs>
                <a:gs pos="70000">
                  <a:srgbClr val="E7543F"/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49" name="Título 3"/>
            <p:cNvSpPr txBox="1">
              <a:spLocks/>
            </p:cNvSpPr>
            <p:nvPr/>
          </p:nvSpPr>
          <p:spPr>
            <a:xfrm>
              <a:off x="-290447" y="815599"/>
              <a:ext cx="2383016" cy="36172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r"/>
              <a:r>
                <a:rPr lang="es-ES" sz="2000" b="1" dirty="0">
                  <a:solidFill>
                    <a:schemeClr val="bg1"/>
                  </a:solidFill>
                  <a:latin typeface="+mn-lt"/>
                </a:rPr>
                <a:t>Notarios (as):</a:t>
              </a:r>
              <a:endParaRPr lang="es-GT" sz="2000" b="1" dirty="0">
                <a:solidFill>
                  <a:schemeClr val="bg1"/>
                </a:solidFill>
                <a:latin typeface="+mn-lt"/>
              </a:endParaRPr>
            </a:p>
          </p:txBody>
        </p:sp>
      </p:grpSp>
      <p:grpSp>
        <p:nvGrpSpPr>
          <p:cNvPr id="6" name="Agrupar 5"/>
          <p:cNvGrpSpPr/>
          <p:nvPr/>
        </p:nvGrpSpPr>
        <p:grpSpPr>
          <a:xfrm>
            <a:off x="-290447" y="3164935"/>
            <a:ext cx="9270323" cy="3181553"/>
            <a:chOff x="-290447" y="3164935"/>
            <a:chExt cx="9270323" cy="3181553"/>
          </a:xfrm>
        </p:grpSpPr>
        <p:grpSp>
          <p:nvGrpSpPr>
            <p:cNvPr id="5" name="Agrupar 4"/>
            <p:cNvGrpSpPr/>
            <p:nvPr/>
          </p:nvGrpSpPr>
          <p:grpSpPr>
            <a:xfrm>
              <a:off x="1040127" y="3748088"/>
              <a:ext cx="7482414" cy="2598400"/>
              <a:chOff x="1040127" y="1535376"/>
              <a:chExt cx="7482414" cy="2598400"/>
            </a:xfrm>
          </p:grpSpPr>
          <p:sp>
            <p:nvSpPr>
              <p:cNvPr id="21" name="CuadroTexto 20"/>
              <p:cNvSpPr txBox="1"/>
              <p:nvPr/>
            </p:nvSpPr>
            <p:spPr>
              <a:xfrm>
                <a:off x="1407210" y="1879830"/>
                <a:ext cx="1383712" cy="50270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ts val="1560"/>
                  </a:lnSpc>
                </a:pPr>
                <a:r>
                  <a:rPr lang="es-ES_tradnl" dirty="0"/>
                  <a:t>Mayor </a:t>
                </a:r>
              </a:p>
              <a:p>
                <a:pPr>
                  <a:lnSpc>
                    <a:spcPts val="1560"/>
                  </a:lnSpc>
                </a:pPr>
                <a:r>
                  <a:rPr lang="es-ES_tradnl" dirty="0"/>
                  <a:t>accesibilidad</a:t>
                </a:r>
              </a:p>
            </p:txBody>
          </p:sp>
          <p:sp>
            <p:nvSpPr>
              <p:cNvPr id="22" name="CuadroTexto 21"/>
              <p:cNvSpPr txBox="1"/>
              <p:nvPr/>
            </p:nvSpPr>
            <p:spPr>
              <a:xfrm>
                <a:off x="3939312" y="1879830"/>
                <a:ext cx="1497931" cy="5027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560"/>
                  </a:lnSpc>
                </a:pPr>
                <a:r>
                  <a:rPr lang="es-ES_tradnl" dirty="0"/>
                  <a:t>Optimización </a:t>
                </a:r>
              </a:p>
              <a:p>
                <a:pPr>
                  <a:lnSpc>
                    <a:spcPts val="1560"/>
                  </a:lnSpc>
                </a:pPr>
                <a:r>
                  <a:rPr lang="es-ES_tradnl" dirty="0"/>
                  <a:t>de tiempo</a:t>
                </a:r>
              </a:p>
            </p:txBody>
          </p:sp>
          <p:sp>
            <p:nvSpPr>
              <p:cNvPr id="23" name="CuadroTexto 22"/>
              <p:cNvSpPr txBox="1"/>
              <p:nvPr/>
            </p:nvSpPr>
            <p:spPr>
              <a:xfrm>
                <a:off x="6568625" y="1879830"/>
                <a:ext cx="1739180" cy="5027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560"/>
                  </a:lnSpc>
                </a:pPr>
                <a:r>
                  <a:rPr lang="es-ES_tradnl" dirty="0"/>
                  <a:t>Confiabilidad de la información</a:t>
                </a:r>
              </a:p>
            </p:txBody>
          </p:sp>
          <p:sp>
            <p:nvSpPr>
              <p:cNvPr id="32" name="Elipse 31"/>
              <p:cNvSpPr/>
              <p:nvPr/>
            </p:nvSpPr>
            <p:spPr>
              <a:xfrm>
                <a:off x="1040127" y="1936493"/>
                <a:ext cx="331145" cy="331145"/>
              </a:xfrm>
              <a:prstGeom prst="ellipse">
                <a:avLst/>
              </a:prstGeom>
              <a:solidFill>
                <a:srgbClr val="72BDC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33" name="CuadroTexto 32"/>
              <p:cNvSpPr txBox="1"/>
              <p:nvPr/>
            </p:nvSpPr>
            <p:spPr>
              <a:xfrm>
                <a:off x="1062477" y="1915568"/>
                <a:ext cx="35505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_tradnl" b="1" dirty="0">
                    <a:solidFill>
                      <a:schemeClr val="bg1"/>
                    </a:solidFill>
                  </a:rPr>
                  <a:t>3</a:t>
                </a:r>
              </a:p>
            </p:txBody>
          </p:sp>
          <p:cxnSp>
            <p:nvCxnSpPr>
              <p:cNvPr id="15" name="Conector recto 14"/>
              <p:cNvCxnSpPr/>
              <p:nvPr/>
            </p:nvCxnSpPr>
            <p:spPr>
              <a:xfrm>
                <a:off x="3133821" y="1535376"/>
                <a:ext cx="0" cy="1081628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Conector recto 37"/>
              <p:cNvCxnSpPr/>
              <p:nvPr/>
            </p:nvCxnSpPr>
            <p:spPr>
              <a:xfrm>
                <a:off x="5747535" y="1535376"/>
                <a:ext cx="0" cy="1081628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3" name="Elipse 42"/>
              <p:cNvSpPr/>
              <p:nvPr/>
            </p:nvSpPr>
            <p:spPr>
              <a:xfrm>
                <a:off x="3577405" y="1936493"/>
                <a:ext cx="331145" cy="331145"/>
              </a:xfrm>
              <a:prstGeom prst="ellipse">
                <a:avLst/>
              </a:prstGeom>
              <a:solidFill>
                <a:srgbClr val="72BDC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44" name="CuadroTexto 43"/>
              <p:cNvSpPr txBox="1"/>
              <p:nvPr/>
            </p:nvSpPr>
            <p:spPr>
              <a:xfrm>
                <a:off x="3599755" y="1915568"/>
                <a:ext cx="35505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_tradnl" b="1" dirty="0">
                    <a:solidFill>
                      <a:schemeClr val="bg1"/>
                    </a:solidFill>
                  </a:rPr>
                  <a:t>4</a:t>
                </a:r>
              </a:p>
            </p:txBody>
          </p:sp>
          <p:sp>
            <p:nvSpPr>
              <p:cNvPr id="45" name="Elipse 44"/>
              <p:cNvSpPr/>
              <p:nvPr/>
            </p:nvSpPr>
            <p:spPr>
              <a:xfrm>
                <a:off x="6218481" y="1936493"/>
                <a:ext cx="331145" cy="331145"/>
              </a:xfrm>
              <a:prstGeom prst="ellipse">
                <a:avLst/>
              </a:prstGeom>
              <a:solidFill>
                <a:srgbClr val="72BDC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46" name="CuadroTexto 45"/>
              <p:cNvSpPr txBox="1"/>
              <p:nvPr/>
            </p:nvSpPr>
            <p:spPr>
              <a:xfrm>
                <a:off x="6240831" y="1915568"/>
                <a:ext cx="35505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_tradnl" b="1" dirty="0">
                    <a:solidFill>
                      <a:schemeClr val="bg1"/>
                    </a:solidFill>
                  </a:rPr>
                  <a:t>5</a:t>
                </a:r>
              </a:p>
            </p:txBody>
          </p:sp>
          <p:sp>
            <p:nvSpPr>
              <p:cNvPr id="29" name="CuadroTexto 28"/>
              <p:cNvSpPr txBox="1"/>
              <p:nvPr/>
            </p:nvSpPr>
            <p:spPr>
              <a:xfrm>
                <a:off x="1403648" y="2656448"/>
                <a:ext cx="2985263" cy="1477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just"/>
                <a:r>
                  <a:rPr lang="es-GT" dirty="0"/>
                  <a:t>Distintivos Electrónicos (Tarjeta de Circulación y Certificado de Propiedad)</a:t>
                </a:r>
              </a:p>
              <a:p>
                <a:pPr lvl="0" algn="just"/>
                <a:r>
                  <a:rPr lang="es-GT" dirty="0"/>
                  <a:t>Disponibles en Agencia Virtual (comprador)</a:t>
                </a:r>
              </a:p>
            </p:txBody>
          </p:sp>
          <p:sp>
            <p:nvSpPr>
              <p:cNvPr id="30" name="CuadroTexto 29"/>
              <p:cNvSpPr txBox="1"/>
              <p:nvPr/>
            </p:nvSpPr>
            <p:spPr>
              <a:xfrm>
                <a:off x="5376285" y="2857277"/>
                <a:ext cx="314625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/>
                <a:r>
                  <a:rPr lang="es-GT" dirty="0"/>
                  <a:t>Mejora en el servicio y atención al contribuyente</a:t>
                </a:r>
              </a:p>
            </p:txBody>
          </p:sp>
          <p:cxnSp>
            <p:nvCxnSpPr>
              <p:cNvPr id="42" name="Conector recto 41"/>
              <p:cNvCxnSpPr/>
              <p:nvPr/>
            </p:nvCxnSpPr>
            <p:spPr>
              <a:xfrm>
                <a:off x="4516932" y="2742802"/>
                <a:ext cx="0" cy="1081628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5" name="Elipse 54"/>
              <p:cNvSpPr/>
              <p:nvPr/>
            </p:nvSpPr>
            <p:spPr>
              <a:xfrm>
                <a:off x="1043492" y="3007827"/>
                <a:ext cx="331145" cy="331145"/>
              </a:xfrm>
              <a:prstGeom prst="ellipse">
                <a:avLst/>
              </a:prstGeom>
              <a:solidFill>
                <a:srgbClr val="72BDC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56" name="CuadroTexto 55"/>
              <p:cNvSpPr txBox="1"/>
              <p:nvPr/>
            </p:nvSpPr>
            <p:spPr>
              <a:xfrm>
                <a:off x="1062477" y="2989779"/>
                <a:ext cx="35505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_tradnl" b="1" dirty="0">
                    <a:solidFill>
                      <a:schemeClr val="bg1"/>
                    </a:solidFill>
                  </a:rPr>
                  <a:t>6</a:t>
                </a:r>
              </a:p>
            </p:txBody>
          </p:sp>
          <p:sp>
            <p:nvSpPr>
              <p:cNvPr id="59" name="Elipse 58"/>
              <p:cNvSpPr/>
              <p:nvPr/>
            </p:nvSpPr>
            <p:spPr>
              <a:xfrm>
                <a:off x="4882995" y="3021911"/>
                <a:ext cx="331145" cy="331145"/>
              </a:xfrm>
              <a:prstGeom prst="ellipse">
                <a:avLst/>
              </a:prstGeom>
              <a:solidFill>
                <a:srgbClr val="72BDC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60" name="CuadroTexto 59"/>
              <p:cNvSpPr txBox="1"/>
              <p:nvPr/>
            </p:nvSpPr>
            <p:spPr>
              <a:xfrm>
                <a:off x="4908131" y="2995776"/>
                <a:ext cx="42238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_tradnl" b="1" dirty="0">
                    <a:solidFill>
                      <a:schemeClr val="bg1"/>
                    </a:solidFill>
                  </a:rPr>
                  <a:t>7</a:t>
                </a:r>
              </a:p>
            </p:txBody>
          </p:sp>
        </p:grpSp>
        <p:cxnSp>
          <p:nvCxnSpPr>
            <p:cNvPr id="50" name="Conector recto 49"/>
            <p:cNvCxnSpPr/>
            <p:nvPr/>
          </p:nvCxnSpPr>
          <p:spPr>
            <a:xfrm>
              <a:off x="146538" y="3235277"/>
              <a:ext cx="8833338" cy="0"/>
            </a:xfrm>
            <a:prstGeom prst="line">
              <a:avLst/>
            </a:prstGeom>
            <a:ln>
              <a:solidFill>
                <a:srgbClr val="E7543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Paralelogramo 50"/>
            <p:cNvSpPr/>
            <p:nvPr/>
          </p:nvSpPr>
          <p:spPr>
            <a:xfrm>
              <a:off x="-240323" y="3164935"/>
              <a:ext cx="2514600" cy="422030"/>
            </a:xfrm>
            <a:prstGeom prst="parallelogram">
              <a:avLst>
                <a:gd name="adj" fmla="val 48611"/>
              </a:avLst>
            </a:prstGeom>
            <a:gradFill flip="none" rotWithShape="1">
              <a:gsLst>
                <a:gs pos="0">
                  <a:srgbClr val="EFCB7E">
                    <a:tint val="66000"/>
                    <a:satMod val="160000"/>
                  </a:srgbClr>
                </a:gs>
                <a:gs pos="70000">
                  <a:srgbClr val="E7543F"/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52" name="Título 3"/>
            <p:cNvSpPr txBox="1">
              <a:spLocks/>
            </p:cNvSpPr>
            <p:nvPr/>
          </p:nvSpPr>
          <p:spPr>
            <a:xfrm>
              <a:off x="-290447" y="3195088"/>
              <a:ext cx="2383016" cy="36172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r"/>
              <a:r>
                <a:rPr lang="es-ES" sz="2000" b="1" dirty="0">
                  <a:solidFill>
                    <a:schemeClr val="bg1"/>
                  </a:solidFill>
                  <a:latin typeface="+mn-lt"/>
                </a:rPr>
                <a:t>Contribuyentes:</a:t>
              </a:r>
              <a:endParaRPr lang="es-GT" sz="2000" b="1" dirty="0">
                <a:solidFill>
                  <a:schemeClr val="bg1"/>
                </a:solidFill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37161945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 txBox="1">
            <a:spLocks/>
          </p:cNvSpPr>
          <p:nvPr/>
        </p:nvSpPr>
        <p:spPr>
          <a:xfrm>
            <a:off x="0" y="0"/>
            <a:ext cx="6087508" cy="47667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2800" b="1" dirty="0">
                <a:solidFill>
                  <a:schemeClr val="bg1"/>
                </a:solidFill>
                <a:latin typeface="+mn-lt"/>
              </a:rPr>
              <a:t>REQUISITOS</a:t>
            </a:r>
            <a:endParaRPr lang="es-GT" sz="2000" b="1" dirty="0">
              <a:solidFill>
                <a:schemeClr val="bg1"/>
              </a:solidFill>
              <a:latin typeface="+mn-lt"/>
            </a:endParaRPr>
          </a:p>
        </p:txBody>
      </p:sp>
      <p:grpSp>
        <p:nvGrpSpPr>
          <p:cNvPr id="10" name="Agrupar 9"/>
          <p:cNvGrpSpPr/>
          <p:nvPr/>
        </p:nvGrpSpPr>
        <p:grpSpPr>
          <a:xfrm>
            <a:off x="-290447" y="790465"/>
            <a:ext cx="2564724" cy="422030"/>
            <a:chOff x="-290447" y="790465"/>
            <a:chExt cx="2564724" cy="422030"/>
          </a:xfrm>
        </p:grpSpPr>
        <p:sp>
          <p:nvSpPr>
            <p:cNvPr id="9" name="Paralelogramo 8"/>
            <p:cNvSpPr/>
            <p:nvPr/>
          </p:nvSpPr>
          <p:spPr>
            <a:xfrm>
              <a:off x="-240323" y="790465"/>
              <a:ext cx="2514600" cy="422030"/>
            </a:xfrm>
            <a:prstGeom prst="parallelogram">
              <a:avLst>
                <a:gd name="adj" fmla="val 48611"/>
              </a:avLst>
            </a:prstGeom>
            <a:gradFill flip="none" rotWithShape="1">
              <a:gsLst>
                <a:gs pos="0">
                  <a:srgbClr val="EFCB7E">
                    <a:tint val="66000"/>
                    <a:satMod val="160000"/>
                  </a:srgbClr>
                </a:gs>
                <a:gs pos="70000">
                  <a:srgbClr val="E7543F"/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5" name="Título 3"/>
            <p:cNvSpPr txBox="1">
              <a:spLocks/>
            </p:cNvSpPr>
            <p:nvPr/>
          </p:nvSpPr>
          <p:spPr>
            <a:xfrm>
              <a:off x="-290447" y="815599"/>
              <a:ext cx="2383016" cy="36172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r"/>
              <a:r>
                <a:rPr lang="es-ES" sz="2000" b="1" dirty="0">
                  <a:solidFill>
                    <a:schemeClr val="bg1"/>
                  </a:solidFill>
                  <a:latin typeface="+mn-lt"/>
                </a:rPr>
                <a:t>Notarios (as):</a:t>
              </a:r>
              <a:endParaRPr lang="es-GT" sz="2000" b="1" dirty="0">
                <a:solidFill>
                  <a:schemeClr val="bg1"/>
                </a:solidFill>
                <a:latin typeface="+mn-lt"/>
              </a:endParaRPr>
            </a:p>
          </p:txBody>
        </p:sp>
      </p:grpSp>
      <p:sp>
        <p:nvSpPr>
          <p:cNvPr id="24" name="Rectángulo 23"/>
          <p:cNvSpPr/>
          <p:nvPr/>
        </p:nvSpPr>
        <p:spPr>
          <a:xfrm>
            <a:off x="190996" y="2198177"/>
            <a:ext cx="1965996" cy="10541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460"/>
              </a:lnSpc>
            </a:pPr>
            <a:r>
              <a:rPr lang="es-ES_tradnl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Gestionar la </a:t>
            </a:r>
            <a:r>
              <a:rPr lang="es-ES_tradnl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firma electrónica avanzada </a:t>
            </a:r>
          </a:p>
          <a:p>
            <a:pPr algn="ctr">
              <a:lnSpc>
                <a:spcPts val="1460"/>
              </a:lnSpc>
            </a:pPr>
            <a:r>
              <a:rPr lang="es-ES_tradn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(con  proveedores autorizados de firmas)</a:t>
            </a:r>
            <a:endParaRPr lang="es-ES_tradnl" sz="1400" dirty="0"/>
          </a:p>
        </p:txBody>
      </p:sp>
      <p:sp>
        <p:nvSpPr>
          <p:cNvPr id="25" name="Rectángulo 24"/>
          <p:cNvSpPr/>
          <p:nvPr/>
        </p:nvSpPr>
        <p:spPr>
          <a:xfrm>
            <a:off x="2476633" y="2198177"/>
            <a:ext cx="1965996" cy="10541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460"/>
              </a:lnSpc>
            </a:pPr>
            <a:r>
              <a:rPr lang="es-ES_tradnl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Registro de huella  digital </a:t>
            </a:r>
            <a:r>
              <a:rPr lang="es-ES_tradnl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en SAT</a:t>
            </a:r>
          </a:p>
          <a:p>
            <a:pPr algn="ctr">
              <a:lnSpc>
                <a:spcPts val="1460"/>
              </a:lnSpc>
            </a:pPr>
            <a:r>
              <a:rPr lang="es-ES_tradn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(trámite en Oficinas y Agencias de SAT)</a:t>
            </a:r>
            <a:endParaRPr lang="es-ES_tradnl" sz="1400" dirty="0"/>
          </a:p>
          <a:p>
            <a:pPr algn="ctr">
              <a:lnSpc>
                <a:spcPts val="1460"/>
              </a:lnSpc>
            </a:pPr>
            <a:endParaRPr lang="es-ES_tradnl" sz="1200" dirty="0"/>
          </a:p>
        </p:txBody>
      </p:sp>
      <p:sp>
        <p:nvSpPr>
          <p:cNvPr id="26" name="Rectángulo 25"/>
          <p:cNvSpPr/>
          <p:nvPr/>
        </p:nvSpPr>
        <p:spPr>
          <a:xfrm>
            <a:off x="4709879" y="2198177"/>
            <a:ext cx="1965996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460"/>
              </a:lnSpc>
            </a:pPr>
            <a:r>
              <a:rPr lang="es-ES_tradnl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Contar con </a:t>
            </a:r>
            <a:r>
              <a:rPr lang="es-ES_tradnl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usuario de Agencia Virtual </a:t>
            </a:r>
            <a:r>
              <a:rPr lang="es-ES_tradn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(Trámite online </a:t>
            </a:r>
          </a:p>
          <a:p>
            <a:pPr algn="ctr">
              <a:lnSpc>
                <a:spcPts val="1460"/>
              </a:lnSpc>
            </a:pPr>
            <a:r>
              <a:rPr lang="es-ES_tradn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y físico en SAT)</a:t>
            </a:r>
            <a:endParaRPr lang="es-ES_tradnl" sz="1100" dirty="0"/>
          </a:p>
        </p:txBody>
      </p:sp>
      <p:sp>
        <p:nvSpPr>
          <p:cNvPr id="27" name="Rectángulo 26"/>
          <p:cNvSpPr/>
          <p:nvPr/>
        </p:nvSpPr>
        <p:spPr>
          <a:xfrm>
            <a:off x="6943124" y="2198177"/>
            <a:ext cx="1965996" cy="669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460"/>
              </a:lnSpc>
            </a:pPr>
            <a:r>
              <a:rPr lang="es-ES_tradnl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Contar con </a:t>
            </a:r>
            <a:r>
              <a:rPr lang="es-ES_tradnl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lector de huella digital </a:t>
            </a:r>
            <a:r>
              <a:rPr lang="es-ES_tradn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(producto ajeno a SAT</a:t>
            </a:r>
            <a:r>
              <a:rPr lang="es-ES_tradnl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)</a:t>
            </a:r>
            <a:endParaRPr lang="es-ES_tradnl" sz="1100" dirty="0"/>
          </a:p>
        </p:txBody>
      </p:sp>
      <p:pic>
        <p:nvPicPr>
          <p:cNvPr id="28" name="Imagen 2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592" y="1656104"/>
            <a:ext cx="1132674" cy="336934"/>
          </a:xfrm>
          <a:prstGeom prst="rect">
            <a:avLst/>
          </a:prstGeom>
        </p:spPr>
      </p:pic>
      <p:pic>
        <p:nvPicPr>
          <p:cNvPr id="29" name="Imagen 2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1982" y="1588363"/>
            <a:ext cx="402875" cy="462123"/>
          </a:xfrm>
          <a:prstGeom prst="rect">
            <a:avLst/>
          </a:prstGeom>
        </p:spPr>
      </p:pic>
      <p:pic>
        <p:nvPicPr>
          <p:cNvPr id="30" name="Imagen 2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1079" y="1588362"/>
            <a:ext cx="503595" cy="462123"/>
          </a:xfrm>
          <a:prstGeom prst="rect">
            <a:avLst/>
          </a:prstGeom>
        </p:spPr>
      </p:pic>
      <p:pic>
        <p:nvPicPr>
          <p:cNvPr id="31" name="Imagen 3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9187" y="1551593"/>
            <a:ext cx="521368" cy="488783"/>
          </a:xfrm>
          <a:prstGeom prst="rect">
            <a:avLst/>
          </a:prstGeom>
        </p:spPr>
      </p:pic>
      <p:grpSp>
        <p:nvGrpSpPr>
          <p:cNvPr id="41" name="Agrupar 40"/>
          <p:cNvGrpSpPr/>
          <p:nvPr/>
        </p:nvGrpSpPr>
        <p:grpSpPr>
          <a:xfrm>
            <a:off x="2327608" y="1597485"/>
            <a:ext cx="4513385" cy="1515288"/>
            <a:chOff x="2432538" y="1656104"/>
            <a:chExt cx="4513385" cy="1930161"/>
          </a:xfrm>
        </p:grpSpPr>
        <p:cxnSp>
          <p:nvCxnSpPr>
            <p:cNvPr id="37" name="Conector recto 36"/>
            <p:cNvCxnSpPr/>
            <p:nvPr/>
          </p:nvCxnSpPr>
          <p:spPr>
            <a:xfrm>
              <a:off x="4712677" y="1656104"/>
              <a:ext cx="0" cy="193016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Conector recto 38"/>
            <p:cNvCxnSpPr/>
            <p:nvPr/>
          </p:nvCxnSpPr>
          <p:spPr>
            <a:xfrm>
              <a:off x="2432538" y="1656104"/>
              <a:ext cx="0" cy="193016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ector recto 39"/>
            <p:cNvCxnSpPr/>
            <p:nvPr/>
          </p:nvCxnSpPr>
          <p:spPr>
            <a:xfrm>
              <a:off x="6945923" y="1656104"/>
              <a:ext cx="0" cy="193016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Agrupar 1"/>
          <p:cNvGrpSpPr/>
          <p:nvPr/>
        </p:nvGrpSpPr>
        <p:grpSpPr>
          <a:xfrm>
            <a:off x="-273340" y="3623277"/>
            <a:ext cx="9270323" cy="2498282"/>
            <a:chOff x="-290447" y="3593124"/>
            <a:chExt cx="9270323" cy="2498282"/>
          </a:xfrm>
        </p:grpSpPr>
        <p:cxnSp>
          <p:nvCxnSpPr>
            <p:cNvPr id="12" name="Conector recto 11"/>
            <p:cNvCxnSpPr/>
            <p:nvPr/>
          </p:nvCxnSpPr>
          <p:spPr>
            <a:xfrm>
              <a:off x="146538" y="3663466"/>
              <a:ext cx="8833338" cy="0"/>
            </a:xfrm>
            <a:prstGeom prst="line">
              <a:avLst/>
            </a:prstGeom>
            <a:ln>
              <a:solidFill>
                <a:srgbClr val="E7543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" name="Agrupar 2"/>
            <p:cNvGrpSpPr/>
            <p:nvPr/>
          </p:nvGrpSpPr>
          <p:grpSpPr>
            <a:xfrm>
              <a:off x="-290447" y="3593124"/>
              <a:ext cx="2564724" cy="422030"/>
              <a:chOff x="-290447" y="2203939"/>
              <a:chExt cx="2564724" cy="422030"/>
            </a:xfrm>
          </p:grpSpPr>
          <p:sp>
            <p:nvSpPr>
              <p:cNvPr id="7" name="Paralelogramo 6"/>
              <p:cNvSpPr/>
              <p:nvPr/>
            </p:nvSpPr>
            <p:spPr>
              <a:xfrm>
                <a:off x="-240323" y="2203939"/>
                <a:ext cx="2514600" cy="422030"/>
              </a:xfrm>
              <a:prstGeom prst="parallelogram">
                <a:avLst>
                  <a:gd name="adj" fmla="val 48611"/>
                </a:avLst>
              </a:prstGeom>
              <a:gradFill flip="none" rotWithShape="1">
                <a:gsLst>
                  <a:gs pos="0">
                    <a:srgbClr val="EFCB7E">
                      <a:tint val="66000"/>
                      <a:satMod val="160000"/>
                    </a:srgbClr>
                  </a:gs>
                  <a:gs pos="70000">
                    <a:srgbClr val="E7543F"/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8" name="Título 3"/>
              <p:cNvSpPr txBox="1">
                <a:spLocks/>
              </p:cNvSpPr>
              <p:nvPr/>
            </p:nvSpPr>
            <p:spPr>
              <a:xfrm>
                <a:off x="-290447" y="2234092"/>
                <a:ext cx="2383016" cy="361724"/>
              </a:xfrm>
              <a:prstGeom prst="rect">
                <a:avLst/>
              </a:prstGeom>
            </p:spPr>
            <p:txBody>
              <a:bodyPr vert="horz" lIns="91440" tIns="45720" rIns="91440" bIns="45720" rtlCol="0" anchor="b">
                <a:noAutofit/>
              </a:bodyPr>
              <a:lstStyle>
                <a:lvl1pPr algn="ctr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60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r"/>
                <a:r>
                  <a:rPr lang="es-ES" sz="2000" b="1" dirty="0">
                    <a:solidFill>
                      <a:schemeClr val="bg1"/>
                    </a:solidFill>
                    <a:latin typeface="+mn-lt"/>
                  </a:rPr>
                  <a:t>Contribuyentes:</a:t>
                </a:r>
                <a:endParaRPr lang="es-GT" sz="2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</p:grpSp>
        <p:sp>
          <p:nvSpPr>
            <p:cNvPr id="21" name="Rectángulo 20"/>
            <p:cNvSpPr/>
            <p:nvPr/>
          </p:nvSpPr>
          <p:spPr>
            <a:xfrm>
              <a:off x="1132498" y="5285233"/>
              <a:ext cx="1965996" cy="48987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1460"/>
                </a:lnSpc>
              </a:pPr>
              <a:r>
                <a:rPr lang="es-ES_tradnl" b="1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Notario (a) Autorizado (a)</a:t>
              </a:r>
              <a:endParaRPr lang="es-ES_tradnl" sz="1400" dirty="0"/>
            </a:p>
          </p:txBody>
        </p:sp>
        <p:sp>
          <p:nvSpPr>
            <p:cNvPr id="22" name="Rectángulo 21"/>
            <p:cNvSpPr/>
            <p:nvPr/>
          </p:nvSpPr>
          <p:spPr>
            <a:xfrm>
              <a:off x="3335154" y="5199047"/>
              <a:ext cx="2162596" cy="66941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1460"/>
                </a:lnSpc>
              </a:pPr>
              <a:r>
                <a:rPr lang="es-ES_tradnl" b="1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DPI </a:t>
              </a:r>
            </a:p>
            <a:p>
              <a:pPr algn="ctr">
                <a:lnSpc>
                  <a:spcPts val="1460"/>
                </a:lnSpc>
              </a:pPr>
              <a:r>
                <a:rPr lang="es-ES_tradnl" sz="2000" b="1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Comprador y vendedor</a:t>
              </a:r>
              <a:endParaRPr lang="es-ES_tradnl" sz="2000" b="1" dirty="0"/>
            </a:p>
          </p:txBody>
        </p:sp>
        <p:sp>
          <p:nvSpPr>
            <p:cNvPr id="23" name="Rectángulo 22"/>
            <p:cNvSpPr/>
            <p:nvPr/>
          </p:nvSpPr>
          <p:spPr>
            <a:xfrm>
              <a:off x="5681699" y="5127039"/>
              <a:ext cx="2378856" cy="96436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1660"/>
                </a:lnSpc>
              </a:pPr>
              <a:r>
                <a:rPr lang="es-ES_tradnl" sz="1600" b="1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Originales de: Certificado de Propiedad (área de endoso en blanco) y Tarjeta de Circulación </a:t>
              </a:r>
            </a:p>
          </p:txBody>
        </p:sp>
        <p:pic>
          <p:nvPicPr>
            <p:cNvPr id="32" name="Imagen 31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62980" y="4466604"/>
              <a:ext cx="705032" cy="539143"/>
            </a:xfrm>
            <a:prstGeom prst="rect">
              <a:avLst/>
            </a:prstGeom>
          </p:spPr>
        </p:pic>
        <p:pic>
          <p:nvPicPr>
            <p:cNvPr id="34" name="Imagen 33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59955" y="4508367"/>
              <a:ext cx="779401" cy="449385"/>
            </a:xfrm>
            <a:prstGeom prst="rect">
              <a:avLst/>
            </a:prstGeom>
          </p:spPr>
        </p:pic>
        <p:pic>
          <p:nvPicPr>
            <p:cNvPr id="35" name="Imagen 34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77037" y="4287468"/>
              <a:ext cx="1246554" cy="733267"/>
            </a:xfrm>
            <a:prstGeom prst="rect">
              <a:avLst/>
            </a:prstGeom>
          </p:spPr>
        </p:pic>
        <p:grpSp>
          <p:nvGrpSpPr>
            <p:cNvPr id="42" name="Agrupar 41"/>
            <p:cNvGrpSpPr/>
            <p:nvPr/>
          </p:nvGrpSpPr>
          <p:grpSpPr>
            <a:xfrm>
              <a:off x="3309585" y="4344231"/>
              <a:ext cx="2280139" cy="1515288"/>
              <a:chOff x="2190025" y="1656104"/>
              <a:chExt cx="2280139" cy="1930161"/>
            </a:xfrm>
          </p:grpSpPr>
          <p:cxnSp>
            <p:nvCxnSpPr>
              <p:cNvPr id="43" name="Conector recto 42"/>
              <p:cNvCxnSpPr/>
              <p:nvPr/>
            </p:nvCxnSpPr>
            <p:spPr>
              <a:xfrm>
                <a:off x="4470164" y="1656104"/>
                <a:ext cx="0" cy="1930161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Conector recto 43"/>
              <p:cNvCxnSpPr/>
              <p:nvPr/>
            </p:nvCxnSpPr>
            <p:spPr>
              <a:xfrm>
                <a:off x="2190025" y="1656104"/>
                <a:ext cx="0" cy="1930161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" name="5 CuadroTexto"/>
          <p:cNvSpPr txBox="1"/>
          <p:nvPr/>
        </p:nvSpPr>
        <p:spPr>
          <a:xfrm>
            <a:off x="2218424" y="3634517"/>
            <a:ext cx="52051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sz="2000" b="1" dirty="0">
                <a:solidFill>
                  <a:srgbClr val="E7543F"/>
                </a:solidFill>
              </a:rPr>
              <a:t>Deben presentarse comprador y vendedor</a:t>
            </a:r>
          </a:p>
        </p:txBody>
      </p:sp>
    </p:spTree>
    <p:extLst>
      <p:ext uri="{BB962C8B-B14F-4D97-AF65-F5344CB8AC3E}">
        <p14:creationId xmlns:p14="http://schemas.microsoft.com/office/powerpoint/2010/main" val="1628476296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1485490" y="4698791"/>
            <a:ext cx="4076246" cy="78599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1350"/>
          </a:p>
        </p:txBody>
      </p:sp>
      <p:sp>
        <p:nvSpPr>
          <p:cNvPr id="51" name="Título 3"/>
          <p:cNvSpPr txBox="1">
            <a:spLocks/>
          </p:cNvSpPr>
          <p:nvPr/>
        </p:nvSpPr>
        <p:spPr>
          <a:xfrm>
            <a:off x="347" y="0"/>
            <a:ext cx="6556188" cy="476672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GT" sz="2000" b="1" dirty="0">
                <a:solidFill>
                  <a:schemeClr val="bg1"/>
                </a:solidFill>
                <a:latin typeface="+mn-lt"/>
              </a:rPr>
              <a:t>PROCESO DE REGISTRO DE HUELLA DACTILAR ANTE LA SAT</a:t>
            </a:r>
          </a:p>
        </p:txBody>
      </p:sp>
      <p:grpSp>
        <p:nvGrpSpPr>
          <p:cNvPr id="130" name="Agrupar 129"/>
          <p:cNvGrpSpPr/>
          <p:nvPr/>
        </p:nvGrpSpPr>
        <p:grpSpPr>
          <a:xfrm>
            <a:off x="354414" y="1755418"/>
            <a:ext cx="2865791" cy="1882844"/>
            <a:chOff x="851338" y="1698719"/>
            <a:chExt cx="3821054" cy="2510458"/>
          </a:xfrm>
        </p:grpSpPr>
        <p:sp>
          <p:nvSpPr>
            <p:cNvPr id="131" name="Rectángulo 130"/>
            <p:cNvSpPr/>
            <p:nvPr/>
          </p:nvSpPr>
          <p:spPr>
            <a:xfrm>
              <a:off x="1986868" y="2597532"/>
              <a:ext cx="2685524" cy="4992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1095"/>
                </a:lnSpc>
              </a:pPr>
              <a:r>
                <a:rPr lang="es-GT" sz="1350" b="1" dirty="0">
                  <a:solidFill>
                    <a:srgbClr val="398298"/>
                  </a:solidFill>
                </a:rPr>
                <a:t>El Notario se   </a:t>
              </a:r>
            </a:p>
            <a:p>
              <a:pPr>
                <a:lnSpc>
                  <a:spcPts val="1095"/>
                </a:lnSpc>
              </a:pPr>
              <a:r>
                <a:rPr lang="es-GT" sz="1350" b="1" dirty="0">
                  <a:solidFill>
                    <a:srgbClr val="398298"/>
                  </a:solidFill>
                </a:rPr>
                <a:t>presenta a la SAT </a:t>
              </a:r>
              <a:endParaRPr lang="es-ES_tradnl" sz="1350" b="1" dirty="0">
                <a:solidFill>
                  <a:srgbClr val="398298"/>
                </a:solidFill>
              </a:endParaRPr>
            </a:p>
          </p:txBody>
        </p:sp>
        <p:grpSp>
          <p:nvGrpSpPr>
            <p:cNvPr id="132" name="Agrupar 131"/>
            <p:cNvGrpSpPr/>
            <p:nvPr/>
          </p:nvGrpSpPr>
          <p:grpSpPr>
            <a:xfrm>
              <a:off x="851338" y="1698719"/>
              <a:ext cx="3059132" cy="2510458"/>
              <a:chOff x="851338" y="1698719"/>
              <a:chExt cx="3059132" cy="2510458"/>
            </a:xfrm>
          </p:grpSpPr>
          <p:sp>
            <p:nvSpPr>
              <p:cNvPr id="133" name="CuadroTexto 132"/>
              <p:cNvSpPr txBox="1"/>
              <p:nvPr/>
            </p:nvSpPr>
            <p:spPr>
              <a:xfrm>
                <a:off x="1504191" y="1856507"/>
                <a:ext cx="2326903" cy="4001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GT" sz="1350" b="1" dirty="0"/>
                  <a:t>INSCRIPCIÓN</a:t>
                </a:r>
              </a:p>
            </p:txBody>
          </p:sp>
          <p:sp>
            <p:nvSpPr>
              <p:cNvPr id="134" name="Rectángulo 133"/>
              <p:cNvSpPr/>
              <p:nvPr/>
            </p:nvSpPr>
            <p:spPr>
              <a:xfrm>
                <a:off x="1963131" y="3060145"/>
                <a:ext cx="1633212" cy="11490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ts val="1155"/>
                  </a:lnSpc>
                </a:pPr>
                <a:r>
                  <a:rPr lang="es-GT" sz="1050" dirty="0"/>
                  <a:t>con los requisitos para inscribir su registro de  huella (impresión dactilar)</a:t>
                </a:r>
                <a:endParaRPr lang="es-GT" sz="1050" b="1" dirty="0"/>
              </a:p>
            </p:txBody>
          </p:sp>
          <p:pic>
            <p:nvPicPr>
              <p:cNvPr id="135" name="Imagen 134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flipH="1">
                <a:off x="1188480" y="2556314"/>
                <a:ext cx="807252" cy="791344"/>
              </a:xfrm>
              <a:prstGeom prst="rect">
                <a:avLst/>
              </a:prstGeom>
            </p:spPr>
          </p:pic>
          <p:pic>
            <p:nvPicPr>
              <p:cNvPr id="136" name="Imagen 135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405633" y="3467892"/>
                <a:ext cx="504837" cy="504837"/>
              </a:xfrm>
              <a:prstGeom prst="rect">
                <a:avLst/>
              </a:prstGeom>
            </p:spPr>
          </p:pic>
          <p:sp>
            <p:nvSpPr>
              <p:cNvPr id="137" name="Elipse 136"/>
              <p:cNvSpPr/>
              <p:nvPr/>
            </p:nvSpPr>
            <p:spPr>
              <a:xfrm>
                <a:off x="851338" y="1734344"/>
                <a:ext cx="546538" cy="546538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 sz="1350"/>
              </a:p>
            </p:txBody>
          </p:sp>
          <p:sp>
            <p:nvSpPr>
              <p:cNvPr id="138" name="CuadroTexto 137"/>
              <p:cNvSpPr txBox="1"/>
              <p:nvPr/>
            </p:nvSpPr>
            <p:spPr>
              <a:xfrm>
                <a:off x="915006" y="1698719"/>
                <a:ext cx="536028" cy="6155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_tradnl" sz="2400" b="1" dirty="0">
                    <a:solidFill>
                      <a:schemeClr val="bg1"/>
                    </a:solidFill>
                  </a:rPr>
                  <a:t>a</a:t>
                </a:r>
              </a:p>
            </p:txBody>
          </p:sp>
          <p:cxnSp>
            <p:nvCxnSpPr>
              <p:cNvPr id="139" name="Conector recto 138"/>
              <p:cNvCxnSpPr/>
              <p:nvPr/>
            </p:nvCxnSpPr>
            <p:spPr>
              <a:xfrm>
                <a:off x="1504191" y="2319119"/>
                <a:ext cx="1686297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40" name="Agrupar 139"/>
          <p:cNvGrpSpPr/>
          <p:nvPr/>
        </p:nvGrpSpPr>
        <p:grpSpPr>
          <a:xfrm>
            <a:off x="6590677" y="1755418"/>
            <a:ext cx="1958900" cy="1656542"/>
            <a:chOff x="8798592" y="1698719"/>
            <a:chExt cx="2611867" cy="2208722"/>
          </a:xfrm>
        </p:grpSpPr>
        <p:sp>
          <p:nvSpPr>
            <p:cNvPr id="141" name="Rectángulo 140"/>
            <p:cNvSpPr/>
            <p:nvPr/>
          </p:nvSpPr>
          <p:spPr>
            <a:xfrm>
              <a:off x="9652777" y="3060145"/>
              <a:ext cx="1646994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1155"/>
                </a:lnSpc>
              </a:pPr>
              <a:r>
                <a:rPr lang="es-GT" sz="1050" dirty="0"/>
                <a:t>se encuentra </a:t>
              </a:r>
            </a:p>
            <a:p>
              <a:pPr>
                <a:lnSpc>
                  <a:spcPts val="1155"/>
                </a:lnSpc>
              </a:pPr>
              <a:r>
                <a:rPr lang="es-GT" sz="1050" b="1" dirty="0"/>
                <a:t>activo para </a:t>
              </a:r>
              <a:r>
                <a:rPr lang="es-GT" sz="1050" dirty="0"/>
                <a:t>realizar</a:t>
              </a:r>
              <a:r>
                <a:rPr lang="es-GT" sz="1050" b="1" i="1" dirty="0"/>
                <a:t> </a:t>
              </a:r>
              <a:r>
                <a:rPr lang="es-GT" sz="1050" b="1" dirty="0"/>
                <a:t>gestiones. </a:t>
              </a:r>
            </a:p>
          </p:txBody>
        </p:sp>
        <p:sp>
          <p:nvSpPr>
            <p:cNvPr id="142" name="Rectángulo 141"/>
            <p:cNvSpPr/>
            <p:nvPr/>
          </p:nvSpPr>
          <p:spPr>
            <a:xfrm>
              <a:off x="9661808" y="2744225"/>
              <a:ext cx="1391371" cy="3111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1095"/>
                </a:lnSpc>
              </a:pPr>
              <a:r>
                <a:rPr lang="es-GT" sz="1350" b="1" dirty="0">
                  <a:solidFill>
                    <a:srgbClr val="398298"/>
                  </a:solidFill>
                </a:rPr>
                <a:t>El</a:t>
              </a:r>
              <a:r>
                <a:rPr lang="es-GT" sz="975" b="1" dirty="0">
                  <a:solidFill>
                    <a:srgbClr val="398298"/>
                  </a:solidFill>
                </a:rPr>
                <a:t> </a:t>
              </a:r>
              <a:r>
                <a:rPr lang="es-GT" sz="1350" b="1" dirty="0">
                  <a:solidFill>
                    <a:srgbClr val="398298"/>
                  </a:solidFill>
                </a:rPr>
                <a:t>Notario</a:t>
              </a:r>
              <a:endParaRPr lang="es-ES_tradnl" sz="1350" b="1" dirty="0">
                <a:solidFill>
                  <a:srgbClr val="398298"/>
                </a:solidFill>
              </a:endParaRPr>
            </a:p>
          </p:txBody>
        </p:sp>
        <p:pic>
          <p:nvPicPr>
            <p:cNvPr id="143" name="Imagen 142"/>
            <p:cNvPicPr>
              <a:picLocks noChangeAspect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843906" y="3340888"/>
              <a:ext cx="566553" cy="566553"/>
            </a:xfrm>
            <a:prstGeom prst="rect">
              <a:avLst/>
            </a:prstGeom>
          </p:spPr>
        </p:pic>
        <p:sp>
          <p:nvSpPr>
            <p:cNvPr id="144" name="Elipse 143"/>
            <p:cNvSpPr/>
            <p:nvPr/>
          </p:nvSpPr>
          <p:spPr>
            <a:xfrm>
              <a:off x="8798592" y="1734344"/>
              <a:ext cx="546538" cy="546538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 sz="1350"/>
            </a:p>
          </p:txBody>
        </p:sp>
        <p:sp>
          <p:nvSpPr>
            <p:cNvPr id="145" name="CuadroTexto 144"/>
            <p:cNvSpPr txBox="1"/>
            <p:nvPr/>
          </p:nvSpPr>
          <p:spPr>
            <a:xfrm>
              <a:off x="8849721" y="1698719"/>
              <a:ext cx="536028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_tradnl" sz="2400" b="1" dirty="0">
                  <a:solidFill>
                    <a:schemeClr val="bg1"/>
                  </a:solidFill>
                </a:rPr>
                <a:t>c</a:t>
              </a:r>
            </a:p>
          </p:txBody>
        </p:sp>
        <p:sp>
          <p:nvSpPr>
            <p:cNvPr id="146" name="CuadroTexto 145"/>
            <p:cNvSpPr txBox="1"/>
            <p:nvPr/>
          </p:nvSpPr>
          <p:spPr>
            <a:xfrm>
              <a:off x="9386645" y="1873179"/>
              <a:ext cx="1666532" cy="3624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395"/>
                </a:lnSpc>
              </a:pPr>
              <a:r>
                <a:rPr lang="es-GT" sz="1350" b="1" dirty="0"/>
                <a:t>ACTIVACIÓN</a:t>
              </a:r>
            </a:p>
          </p:txBody>
        </p:sp>
        <p:pic>
          <p:nvPicPr>
            <p:cNvPr id="147" name="Imagen 14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8854556" y="2556314"/>
              <a:ext cx="807252" cy="791344"/>
            </a:xfrm>
            <a:prstGeom prst="rect">
              <a:avLst/>
            </a:prstGeom>
          </p:spPr>
        </p:pic>
        <p:cxnSp>
          <p:nvCxnSpPr>
            <p:cNvPr id="148" name="Conector recto 147"/>
            <p:cNvCxnSpPr/>
            <p:nvPr/>
          </p:nvCxnSpPr>
          <p:spPr>
            <a:xfrm>
              <a:off x="9517287" y="2319119"/>
              <a:ext cx="16862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9" name="Triángulo 148"/>
          <p:cNvSpPr/>
          <p:nvPr/>
        </p:nvSpPr>
        <p:spPr>
          <a:xfrm rot="5400000">
            <a:off x="2711795" y="2643945"/>
            <a:ext cx="963206" cy="259729"/>
          </a:xfrm>
          <a:prstGeom prst="triangl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1350"/>
          </a:p>
        </p:txBody>
      </p:sp>
      <p:grpSp>
        <p:nvGrpSpPr>
          <p:cNvPr id="150" name="Agrupar 149"/>
          <p:cNvGrpSpPr/>
          <p:nvPr/>
        </p:nvGrpSpPr>
        <p:grpSpPr>
          <a:xfrm>
            <a:off x="3408306" y="1728699"/>
            <a:ext cx="2716458" cy="2045789"/>
            <a:chOff x="4677118" y="1698719"/>
            <a:chExt cx="3621944" cy="2727719"/>
          </a:xfrm>
        </p:grpSpPr>
        <p:sp>
          <p:nvSpPr>
            <p:cNvPr id="151" name="Rectángulo 150"/>
            <p:cNvSpPr/>
            <p:nvPr/>
          </p:nvSpPr>
          <p:spPr>
            <a:xfrm>
              <a:off x="5724429" y="2597532"/>
              <a:ext cx="2574633" cy="68736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1095"/>
                </a:lnSpc>
              </a:pPr>
              <a:r>
                <a:rPr lang="es-GT" sz="1200" b="1" dirty="0">
                  <a:solidFill>
                    <a:srgbClr val="398298"/>
                  </a:solidFill>
                </a:rPr>
                <a:t>El operador de la   </a:t>
              </a:r>
            </a:p>
            <a:p>
              <a:pPr>
                <a:lnSpc>
                  <a:spcPts val="1095"/>
                </a:lnSpc>
              </a:pPr>
              <a:r>
                <a:rPr lang="es-GT" sz="1200" b="1" dirty="0">
                  <a:solidFill>
                    <a:srgbClr val="398298"/>
                  </a:solidFill>
                </a:rPr>
                <a:t>Oficina o Agencia  Tributaria</a:t>
              </a:r>
              <a:endParaRPr lang="es-ES_tradnl" sz="1200" b="1" dirty="0">
                <a:solidFill>
                  <a:srgbClr val="398298"/>
                </a:solidFill>
              </a:endParaRPr>
            </a:p>
          </p:txBody>
        </p:sp>
        <p:grpSp>
          <p:nvGrpSpPr>
            <p:cNvPr id="152" name="Agrupar 151"/>
            <p:cNvGrpSpPr/>
            <p:nvPr/>
          </p:nvGrpSpPr>
          <p:grpSpPr>
            <a:xfrm>
              <a:off x="4677118" y="1698719"/>
              <a:ext cx="2973123" cy="2727719"/>
              <a:chOff x="4677118" y="1698719"/>
              <a:chExt cx="2973123" cy="2727719"/>
            </a:xfrm>
          </p:grpSpPr>
          <p:sp>
            <p:nvSpPr>
              <p:cNvPr id="153" name="CuadroTexto 152"/>
              <p:cNvSpPr txBox="1"/>
              <p:nvPr/>
            </p:nvSpPr>
            <p:spPr>
              <a:xfrm>
                <a:off x="5314495" y="1751350"/>
                <a:ext cx="2214462" cy="6018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395"/>
                  </a:lnSpc>
                </a:pPr>
                <a:r>
                  <a:rPr lang="es-GT" sz="1350" b="1" dirty="0"/>
                  <a:t>REGISTRA SUS DATOS Y HUELLA</a:t>
                </a:r>
              </a:p>
            </p:txBody>
          </p:sp>
          <p:sp>
            <p:nvSpPr>
              <p:cNvPr id="154" name="Rectángulo 153"/>
              <p:cNvSpPr/>
              <p:nvPr/>
            </p:nvSpPr>
            <p:spPr>
              <a:xfrm>
                <a:off x="5724429" y="3277406"/>
                <a:ext cx="1668160" cy="11490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ts val="1155"/>
                  </a:lnSpc>
                </a:pPr>
                <a:r>
                  <a:rPr lang="es-GT" sz="1050" dirty="0"/>
                  <a:t>ingresa al sistema los </a:t>
                </a:r>
                <a:r>
                  <a:rPr lang="es-GT" sz="1050" b="1" dirty="0"/>
                  <a:t>datos y </a:t>
                </a:r>
                <a:r>
                  <a:rPr lang="es-GT" sz="1050" b="1" u="sng" dirty="0"/>
                  <a:t>captura</a:t>
                </a:r>
                <a:r>
                  <a:rPr lang="es-GT" sz="1050" b="1" dirty="0"/>
                  <a:t> la huella (impresión dactilar)</a:t>
                </a:r>
              </a:p>
            </p:txBody>
          </p:sp>
          <p:pic>
            <p:nvPicPr>
              <p:cNvPr id="155" name="Imagen 154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75843">
                <a:off x="7237279" y="3141150"/>
                <a:ext cx="412962" cy="498147"/>
              </a:xfrm>
              <a:prstGeom prst="rect">
                <a:avLst/>
              </a:prstGeom>
            </p:spPr>
          </p:pic>
          <p:sp>
            <p:nvSpPr>
              <p:cNvPr id="156" name="Elipse 155"/>
              <p:cNvSpPr/>
              <p:nvPr/>
            </p:nvSpPr>
            <p:spPr>
              <a:xfrm>
                <a:off x="4677118" y="1734344"/>
                <a:ext cx="546538" cy="546538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 sz="1350"/>
              </a:p>
            </p:txBody>
          </p:sp>
          <p:sp>
            <p:nvSpPr>
              <p:cNvPr id="157" name="CuadroTexto 156"/>
              <p:cNvSpPr txBox="1"/>
              <p:nvPr/>
            </p:nvSpPr>
            <p:spPr>
              <a:xfrm>
                <a:off x="4704798" y="1698719"/>
                <a:ext cx="536028" cy="6155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_tradnl" sz="2400" b="1" dirty="0">
                    <a:solidFill>
                      <a:schemeClr val="bg1"/>
                    </a:solidFill>
                  </a:rPr>
                  <a:t>b</a:t>
                </a:r>
              </a:p>
            </p:txBody>
          </p:sp>
          <p:cxnSp>
            <p:nvCxnSpPr>
              <p:cNvPr id="158" name="Conector recto 157"/>
              <p:cNvCxnSpPr/>
              <p:nvPr/>
            </p:nvCxnSpPr>
            <p:spPr>
              <a:xfrm>
                <a:off x="5429682" y="2319119"/>
                <a:ext cx="2099275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59" name="Imagen 158"/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896005" y="2485842"/>
                <a:ext cx="982050" cy="982050"/>
              </a:xfrm>
              <a:prstGeom prst="rect">
                <a:avLst/>
              </a:prstGeom>
            </p:spPr>
          </p:pic>
        </p:grpSp>
      </p:grpSp>
      <p:sp>
        <p:nvSpPr>
          <p:cNvPr id="160" name="Triángulo 159"/>
          <p:cNvSpPr/>
          <p:nvPr/>
        </p:nvSpPr>
        <p:spPr>
          <a:xfrm rot="5400000">
            <a:off x="5743623" y="2644640"/>
            <a:ext cx="963206" cy="259729"/>
          </a:xfrm>
          <a:prstGeom prst="triangl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1350"/>
          </a:p>
        </p:txBody>
      </p:sp>
      <p:sp>
        <p:nvSpPr>
          <p:cNvPr id="162" name="CuadroTexto 161"/>
          <p:cNvSpPr txBox="1"/>
          <p:nvPr/>
        </p:nvSpPr>
        <p:spPr>
          <a:xfrm>
            <a:off x="1640096" y="4689213"/>
            <a:ext cx="3659353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GT" sz="1350" dirty="0"/>
              <a:t>Este proceso permite almacenar la huella o impresión dactilar del Notario para la comparación que se realizará con cada traspaso.</a:t>
            </a:r>
          </a:p>
        </p:txBody>
      </p:sp>
      <p:grpSp>
        <p:nvGrpSpPr>
          <p:cNvPr id="6" name="Agrupar 5"/>
          <p:cNvGrpSpPr/>
          <p:nvPr/>
        </p:nvGrpSpPr>
        <p:grpSpPr>
          <a:xfrm>
            <a:off x="5012014" y="3275637"/>
            <a:ext cx="712114" cy="739707"/>
            <a:chOff x="7349577" y="4456955"/>
            <a:chExt cx="949485" cy="986276"/>
          </a:xfrm>
        </p:grpSpPr>
        <p:pic>
          <p:nvPicPr>
            <p:cNvPr id="40" name="Imagen 39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95763" y="4456955"/>
              <a:ext cx="803299" cy="803299"/>
            </a:xfrm>
            <a:prstGeom prst="rect">
              <a:avLst/>
            </a:prstGeom>
          </p:spPr>
        </p:pic>
        <p:grpSp>
          <p:nvGrpSpPr>
            <p:cNvPr id="5" name="Agrupar 4"/>
            <p:cNvGrpSpPr/>
            <p:nvPr/>
          </p:nvGrpSpPr>
          <p:grpSpPr>
            <a:xfrm>
              <a:off x="7349577" y="4639932"/>
              <a:ext cx="803299" cy="803299"/>
              <a:chOff x="7247977" y="4639932"/>
              <a:chExt cx="803299" cy="803299"/>
            </a:xfrm>
          </p:grpSpPr>
          <p:sp>
            <p:nvSpPr>
              <p:cNvPr id="4" name="Rectángulo redondeado 3"/>
              <p:cNvSpPr/>
              <p:nvPr/>
            </p:nvSpPr>
            <p:spPr>
              <a:xfrm>
                <a:off x="7300242" y="4738272"/>
                <a:ext cx="698770" cy="669856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 sz="1350"/>
              </a:p>
            </p:txBody>
          </p:sp>
          <p:pic>
            <p:nvPicPr>
              <p:cNvPr id="3" name="Imagen 2">
                <a:hlinkClick r:id="rId9" action="ppaction://hlinksldjump"/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247977" y="4639932"/>
                <a:ext cx="803299" cy="803299"/>
              </a:xfrm>
              <a:prstGeom prst="rect">
                <a:avLst/>
              </a:prstGeom>
            </p:spPr>
          </p:pic>
        </p:grpSp>
      </p:grpSp>
      <p:pic>
        <p:nvPicPr>
          <p:cNvPr id="44" name="Picture 6" descr="Resultado de imagen para amazon digital persona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470" t="17561" r="1"/>
          <a:stretch/>
        </p:blipFill>
        <p:spPr bwMode="auto">
          <a:xfrm rot="16200000">
            <a:off x="6618411" y="4368843"/>
            <a:ext cx="701410" cy="1375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0786643"/>
      </p:ext>
    </p:extLst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Imagen 8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994804">
            <a:off x="93896" y="779791"/>
            <a:ext cx="710676" cy="836780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Título 3"/>
          <p:cNvSpPr txBox="1">
            <a:spLocks/>
          </p:cNvSpPr>
          <p:nvPr/>
        </p:nvSpPr>
        <p:spPr>
          <a:xfrm>
            <a:off x="-1" y="0"/>
            <a:ext cx="8389507" cy="47667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2000" b="1" dirty="0">
                <a:solidFill>
                  <a:schemeClr val="bg1"/>
                </a:solidFill>
                <a:latin typeface="+mn-lt"/>
              </a:rPr>
              <a:t>PROCESO PARA REALIZAR UN TRASPASO ELECTRONICO POR NOTARIO TEW</a:t>
            </a:r>
            <a:endParaRPr lang="es-GT" sz="20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9" name="Elipse 8"/>
          <p:cNvSpPr/>
          <p:nvPr/>
        </p:nvSpPr>
        <p:spPr>
          <a:xfrm>
            <a:off x="3026942" y="2015544"/>
            <a:ext cx="3019287" cy="3019287"/>
          </a:xfrm>
          <a:prstGeom prst="ellipse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75206" y="2978074"/>
            <a:ext cx="2122754" cy="1588527"/>
          </a:xfrm>
          <a:prstGeom prst="rect">
            <a:avLst/>
          </a:prstGeom>
        </p:spPr>
      </p:pic>
      <p:grpSp>
        <p:nvGrpSpPr>
          <p:cNvPr id="11" name="Agrupar 10"/>
          <p:cNvGrpSpPr/>
          <p:nvPr/>
        </p:nvGrpSpPr>
        <p:grpSpPr>
          <a:xfrm>
            <a:off x="5506778" y="1527400"/>
            <a:ext cx="2235257" cy="834986"/>
            <a:chOff x="7580974" y="1743786"/>
            <a:chExt cx="2235257" cy="834986"/>
          </a:xfrm>
        </p:grpSpPr>
        <p:cxnSp>
          <p:nvCxnSpPr>
            <p:cNvPr id="12" name="Conector recto 11"/>
            <p:cNvCxnSpPr/>
            <p:nvPr/>
          </p:nvCxnSpPr>
          <p:spPr>
            <a:xfrm flipV="1">
              <a:off x="7580974" y="2325304"/>
              <a:ext cx="286486" cy="253468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" name="Agrupar 12"/>
            <p:cNvGrpSpPr/>
            <p:nvPr/>
          </p:nvGrpSpPr>
          <p:grpSpPr>
            <a:xfrm>
              <a:off x="7729313" y="2072147"/>
              <a:ext cx="366151" cy="369332"/>
              <a:chOff x="8063734" y="1855767"/>
              <a:chExt cx="366151" cy="369332"/>
            </a:xfrm>
          </p:grpSpPr>
          <p:sp>
            <p:nvSpPr>
              <p:cNvPr id="15" name="Elipse 14"/>
              <p:cNvSpPr/>
              <p:nvPr/>
            </p:nvSpPr>
            <p:spPr>
              <a:xfrm>
                <a:off x="8063734" y="1882893"/>
                <a:ext cx="331145" cy="331145"/>
              </a:xfrm>
              <a:prstGeom prst="ellipse">
                <a:avLst/>
              </a:prstGeom>
              <a:solidFill>
                <a:srgbClr val="72BDC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16" name="CuadroTexto 15"/>
              <p:cNvSpPr txBox="1"/>
              <p:nvPr/>
            </p:nvSpPr>
            <p:spPr>
              <a:xfrm>
                <a:off x="8074834" y="1855767"/>
                <a:ext cx="35505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_tradnl" b="1" dirty="0">
                    <a:solidFill>
                      <a:schemeClr val="bg1"/>
                    </a:solidFill>
                  </a:rPr>
                  <a:t>2</a:t>
                </a:r>
              </a:p>
            </p:txBody>
          </p:sp>
        </p:grpSp>
        <p:sp>
          <p:nvSpPr>
            <p:cNvPr id="14" name="Rectángulo 13"/>
            <p:cNvSpPr/>
            <p:nvPr/>
          </p:nvSpPr>
          <p:spPr>
            <a:xfrm>
              <a:off x="8046767" y="1743786"/>
              <a:ext cx="176946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s-GT" sz="1400" b="1" dirty="0"/>
                <a:t>Pago </a:t>
              </a:r>
              <a:r>
                <a:rPr lang="es-GT" sz="1400" dirty="0"/>
                <a:t>de formularios *</a:t>
              </a:r>
            </a:p>
          </p:txBody>
        </p:sp>
      </p:grpSp>
      <p:grpSp>
        <p:nvGrpSpPr>
          <p:cNvPr id="102" name="Agrupar 101"/>
          <p:cNvGrpSpPr/>
          <p:nvPr/>
        </p:nvGrpSpPr>
        <p:grpSpPr>
          <a:xfrm>
            <a:off x="3302784" y="629537"/>
            <a:ext cx="4589932" cy="1381566"/>
            <a:chOff x="3302784" y="629537"/>
            <a:chExt cx="4589932" cy="1381566"/>
          </a:xfrm>
        </p:grpSpPr>
        <p:grpSp>
          <p:nvGrpSpPr>
            <p:cNvPr id="18" name="Agrupar 17"/>
            <p:cNvGrpSpPr/>
            <p:nvPr/>
          </p:nvGrpSpPr>
          <p:grpSpPr>
            <a:xfrm>
              <a:off x="4363517" y="1375012"/>
              <a:ext cx="355051" cy="636091"/>
              <a:chOff x="6437713" y="1735580"/>
              <a:chExt cx="355051" cy="636091"/>
            </a:xfrm>
          </p:grpSpPr>
          <p:cxnSp>
            <p:nvCxnSpPr>
              <p:cNvPr id="21" name="Conector recto 20"/>
              <p:cNvCxnSpPr/>
              <p:nvPr/>
            </p:nvCxnSpPr>
            <p:spPr>
              <a:xfrm flipV="1">
                <a:off x="6598081" y="1983802"/>
                <a:ext cx="5904" cy="387869"/>
              </a:xfrm>
              <a:prstGeom prst="line">
                <a:avLst/>
              </a:prstGeom>
              <a:gradFill flip="none" rotWithShape="1">
                <a:gsLst>
                  <a:gs pos="0">
                    <a:srgbClr val="EFCB7E">
                      <a:tint val="66000"/>
                      <a:satMod val="160000"/>
                    </a:srgbClr>
                  </a:gs>
                  <a:gs pos="51000">
                    <a:srgbClr val="E7543F"/>
                  </a:gs>
                </a:gsLst>
                <a:lin ang="2700000" scaled="1"/>
                <a:tileRect/>
              </a:gradFill>
              <a:ln>
                <a:solidFill>
                  <a:schemeClr val="bg1">
                    <a:lumMod val="7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22" name="Elipse 21"/>
              <p:cNvSpPr/>
              <p:nvPr/>
            </p:nvSpPr>
            <p:spPr>
              <a:xfrm>
                <a:off x="6445208" y="1747495"/>
                <a:ext cx="331145" cy="331145"/>
              </a:xfrm>
              <a:prstGeom prst="ellipse">
                <a:avLst/>
              </a:prstGeom>
              <a:solidFill>
                <a:srgbClr val="72BDC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23" name="CuadroTexto 22"/>
              <p:cNvSpPr txBox="1"/>
              <p:nvPr/>
            </p:nvSpPr>
            <p:spPr>
              <a:xfrm>
                <a:off x="6437713" y="1735580"/>
                <a:ext cx="355051" cy="30733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s-ES_tradnl"/>
                </a:defPPr>
                <a:lvl1pPr algn="ctr">
                  <a:defRPr>
                    <a:solidFill>
                      <a:schemeClr val="lt1"/>
                    </a:solidFill>
                  </a:defRPr>
                </a:lvl1pPr>
                <a:lvl2pPr>
                  <a:defRPr>
                    <a:solidFill>
                      <a:schemeClr val="lt1"/>
                    </a:solidFill>
                  </a:defRPr>
                </a:lvl2pPr>
                <a:lvl3pPr>
                  <a:defRPr>
                    <a:solidFill>
                      <a:schemeClr val="lt1"/>
                    </a:solidFill>
                  </a:defRPr>
                </a:lvl3pPr>
                <a:lvl4pPr>
                  <a:defRPr>
                    <a:solidFill>
                      <a:schemeClr val="lt1"/>
                    </a:solidFill>
                  </a:defRPr>
                </a:lvl4pPr>
                <a:lvl5pPr>
                  <a:defRPr>
                    <a:solidFill>
                      <a:schemeClr val="lt1"/>
                    </a:solidFill>
                  </a:defRPr>
                </a:lvl5pPr>
                <a:lvl6pPr>
                  <a:defRPr>
                    <a:solidFill>
                      <a:schemeClr val="lt1"/>
                    </a:solidFill>
                  </a:defRPr>
                </a:lvl6pPr>
                <a:lvl7pPr>
                  <a:defRPr>
                    <a:solidFill>
                      <a:schemeClr val="lt1"/>
                    </a:solidFill>
                  </a:defRPr>
                </a:lvl7pPr>
                <a:lvl8pPr>
                  <a:defRPr>
                    <a:solidFill>
                      <a:schemeClr val="lt1"/>
                    </a:solidFill>
                  </a:defRPr>
                </a:lvl8pPr>
                <a:lvl9pPr>
                  <a:defRPr>
                    <a:solidFill>
                      <a:schemeClr val="lt1"/>
                    </a:solidFill>
                  </a:defRPr>
                </a:lvl9pPr>
              </a:lstStyle>
              <a:p>
                <a:r>
                  <a:rPr lang="es-ES_tradnl" b="1" dirty="0"/>
                  <a:t>1</a:t>
                </a:r>
              </a:p>
            </p:txBody>
          </p:sp>
        </p:grpSp>
        <p:sp>
          <p:nvSpPr>
            <p:cNvPr id="19" name="Rectángulo 18"/>
            <p:cNvSpPr/>
            <p:nvPr/>
          </p:nvSpPr>
          <p:spPr>
            <a:xfrm>
              <a:off x="4523886" y="629537"/>
              <a:ext cx="3368830" cy="7232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Bef>
                  <a:spcPts val="300"/>
                </a:spcBef>
              </a:pPr>
              <a:r>
                <a:rPr lang="es-GT" sz="1200" b="1" dirty="0"/>
                <a:t>SAT-8611</a:t>
              </a:r>
              <a:r>
                <a:rPr lang="es-GT" sz="1200" dirty="0"/>
                <a:t> Gestión de traspaso</a:t>
              </a:r>
            </a:p>
            <a:p>
              <a:pPr>
                <a:spcBef>
                  <a:spcPts val="300"/>
                </a:spcBef>
              </a:pPr>
              <a:r>
                <a:rPr lang="es-GT" sz="1200" b="1" dirty="0"/>
                <a:t>SAT-2311</a:t>
              </a:r>
              <a:r>
                <a:rPr lang="es-GT" sz="1200" dirty="0"/>
                <a:t> IVA por traspaso</a:t>
              </a:r>
            </a:p>
            <a:p>
              <a:pPr>
                <a:spcBef>
                  <a:spcPts val="300"/>
                </a:spcBef>
              </a:pPr>
              <a:r>
                <a:rPr lang="es-GT" sz="1200" b="1" dirty="0"/>
                <a:t>SAT-8028</a:t>
              </a:r>
              <a:r>
                <a:rPr lang="es-GT" sz="1200" dirty="0"/>
                <a:t>  Traspaso por AV (pagado por el Notario)</a:t>
              </a:r>
            </a:p>
          </p:txBody>
        </p:sp>
        <p:sp>
          <p:nvSpPr>
            <p:cNvPr id="20" name="Rectángulo 19"/>
            <p:cNvSpPr/>
            <p:nvPr/>
          </p:nvSpPr>
          <p:spPr>
            <a:xfrm>
              <a:off x="3302784" y="752778"/>
              <a:ext cx="1274835" cy="56291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ts val="1180"/>
                </a:lnSpc>
              </a:pPr>
              <a:r>
                <a:rPr lang="es-GT" sz="1400" b="1" dirty="0"/>
                <a:t>Llenar </a:t>
              </a:r>
              <a:r>
                <a:rPr lang="es-GT" sz="1400" b="1" dirty="0">
                  <a:solidFill>
                    <a:srgbClr val="026598"/>
                  </a:solidFill>
                </a:rPr>
                <a:t>formularios</a:t>
              </a:r>
            </a:p>
            <a:p>
              <a:pPr algn="r">
                <a:lnSpc>
                  <a:spcPts val="1180"/>
                </a:lnSpc>
              </a:pPr>
              <a:r>
                <a:rPr lang="es-GT" sz="1400" b="1" dirty="0">
                  <a:solidFill>
                    <a:srgbClr val="026598"/>
                  </a:solidFill>
                </a:rPr>
                <a:t>Electrónicos *</a:t>
              </a:r>
              <a:endParaRPr lang="es-GT" sz="1400" dirty="0">
                <a:solidFill>
                  <a:srgbClr val="026598"/>
                </a:solidFill>
              </a:endParaRPr>
            </a:p>
          </p:txBody>
        </p:sp>
      </p:grpSp>
      <p:grpSp>
        <p:nvGrpSpPr>
          <p:cNvPr id="24" name="Agrupar 23"/>
          <p:cNvGrpSpPr/>
          <p:nvPr/>
        </p:nvGrpSpPr>
        <p:grpSpPr>
          <a:xfrm>
            <a:off x="2547773" y="4919673"/>
            <a:ext cx="1921467" cy="1221323"/>
            <a:chOff x="4621969" y="5136059"/>
            <a:chExt cx="1921467" cy="1221323"/>
          </a:xfrm>
        </p:grpSpPr>
        <p:cxnSp>
          <p:nvCxnSpPr>
            <p:cNvPr id="25" name="Conector recto 24"/>
            <p:cNvCxnSpPr/>
            <p:nvPr/>
          </p:nvCxnSpPr>
          <p:spPr>
            <a:xfrm flipH="1">
              <a:off x="5840942" y="5136059"/>
              <a:ext cx="194011" cy="361171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6" name="Agrupar 25"/>
            <p:cNvGrpSpPr/>
            <p:nvPr/>
          </p:nvGrpSpPr>
          <p:grpSpPr>
            <a:xfrm>
              <a:off x="5668798" y="5317604"/>
              <a:ext cx="364816" cy="352070"/>
              <a:chOff x="7334112" y="1597632"/>
              <a:chExt cx="390287" cy="376651"/>
            </a:xfrm>
          </p:grpSpPr>
          <p:sp>
            <p:nvSpPr>
              <p:cNvPr id="28" name="Elipse 27"/>
              <p:cNvSpPr/>
              <p:nvPr/>
            </p:nvSpPr>
            <p:spPr>
              <a:xfrm>
                <a:off x="7334112" y="1620018"/>
                <a:ext cx="354265" cy="354265"/>
              </a:xfrm>
              <a:prstGeom prst="ellipse">
                <a:avLst/>
              </a:prstGeom>
              <a:solidFill>
                <a:srgbClr val="72BDC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29" name="CuadroTexto 28"/>
              <p:cNvSpPr txBox="1"/>
              <p:nvPr/>
            </p:nvSpPr>
            <p:spPr>
              <a:xfrm>
                <a:off x="7344559" y="1597632"/>
                <a:ext cx="37984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_tradnl" b="1" dirty="0">
                    <a:solidFill>
                      <a:schemeClr val="bg1"/>
                    </a:solidFill>
                  </a:rPr>
                  <a:t>6.</a:t>
                </a:r>
              </a:p>
            </p:txBody>
          </p:sp>
        </p:grpSp>
        <p:sp>
          <p:nvSpPr>
            <p:cNvPr id="27" name="Rectángulo 26"/>
            <p:cNvSpPr/>
            <p:nvPr/>
          </p:nvSpPr>
          <p:spPr>
            <a:xfrm>
              <a:off x="4621969" y="5649496"/>
              <a:ext cx="1921467" cy="707886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algn="ctr">
                <a:lnSpc>
                  <a:spcPts val="1580"/>
                </a:lnSpc>
              </a:pPr>
              <a:r>
                <a:rPr lang="es-GT" sz="1400" b="1" dirty="0"/>
                <a:t>Ingresa números de </a:t>
              </a:r>
              <a:r>
                <a:rPr lang="es-ES" sz="1400" dirty="0"/>
                <a:t>formularios pagados y </a:t>
              </a:r>
            </a:p>
            <a:p>
              <a:pPr algn="ctr">
                <a:lnSpc>
                  <a:spcPts val="1580"/>
                </a:lnSpc>
              </a:pPr>
              <a:r>
                <a:rPr lang="es-ES" sz="1400" dirty="0"/>
                <a:t>fecha de legalización</a:t>
              </a:r>
              <a:endParaRPr lang="es-GT" sz="1400" dirty="0"/>
            </a:p>
          </p:txBody>
        </p:sp>
      </p:grpSp>
      <p:grpSp>
        <p:nvGrpSpPr>
          <p:cNvPr id="30" name="Agrupar 29"/>
          <p:cNvGrpSpPr/>
          <p:nvPr/>
        </p:nvGrpSpPr>
        <p:grpSpPr>
          <a:xfrm>
            <a:off x="283018" y="3783417"/>
            <a:ext cx="2856651" cy="913070"/>
            <a:chOff x="2357214" y="3999803"/>
            <a:chExt cx="2856651" cy="913070"/>
          </a:xfrm>
        </p:grpSpPr>
        <p:cxnSp>
          <p:nvCxnSpPr>
            <p:cNvPr id="31" name="Conector recto 30"/>
            <p:cNvCxnSpPr/>
            <p:nvPr/>
          </p:nvCxnSpPr>
          <p:spPr>
            <a:xfrm flipV="1">
              <a:off x="4746695" y="4333882"/>
              <a:ext cx="467170" cy="18801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2" name="Agrupar 31"/>
            <p:cNvGrpSpPr/>
            <p:nvPr/>
          </p:nvGrpSpPr>
          <p:grpSpPr>
            <a:xfrm>
              <a:off x="4612952" y="4323820"/>
              <a:ext cx="366151" cy="369332"/>
              <a:chOff x="7334112" y="1586501"/>
              <a:chExt cx="391715" cy="395118"/>
            </a:xfrm>
          </p:grpSpPr>
          <p:sp>
            <p:nvSpPr>
              <p:cNvPr id="34" name="Elipse 33"/>
              <p:cNvSpPr/>
              <p:nvPr/>
            </p:nvSpPr>
            <p:spPr>
              <a:xfrm>
                <a:off x="7334112" y="1620018"/>
                <a:ext cx="354265" cy="354265"/>
              </a:xfrm>
              <a:prstGeom prst="ellipse">
                <a:avLst/>
              </a:prstGeom>
              <a:solidFill>
                <a:srgbClr val="72BDC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35" name="CuadroTexto 34"/>
              <p:cNvSpPr txBox="1"/>
              <p:nvPr/>
            </p:nvSpPr>
            <p:spPr>
              <a:xfrm>
                <a:off x="7345987" y="1586501"/>
                <a:ext cx="379840" cy="3951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_tradnl" b="1" dirty="0">
                    <a:solidFill>
                      <a:schemeClr val="bg1"/>
                    </a:solidFill>
                  </a:rPr>
                  <a:t>7</a:t>
                </a:r>
              </a:p>
            </p:txBody>
          </p:sp>
        </p:grpSp>
        <p:sp>
          <p:nvSpPr>
            <p:cNvPr id="33" name="Rectángulo 32"/>
            <p:cNvSpPr/>
            <p:nvPr/>
          </p:nvSpPr>
          <p:spPr>
            <a:xfrm>
              <a:off x="2357214" y="3999803"/>
              <a:ext cx="2144803" cy="913070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algn="r">
                <a:lnSpc>
                  <a:spcPts val="1580"/>
                </a:lnSpc>
              </a:pPr>
              <a:r>
                <a:rPr lang="es-ES" sz="1400" dirty="0"/>
                <a:t>Agrega la </a:t>
              </a:r>
              <a:r>
                <a:rPr lang="es-ES" sz="1400" b="1" dirty="0"/>
                <a:t>firma electrónica avanzada </a:t>
              </a:r>
              <a:r>
                <a:rPr lang="es-ES" sz="1400" dirty="0"/>
                <a:t>al documento Firma y Condiciones del traspaso</a:t>
              </a:r>
              <a:endParaRPr lang="es-GT" sz="1400" dirty="0">
                <a:solidFill>
                  <a:srgbClr val="F46F14"/>
                </a:solidFill>
              </a:endParaRPr>
            </a:p>
          </p:txBody>
        </p:sp>
      </p:grpSp>
      <p:grpSp>
        <p:nvGrpSpPr>
          <p:cNvPr id="36" name="Agrupar 35"/>
          <p:cNvGrpSpPr/>
          <p:nvPr/>
        </p:nvGrpSpPr>
        <p:grpSpPr>
          <a:xfrm>
            <a:off x="4821328" y="4874371"/>
            <a:ext cx="1965016" cy="1217393"/>
            <a:chOff x="6895524" y="5090757"/>
            <a:chExt cx="1965016" cy="1217393"/>
          </a:xfrm>
        </p:grpSpPr>
        <p:cxnSp>
          <p:nvCxnSpPr>
            <p:cNvPr id="37" name="Conector recto 36"/>
            <p:cNvCxnSpPr/>
            <p:nvPr/>
          </p:nvCxnSpPr>
          <p:spPr>
            <a:xfrm>
              <a:off x="7311339" y="5090757"/>
              <a:ext cx="139395" cy="214893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8" name="Agrupar 37"/>
            <p:cNvGrpSpPr/>
            <p:nvPr/>
          </p:nvGrpSpPr>
          <p:grpSpPr>
            <a:xfrm>
              <a:off x="7300227" y="5180733"/>
              <a:ext cx="370567" cy="646331"/>
              <a:chOff x="7334112" y="1597632"/>
              <a:chExt cx="396440" cy="661604"/>
            </a:xfrm>
          </p:grpSpPr>
          <p:sp>
            <p:nvSpPr>
              <p:cNvPr id="42" name="Elipse 41"/>
              <p:cNvSpPr/>
              <p:nvPr/>
            </p:nvSpPr>
            <p:spPr>
              <a:xfrm>
                <a:off x="7334112" y="1620018"/>
                <a:ext cx="354265" cy="354265"/>
              </a:xfrm>
              <a:prstGeom prst="ellipse">
                <a:avLst/>
              </a:prstGeom>
              <a:solidFill>
                <a:srgbClr val="72BDC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43" name="CuadroTexto 42"/>
              <p:cNvSpPr txBox="1"/>
              <p:nvPr/>
            </p:nvSpPr>
            <p:spPr>
              <a:xfrm>
                <a:off x="7348095" y="1597632"/>
                <a:ext cx="382457" cy="6616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_tradnl" b="1" dirty="0">
                    <a:solidFill>
                      <a:schemeClr val="bg1"/>
                    </a:solidFill>
                  </a:rPr>
                  <a:t>5.</a:t>
                </a:r>
              </a:p>
            </p:txBody>
          </p:sp>
        </p:grpSp>
        <p:sp>
          <p:nvSpPr>
            <p:cNvPr id="39" name="Rectángulo 38"/>
            <p:cNvSpPr/>
            <p:nvPr/>
          </p:nvSpPr>
          <p:spPr>
            <a:xfrm>
              <a:off x="6895524" y="5569486"/>
              <a:ext cx="1965016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s-GT" sz="1400" dirty="0"/>
                <a:t>Agencia virtual verifica la huella y habilita la </a:t>
              </a:r>
            </a:p>
            <a:p>
              <a:pPr algn="ctr"/>
              <a:r>
                <a:rPr lang="es-GT" sz="1400" b="1" dirty="0"/>
                <a:t>Transacción de traspaso</a:t>
              </a:r>
            </a:p>
          </p:txBody>
        </p:sp>
        <p:pic>
          <p:nvPicPr>
            <p:cNvPr id="40" name="Imagen 3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75843">
              <a:off x="7723924" y="5108881"/>
              <a:ext cx="412962" cy="498147"/>
            </a:xfrm>
            <a:prstGeom prst="rect">
              <a:avLst/>
            </a:prstGeom>
          </p:spPr>
        </p:pic>
      </p:grpSp>
      <p:grpSp>
        <p:nvGrpSpPr>
          <p:cNvPr id="44" name="Agrupar 43"/>
          <p:cNvGrpSpPr/>
          <p:nvPr/>
        </p:nvGrpSpPr>
        <p:grpSpPr>
          <a:xfrm>
            <a:off x="5931437" y="3968058"/>
            <a:ext cx="3072838" cy="954107"/>
            <a:chOff x="8005633" y="4184444"/>
            <a:chExt cx="3072838" cy="954107"/>
          </a:xfrm>
        </p:grpSpPr>
        <p:cxnSp>
          <p:nvCxnSpPr>
            <p:cNvPr id="45" name="Conector recto 44"/>
            <p:cNvCxnSpPr/>
            <p:nvPr/>
          </p:nvCxnSpPr>
          <p:spPr>
            <a:xfrm>
              <a:off x="8005633" y="4337713"/>
              <a:ext cx="358570" cy="170773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6" name="Agrupar 45"/>
            <p:cNvGrpSpPr/>
            <p:nvPr/>
          </p:nvGrpSpPr>
          <p:grpSpPr>
            <a:xfrm>
              <a:off x="8325703" y="4372548"/>
              <a:ext cx="373646" cy="369332"/>
              <a:chOff x="7334112" y="1588915"/>
              <a:chExt cx="399733" cy="395117"/>
            </a:xfrm>
          </p:grpSpPr>
          <p:sp>
            <p:nvSpPr>
              <p:cNvPr id="50" name="Elipse 49"/>
              <p:cNvSpPr/>
              <p:nvPr/>
            </p:nvSpPr>
            <p:spPr>
              <a:xfrm>
                <a:off x="7334112" y="1620018"/>
                <a:ext cx="354265" cy="354265"/>
              </a:xfrm>
              <a:prstGeom prst="ellipse">
                <a:avLst/>
              </a:prstGeom>
              <a:solidFill>
                <a:srgbClr val="72BDC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51" name="CuadroTexto 50"/>
              <p:cNvSpPr txBox="1"/>
              <p:nvPr/>
            </p:nvSpPr>
            <p:spPr>
              <a:xfrm>
                <a:off x="7354005" y="1588915"/>
                <a:ext cx="379840" cy="3951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_tradnl" b="1" dirty="0">
                    <a:solidFill>
                      <a:schemeClr val="bg1"/>
                    </a:solidFill>
                  </a:rPr>
                  <a:t>4</a:t>
                </a:r>
              </a:p>
            </p:txBody>
          </p:sp>
        </p:grpSp>
        <p:grpSp>
          <p:nvGrpSpPr>
            <p:cNvPr id="47" name="Agrupar 46"/>
            <p:cNvGrpSpPr/>
            <p:nvPr/>
          </p:nvGrpSpPr>
          <p:grpSpPr>
            <a:xfrm>
              <a:off x="8702949" y="4184444"/>
              <a:ext cx="2375522" cy="954107"/>
              <a:chOff x="8276593" y="5023674"/>
              <a:chExt cx="2375522" cy="954107"/>
            </a:xfrm>
          </p:grpSpPr>
          <p:sp>
            <p:nvSpPr>
              <p:cNvPr id="48" name="Rectángulo 47"/>
              <p:cNvSpPr/>
              <p:nvPr/>
            </p:nvSpPr>
            <p:spPr>
              <a:xfrm>
                <a:off x="8276593" y="5023674"/>
                <a:ext cx="1915874" cy="9541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s-GT" sz="1400" dirty="0"/>
                  <a:t>E</a:t>
                </a:r>
                <a:r>
                  <a:rPr lang="es-ES" sz="1400" dirty="0"/>
                  <a:t>n</a:t>
                </a:r>
                <a:r>
                  <a:rPr lang="es-GT" sz="1400" dirty="0"/>
                  <a:t> la </a:t>
                </a:r>
                <a:r>
                  <a:rPr lang="es-GT" sz="1400" b="1" dirty="0"/>
                  <a:t>App</a:t>
                </a:r>
                <a:r>
                  <a:rPr lang="es-GT" sz="1400" dirty="0"/>
                  <a:t> de </a:t>
                </a:r>
                <a:r>
                  <a:rPr lang="es-GT" sz="1400" b="1" dirty="0"/>
                  <a:t>lectura de huella ingresa el número de transacción y captura su huella.</a:t>
                </a:r>
              </a:p>
            </p:txBody>
          </p:sp>
          <p:pic>
            <p:nvPicPr>
              <p:cNvPr id="49" name="Imagen 48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rightnessContrast contrast="-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0037347" y="5128557"/>
                <a:ext cx="614768" cy="685210"/>
              </a:xfrm>
              <a:prstGeom prst="rect">
                <a:avLst/>
              </a:prstGeom>
            </p:spPr>
          </p:pic>
        </p:grpSp>
      </p:grpSp>
      <p:grpSp>
        <p:nvGrpSpPr>
          <p:cNvPr id="58" name="Agrupar 57"/>
          <p:cNvGrpSpPr/>
          <p:nvPr/>
        </p:nvGrpSpPr>
        <p:grpSpPr>
          <a:xfrm>
            <a:off x="3288149" y="2545588"/>
            <a:ext cx="2515250" cy="461665"/>
            <a:chOff x="5362345" y="2842656"/>
            <a:chExt cx="2515250" cy="461665"/>
          </a:xfrm>
        </p:grpSpPr>
        <p:sp>
          <p:nvSpPr>
            <p:cNvPr id="59" name="Rectángulo 58"/>
            <p:cNvSpPr/>
            <p:nvPr/>
          </p:nvSpPr>
          <p:spPr>
            <a:xfrm>
              <a:off x="5362345" y="2961411"/>
              <a:ext cx="1612069" cy="260136"/>
            </a:xfrm>
            <a:prstGeom prst="rect">
              <a:avLst/>
            </a:prstGeom>
            <a:solidFill>
              <a:srgbClr val="72BDC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60" name="CuadroTexto 59"/>
            <p:cNvSpPr txBox="1"/>
            <p:nvPr/>
          </p:nvSpPr>
          <p:spPr>
            <a:xfrm>
              <a:off x="5410312" y="2842656"/>
              <a:ext cx="179833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_tradnl" sz="2400" b="1" dirty="0">
                  <a:solidFill>
                    <a:schemeClr val="bg1"/>
                  </a:solidFill>
                </a:rPr>
                <a:t>Notario (a)</a:t>
              </a:r>
            </a:p>
          </p:txBody>
        </p:sp>
        <p:sp>
          <p:nvSpPr>
            <p:cNvPr id="61" name="Rectángulo 60"/>
            <p:cNvSpPr/>
            <p:nvPr/>
          </p:nvSpPr>
          <p:spPr>
            <a:xfrm>
              <a:off x="6974414" y="2961411"/>
              <a:ext cx="903181" cy="26013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</p:grpSp>
      <p:grpSp>
        <p:nvGrpSpPr>
          <p:cNvPr id="62" name="Agrupar 61"/>
          <p:cNvGrpSpPr/>
          <p:nvPr/>
        </p:nvGrpSpPr>
        <p:grpSpPr>
          <a:xfrm>
            <a:off x="60157" y="2719527"/>
            <a:ext cx="3033840" cy="707886"/>
            <a:chOff x="2134353" y="2935913"/>
            <a:chExt cx="3033840" cy="707886"/>
          </a:xfrm>
        </p:grpSpPr>
        <p:sp>
          <p:nvSpPr>
            <p:cNvPr id="63" name="Rectángulo 62"/>
            <p:cNvSpPr/>
            <p:nvPr/>
          </p:nvSpPr>
          <p:spPr>
            <a:xfrm>
              <a:off x="2134353" y="2935913"/>
              <a:ext cx="2328551" cy="707886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algn="r">
                <a:lnSpc>
                  <a:spcPts val="1580"/>
                </a:lnSpc>
              </a:pPr>
              <a:r>
                <a:rPr lang="es-ES" sz="1400" dirty="0"/>
                <a:t>Carga y valida el documento Firma y Condiciones para </a:t>
              </a:r>
              <a:r>
                <a:rPr lang="es-ES" sz="1400" b="1" dirty="0"/>
                <a:t>operar el traspaso</a:t>
              </a:r>
              <a:endParaRPr lang="es-GT" sz="1400" b="1" dirty="0">
                <a:solidFill>
                  <a:srgbClr val="F46F14"/>
                </a:solidFill>
              </a:endParaRPr>
            </a:p>
          </p:txBody>
        </p:sp>
        <p:cxnSp>
          <p:nvCxnSpPr>
            <p:cNvPr id="64" name="Conector recto 63"/>
            <p:cNvCxnSpPr/>
            <p:nvPr/>
          </p:nvCxnSpPr>
          <p:spPr>
            <a:xfrm flipV="1">
              <a:off x="4733248" y="3335405"/>
              <a:ext cx="434945" cy="728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5" name="Agrupar 64"/>
            <p:cNvGrpSpPr/>
            <p:nvPr/>
          </p:nvGrpSpPr>
          <p:grpSpPr>
            <a:xfrm>
              <a:off x="4479315" y="3135519"/>
              <a:ext cx="366151" cy="369332"/>
              <a:chOff x="7334112" y="1587783"/>
              <a:chExt cx="391715" cy="395118"/>
            </a:xfrm>
          </p:grpSpPr>
          <p:sp>
            <p:nvSpPr>
              <p:cNvPr id="66" name="Elipse 65"/>
              <p:cNvSpPr/>
              <p:nvPr/>
            </p:nvSpPr>
            <p:spPr>
              <a:xfrm>
                <a:off x="7334112" y="1620018"/>
                <a:ext cx="354265" cy="354265"/>
              </a:xfrm>
              <a:prstGeom prst="ellipse">
                <a:avLst/>
              </a:prstGeom>
              <a:solidFill>
                <a:srgbClr val="72BDC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67" name="CuadroTexto 66"/>
              <p:cNvSpPr txBox="1"/>
              <p:nvPr/>
            </p:nvSpPr>
            <p:spPr>
              <a:xfrm>
                <a:off x="7345987" y="1587783"/>
                <a:ext cx="379840" cy="3951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_tradnl" b="1" dirty="0">
                    <a:solidFill>
                      <a:schemeClr val="bg1"/>
                    </a:solidFill>
                  </a:rPr>
                  <a:t>8</a:t>
                </a:r>
              </a:p>
            </p:txBody>
          </p:sp>
        </p:grpSp>
      </p:grpSp>
      <p:grpSp>
        <p:nvGrpSpPr>
          <p:cNvPr id="68" name="Agrupar 67"/>
          <p:cNvGrpSpPr/>
          <p:nvPr/>
        </p:nvGrpSpPr>
        <p:grpSpPr>
          <a:xfrm>
            <a:off x="5999894" y="2435846"/>
            <a:ext cx="2993601" cy="1114230"/>
            <a:chOff x="8074090" y="2652232"/>
            <a:chExt cx="2993601" cy="1114230"/>
          </a:xfrm>
        </p:grpSpPr>
        <p:grpSp>
          <p:nvGrpSpPr>
            <p:cNvPr id="69" name="Agrupar 68"/>
            <p:cNvGrpSpPr/>
            <p:nvPr/>
          </p:nvGrpSpPr>
          <p:grpSpPr>
            <a:xfrm>
              <a:off x="8792855" y="2652232"/>
              <a:ext cx="2092575" cy="680382"/>
              <a:chOff x="8253137" y="2003754"/>
              <a:chExt cx="2092575" cy="680382"/>
            </a:xfrm>
          </p:grpSpPr>
          <p:sp>
            <p:nvSpPr>
              <p:cNvPr id="75" name="Rectángulo 74"/>
              <p:cNvSpPr/>
              <p:nvPr/>
            </p:nvSpPr>
            <p:spPr>
              <a:xfrm>
                <a:off x="8253137" y="2003754"/>
                <a:ext cx="1625329" cy="28769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s-GT" sz="1400" b="1" dirty="0"/>
                  <a:t>Ingresa a: </a:t>
                </a:r>
              </a:p>
            </p:txBody>
          </p:sp>
          <p:sp>
            <p:nvSpPr>
              <p:cNvPr id="76" name="Rectángulo 75"/>
              <p:cNvSpPr/>
              <p:nvPr/>
            </p:nvSpPr>
            <p:spPr>
              <a:xfrm>
                <a:off x="8262351" y="2196508"/>
                <a:ext cx="1541704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s-GT" sz="1400" b="1" dirty="0">
                    <a:solidFill>
                      <a:srgbClr val="026598"/>
                    </a:solidFill>
                  </a:rPr>
                  <a:t>AGENCIA VIRTUAL</a:t>
                </a:r>
                <a:endParaRPr lang="es-GT" sz="1400" dirty="0">
                  <a:solidFill>
                    <a:srgbClr val="026598"/>
                  </a:solidFill>
                </a:endParaRPr>
              </a:p>
            </p:txBody>
          </p:sp>
          <p:sp>
            <p:nvSpPr>
              <p:cNvPr id="77" name="Rectángulo 76"/>
              <p:cNvSpPr/>
              <p:nvPr/>
            </p:nvSpPr>
            <p:spPr>
              <a:xfrm>
                <a:off x="8613096" y="2396445"/>
                <a:ext cx="1732616" cy="28769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s-GT" sz="1400" dirty="0"/>
                  <a:t>Traspasos electr</a:t>
                </a:r>
                <a:r>
                  <a:rPr lang="es-ES" sz="1400" dirty="0"/>
                  <a:t>ónicos</a:t>
                </a:r>
                <a:endParaRPr lang="es-GT" sz="1400" dirty="0"/>
              </a:p>
            </p:txBody>
          </p:sp>
          <p:sp>
            <p:nvSpPr>
              <p:cNvPr id="78" name="Triángulo 77"/>
              <p:cNvSpPr/>
              <p:nvPr/>
            </p:nvSpPr>
            <p:spPr>
              <a:xfrm rot="5400000">
                <a:off x="8549672" y="2506254"/>
                <a:ext cx="142406" cy="81197"/>
              </a:xfrm>
              <a:prstGeom prst="triangle">
                <a:avLst/>
              </a:prstGeom>
              <a:solidFill>
                <a:srgbClr val="E7543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</p:grpSp>
        <p:sp>
          <p:nvSpPr>
            <p:cNvPr id="70" name="Rectángulo 69"/>
            <p:cNvSpPr/>
            <p:nvPr/>
          </p:nvSpPr>
          <p:spPr>
            <a:xfrm>
              <a:off x="8788644" y="3243242"/>
              <a:ext cx="2279047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s-ES" sz="14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El sistema genera un número de transacción. </a:t>
              </a:r>
              <a:endParaRPr lang="es-GT" sz="14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cxnSp>
          <p:nvCxnSpPr>
            <p:cNvPr id="71" name="Conector recto 70"/>
            <p:cNvCxnSpPr/>
            <p:nvPr/>
          </p:nvCxnSpPr>
          <p:spPr>
            <a:xfrm flipV="1">
              <a:off x="8074090" y="3335405"/>
              <a:ext cx="434945" cy="728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2" name="Agrupar 71"/>
            <p:cNvGrpSpPr/>
            <p:nvPr/>
          </p:nvGrpSpPr>
          <p:grpSpPr>
            <a:xfrm>
              <a:off x="8347512" y="3138803"/>
              <a:ext cx="366151" cy="369332"/>
              <a:chOff x="7334112" y="1601458"/>
              <a:chExt cx="391715" cy="395118"/>
            </a:xfrm>
          </p:grpSpPr>
          <p:sp>
            <p:nvSpPr>
              <p:cNvPr id="73" name="Elipse 72"/>
              <p:cNvSpPr/>
              <p:nvPr/>
            </p:nvSpPr>
            <p:spPr>
              <a:xfrm>
                <a:off x="7334112" y="1620018"/>
                <a:ext cx="354265" cy="354265"/>
              </a:xfrm>
              <a:prstGeom prst="ellipse">
                <a:avLst/>
              </a:prstGeom>
              <a:solidFill>
                <a:srgbClr val="72BDC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74" name="CuadroTexto 73"/>
              <p:cNvSpPr txBox="1"/>
              <p:nvPr/>
            </p:nvSpPr>
            <p:spPr>
              <a:xfrm>
                <a:off x="7345987" y="1601458"/>
                <a:ext cx="379840" cy="3951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_tradnl" b="1" dirty="0">
                    <a:solidFill>
                      <a:schemeClr val="bg1"/>
                    </a:solidFill>
                  </a:rPr>
                  <a:t>3</a:t>
                </a:r>
              </a:p>
            </p:txBody>
          </p:sp>
        </p:grpSp>
      </p:grpSp>
      <p:grpSp>
        <p:nvGrpSpPr>
          <p:cNvPr id="103" name="Agrupar 102"/>
          <p:cNvGrpSpPr/>
          <p:nvPr/>
        </p:nvGrpSpPr>
        <p:grpSpPr>
          <a:xfrm>
            <a:off x="965566" y="4714346"/>
            <a:ext cx="2285363" cy="1229675"/>
            <a:chOff x="965566" y="4714346"/>
            <a:chExt cx="2285363" cy="1229675"/>
          </a:xfrm>
        </p:grpSpPr>
        <p:grpSp>
          <p:nvGrpSpPr>
            <p:cNvPr id="52" name="Agrupar 51"/>
            <p:cNvGrpSpPr/>
            <p:nvPr/>
          </p:nvGrpSpPr>
          <p:grpSpPr>
            <a:xfrm>
              <a:off x="1704525" y="4714346"/>
              <a:ext cx="57131" cy="326150"/>
              <a:chOff x="2796178" y="4263443"/>
              <a:chExt cx="57131" cy="326150"/>
            </a:xfrm>
          </p:grpSpPr>
          <p:cxnSp>
            <p:nvCxnSpPr>
              <p:cNvPr id="53" name="Conector recto de flecha 52"/>
              <p:cNvCxnSpPr/>
              <p:nvPr/>
            </p:nvCxnSpPr>
            <p:spPr>
              <a:xfrm flipV="1">
                <a:off x="2824724" y="4263443"/>
                <a:ext cx="0" cy="294417"/>
              </a:xfrm>
              <a:prstGeom prst="straightConnector1">
                <a:avLst/>
              </a:prstGeom>
              <a:ln>
                <a:solidFill>
                  <a:schemeClr val="bg1">
                    <a:lumMod val="6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4" name="Elipse 53"/>
              <p:cNvSpPr/>
              <p:nvPr/>
            </p:nvSpPr>
            <p:spPr>
              <a:xfrm>
                <a:off x="2796178" y="4537656"/>
                <a:ext cx="57131" cy="51937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</p:grpSp>
        <p:grpSp>
          <p:nvGrpSpPr>
            <p:cNvPr id="55" name="Agrupar 54"/>
            <p:cNvGrpSpPr/>
            <p:nvPr/>
          </p:nvGrpSpPr>
          <p:grpSpPr>
            <a:xfrm>
              <a:off x="2520357" y="5197866"/>
              <a:ext cx="730572" cy="240262"/>
              <a:chOff x="3547606" y="5157512"/>
              <a:chExt cx="883992" cy="319791"/>
            </a:xfrm>
          </p:grpSpPr>
          <p:cxnSp>
            <p:nvCxnSpPr>
              <p:cNvPr id="56" name="Conector angular 55"/>
              <p:cNvCxnSpPr/>
              <p:nvPr/>
            </p:nvCxnSpPr>
            <p:spPr>
              <a:xfrm rot="10800000">
                <a:off x="3547606" y="5157512"/>
                <a:ext cx="851205" cy="289476"/>
              </a:xfrm>
              <a:prstGeom prst="bentConnector3">
                <a:avLst>
                  <a:gd name="adj1" fmla="val -859"/>
                </a:avLst>
              </a:prstGeom>
              <a:ln>
                <a:solidFill>
                  <a:schemeClr val="bg1">
                    <a:lumMod val="6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7" name="Elipse 56"/>
              <p:cNvSpPr/>
              <p:nvPr/>
            </p:nvSpPr>
            <p:spPr>
              <a:xfrm>
                <a:off x="4374467" y="5420173"/>
                <a:ext cx="57131" cy="57130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</p:grpSp>
        <p:grpSp>
          <p:nvGrpSpPr>
            <p:cNvPr id="80" name="Agrupar 79"/>
            <p:cNvGrpSpPr/>
            <p:nvPr/>
          </p:nvGrpSpPr>
          <p:grpSpPr>
            <a:xfrm>
              <a:off x="965566" y="5089264"/>
              <a:ext cx="1535894" cy="854757"/>
              <a:chOff x="2150916" y="4688556"/>
              <a:chExt cx="1345240" cy="854757"/>
            </a:xfrm>
          </p:grpSpPr>
          <p:sp>
            <p:nvSpPr>
              <p:cNvPr id="81" name="Rectángulo 80"/>
              <p:cNvSpPr/>
              <p:nvPr/>
            </p:nvSpPr>
            <p:spPr>
              <a:xfrm>
                <a:off x="2150916" y="4688556"/>
                <a:ext cx="1345240" cy="759182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ts val="1280"/>
                  </a:lnSpc>
                </a:pPr>
                <a:r>
                  <a:rPr lang="es-ES" sz="1400" dirty="0"/>
                  <a:t>Descarga el documento </a:t>
                </a:r>
                <a:r>
                  <a:rPr lang="es-ES" sz="1400" b="1" dirty="0"/>
                  <a:t>Firma y Condiciones del traspaso</a:t>
                </a:r>
                <a:endParaRPr lang="es-GT" sz="1400" b="1" dirty="0"/>
              </a:p>
            </p:txBody>
          </p:sp>
          <p:sp>
            <p:nvSpPr>
              <p:cNvPr id="82" name="Cerrar corchete 81"/>
              <p:cNvSpPr/>
              <p:nvPr/>
            </p:nvSpPr>
            <p:spPr>
              <a:xfrm>
                <a:off x="3376587" y="4745169"/>
                <a:ext cx="49071" cy="798144"/>
              </a:xfrm>
              <a:prstGeom prst="rightBracket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83" name="Cerrar corchete 82"/>
              <p:cNvSpPr/>
              <p:nvPr/>
            </p:nvSpPr>
            <p:spPr>
              <a:xfrm flipH="1">
                <a:off x="2214578" y="4745169"/>
                <a:ext cx="49071" cy="798144"/>
              </a:xfrm>
              <a:prstGeom prst="rightBracket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</p:grpSp>
      </p:grpSp>
      <p:sp>
        <p:nvSpPr>
          <p:cNvPr id="86" name="Rectángulo 85">
            <a:hlinkClick r:id="" action="ppaction://noaction"/>
          </p:cNvPr>
          <p:cNvSpPr/>
          <p:nvPr/>
        </p:nvSpPr>
        <p:spPr>
          <a:xfrm>
            <a:off x="2515309" y="5327639"/>
            <a:ext cx="2021274" cy="817680"/>
          </a:xfrm>
          <a:prstGeom prst="rect">
            <a:avLst/>
          </a:prstGeom>
          <a:solidFill>
            <a:srgbClr val="5B9BD5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grpSp>
        <p:nvGrpSpPr>
          <p:cNvPr id="89" name="Agrupar 88"/>
          <p:cNvGrpSpPr/>
          <p:nvPr/>
        </p:nvGrpSpPr>
        <p:grpSpPr>
          <a:xfrm>
            <a:off x="689986" y="1538208"/>
            <a:ext cx="2826528" cy="867204"/>
            <a:chOff x="2658517" y="1852517"/>
            <a:chExt cx="2826528" cy="867204"/>
          </a:xfrm>
        </p:grpSpPr>
        <p:cxnSp>
          <p:nvCxnSpPr>
            <p:cNvPr id="90" name="Conector recto 89"/>
            <p:cNvCxnSpPr/>
            <p:nvPr/>
          </p:nvCxnSpPr>
          <p:spPr>
            <a:xfrm>
              <a:off x="5124250" y="2313435"/>
              <a:ext cx="360795" cy="40628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1" name="Agrupar 90"/>
            <p:cNvGrpSpPr/>
            <p:nvPr/>
          </p:nvGrpSpPr>
          <p:grpSpPr>
            <a:xfrm>
              <a:off x="4857371" y="2048878"/>
              <a:ext cx="375370" cy="369332"/>
              <a:chOff x="7367651" y="1513566"/>
              <a:chExt cx="401577" cy="395118"/>
            </a:xfrm>
          </p:grpSpPr>
          <p:sp>
            <p:nvSpPr>
              <p:cNvPr id="99" name="Elipse 98"/>
              <p:cNvSpPr/>
              <p:nvPr/>
            </p:nvSpPr>
            <p:spPr>
              <a:xfrm>
                <a:off x="7367651" y="1540696"/>
                <a:ext cx="354265" cy="354265"/>
              </a:xfrm>
              <a:prstGeom prst="ellipse">
                <a:avLst/>
              </a:prstGeom>
              <a:solidFill>
                <a:srgbClr val="72BDC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100" name="CuadroTexto 99"/>
              <p:cNvSpPr txBox="1"/>
              <p:nvPr/>
            </p:nvSpPr>
            <p:spPr>
              <a:xfrm>
                <a:off x="7389388" y="1513566"/>
                <a:ext cx="379840" cy="3951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_tradnl" b="1" dirty="0">
                    <a:solidFill>
                      <a:schemeClr val="bg1"/>
                    </a:solidFill>
                  </a:rPr>
                  <a:t>9</a:t>
                </a:r>
              </a:p>
            </p:txBody>
          </p:sp>
        </p:grpSp>
        <p:sp>
          <p:nvSpPr>
            <p:cNvPr id="94" name="CuadroTexto 93"/>
            <p:cNvSpPr txBox="1"/>
            <p:nvPr/>
          </p:nvSpPr>
          <p:spPr>
            <a:xfrm>
              <a:off x="2658517" y="1852517"/>
              <a:ext cx="280210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GT" sz="1400" b="1" dirty="0"/>
                <a:t>Se generan los nuevos distintivos:</a:t>
              </a:r>
            </a:p>
            <a:p>
              <a:pPr indent="-171450">
                <a:buFont typeface="Arial" panose="020B0604020202020204" pitchFamily="34" charset="0"/>
                <a:buChar char="•"/>
              </a:pPr>
              <a:r>
                <a:rPr lang="es-GT" sz="1400" dirty="0"/>
                <a:t>Tarjeta de circulación </a:t>
              </a:r>
            </a:p>
            <a:p>
              <a:pPr indent="-171450">
                <a:buFont typeface="Arial" panose="020B0604020202020204" pitchFamily="34" charset="0"/>
                <a:buChar char="•"/>
              </a:pPr>
              <a:r>
                <a:rPr lang="es-GT" sz="1400" dirty="0"/>
                <a:t>Certificado de propiedad</a:t>
              </a:r>
            </a:p>
          </p:txBody>
        </p:sp>
      </p:grpSp>
      <p:sp>
        <p:nvSpPr>
          <p:cNvPr id="95" name="94 CuadroTexto"/>
          <p:cNvSpPr txBox="1"/>
          <p:nvPr/>
        </p:nvSpPr>
        <p:spPr>
          <a:xfrm>
            <a:off x="81714" y="6226678"/>
            <a:ext cx="59181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GT" sz="1200" b="1" dirty="0"/>
              <a:t>*Contribuyente o Notario puede pagar en línea los formularios SAT-8611 y SAT-2311</a:t>
            </a:r>
          </a:p>
        </p:txBody>
      </p:sp>
      <p:pic>
        <p:nvPicPr>
          <p:cNvPr id="93" name="Imagen 9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7688" y="1002614"/>
            <a:ext cx="604596" cy="192262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28360012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476672"/>
          </a:xfrm>
        </p:spPr>
        <p:txBody>
          <a:bodyPr>
            <a:noAutofit/>
          </a:bodyPr>
          <a:lstStyle/>
          <a:p>
            <a:pPr algn="l"/>
            <a:r>
              <a:rPr lang="es-GT" sz="2800" b="1" dirty="0">
                <a:solidFill>
                  <a:schemeClr val="bg1"/>
                </a:solidFill>
              </a:rPr>
              <a:t>ANEXO DEL CERTIFICADO DE PROPIEDAD- SAT-8611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687377"/>
            <a:ext cx="5256584" cy="5755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6401827"/>
      </p:ext>
    </p:extLst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3"/>
          <p:cNvSpPr txBox="1">
            <a:spLocks/>
          </p:cNvSpPr>
          <p:nvPr/>
        </p:nvSpPr>
        <p:spPr>
          <a:xfrm>
            <a:off x="-26526" y="0"/>
            <a:ext cx="8342941" cy="47667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_tradnl" sz="2000" b="1" dirty="0">
                <a:solidFill>
                  <a:schemeClr val="bg1"/>
                </a:solidFill>
                <a:latin typeface="+mn-lt"/>
              </a:rPr>
              <a:t>FIRMA Y CONDICIONES PARA TRANSMITIR EL TRASPASO ELECTRÓNICO</a:t>
            </a:r>
            <a:endParaRPr lang="es-ES_tradnl" sz="20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96" name="Imagen 9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3482" y="1077807"/>
            <a:ext cx="4310119" cy="5525361"/>
          </a:xfrm>
          <a:prstGeom prst="rect">
            <a:avLst/>
          </a:prstGeom>
        </p:spPr>
      </p:pic>
      <p:grpSp>
        <p:nvGrpSpPr>
          <p:cNvPr id="97" name="Agrupar 96"/>
          <p:cNvGrpSpPr/>
          <p:nvPr/>
        </p:nvGrpSpPr>
        <p:grpSpPr>
          <a:xfrm>
            <a:off x="2572194" y="2737363"/>
            <a:ext cx="6178722" cy="929628"/>
            <a:chOff x="2572194" y="2737363"/>
            <a:chExt cx="6178722" cy="929628"/>
          </a:xfrm>
        </p:grpSpPr>
        <p:sp>
          <p:nvSpPr>
            <p:cNvPr id="98" name="CuadroTexto 97"/>
            <p:cNvSpPr txBox="1"/>
            <p:nvPr/>
          </p:nvSpPr>
          <p:spPr>
            <a:xfrm>
              <a:off x="7037177" y="2737363"/>
              <a:ext cx="1713739" cy="2718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ts val="1380"/>
                </a:lnSpc>
              </a:pPr>
              <a:r>
                <a:rPr lang="es-ES_tradnl" sz="1400" dirty="0"/>
                <a:t>Datos </a:t>
              </a:r>
              <a:r>
                <a:rPr lang="es-ES_tradnl" sz="1400"/>
                <a:t>del comprador</a:t>
              </a:r>
              <a:endParaRPr lang="es-ES_tradnl" sz="1400" dirty="0"/>
            </a:p>
          </p:txBody>
        </p:sp>
        <p:sp>
          <p:nvSpPr>
            <p:cNvPr id="99" name="Rectángulo 98"/>
            <p:cNvSpPr/>
            <p:nvPr/>
          </p:nvSpPr>
          <p:spPr>
            <a:xfrm>
              <a:off x="2572194" y="3127826"/>
              <a:ext cx="4175415" cy="539165"/>
            </a:xfrm>
            <a:prstGeom prst="rect">
              <a:avLst/>
            </a:prstGeom>
            <a:noFill/>
            <a:ln w="190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cxnSp>
          <p:nvCxnSpPr>
            <p:cNvPr id="100" name="Conector angular 99"/>
            <p:cNvCxnSpPr>
              <a:stCxn id="98" idx="2"/>
              <a:endCxn id="99" idx="3"/>
            </p:cNvCxnSpPr>
            <p:nvPr/>
          </p:nvCxnSpPr>
          <p:spPr>
            <a:xfrm rot="5400000">
              <a:off x="7126740" y="2630101"/>
              <a:ext cx="388177" cy="1146438"/>
            </a:xfrm>
            <a:prstGeom prst="bentConnector2">
              <a:avLst/>
            </a:prstGeom>
            <a:ln w="19050">
              <a:solidFill>
                <a:srgbClr val="FFC000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1" name="Agrupar 100"/>
          <p:cNvGrpSpPr/>
          <p:nvPr/>
        </p:nvGrpSpPr>
        <p:grpSpPr>
          <a:xfrm>
            <a:off x="426471" y="1930129"/>
            <a:ext cx="6321138" cy="1169039"/>
            <a:chOff x="-602750" y="2999606"/>
            <a:chExt cx="6321138" cy="1169039"/>
          </a:xfrm>
        </p:grpSpPr>
        <p:sp>
          <p:nvSpPr>
            <p:cNvPr id="102" name="CuadroTexto 101"/>
            <p:cNvSpPr txBox="1"/>
            <p:nvPr/>
          </p:nvSpPr>
          <p:spPr>
            <a:xfrm>
              <a:off x="-602750" y="2999606"/>
              <a:ext cx="1611339" cy="2718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ts val="1380"/>
                </a:lnSpc>
              </a:pPr>
              <a:r>
                <a:rPr lang="es-ES_tradnl" sz="1400" dirty="0"/>
                <a:t>Datos </a:t>
              </a:r>
              <a:r>
                <a:rPr lang="es-ES_tradnl" sz="1400"/>
                <a:t>del vendedor</a:t>
              </a:r>
              <a:endParaRPr lang="es-ES_tradnl" sz="1400" dirty="0"/>
            </a:p>
          </p:txBody>
        </p:sp>
        <p:sp>
          <p:nvSpPr>
            <p:cNvPr id="103" name="Rectángulo 102"/>
            <p:cNvSpPr/>
            <p:nvPr/>
          </p:nvSpPr>
          <p:spPr>
            <a:xfrm>
              <a:off x="1540252" y="3592435"/>
              <a:ext cx="4178136" cy="576210"/>
            </a:xfrm>
            <a:prstGeom prst="rect">
              <a:avLst/>
            </a:prstGeom>
            <a:noFill/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cxnSp>
          <p:nvCxnSpPr>
            <p:cNvPr id="104" name="Conector angular 103"/>
            <p:cNvCxnSpPr>
              <a:stCxn id="103" idx="1"/>
              <a:endCxn id="102" idx="2"/>
            </p:cNvCxnSpPr>
            <p:nvPr/>
          </p:nvCxnSpPr>
          <p:spPr>
            <a:xfrm rot="10800000">
              <a:off x="202920" y="3271476"/>
              <a:ext cx="1337332" cy="609065"/>
            </a:xfrm>
            <a:prstGeom prst="bentConnector2">
              <a:avLst/>
            </a:prstGeom>
            <a:ln w="19050">
              <a:solidFill>
                <a:srgbClr val="00B0F0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5" name="Agrupar 104"/>
          <p:cNvGrpSpPr/>
          <p:nvPr/>
        </p:nvGrpSpPr>
        <p:grpSpPr>
          <a:xfrm>
            <a:off x="426471" y="3395122"/>
            <a:ext cx="6321138" cy="1257233"/>
            <a:chOff x="426471" y="2750924"/>
            <a:chExt cx="6321138" cy="1257233"/>
          </a:xfrm>
        </p:grpSpPr>
        <p:sp>
          <p:nvSpPr>
            <p:cNvPr id="106" name="CuadroTexto 105"/>
            <p:cNvSpPr txBox="1"/>
            <p:nvPr/>
          </p:nvSpPr>
          <p:spPr>
            <a:xfrm>
              <a:off x="426471" y="2750924"/>
              <a:ext cx="1523174" cy="2718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ts val="1380"/>
                </a:lnSpc>
              </a:pPr>
              <a:r>
                <a:rPr lang="es-ES_tradnl" sz="1400" dirty="0"/>
                <a:t>Datos del </a:t>
              </a:r>
              <a:r>
                <a:rPr lang="es-ES_tradnl" sz="1400" dirty="0" err="1"/>
                <a:t>veh</a:t>
              </a:r>
              <a:r>
                <a:rPr lang="es-ES" sz="1400" dirty="0" err="1"/>
                <a:t>ículo</a:t>
              </a:r>
              <a:endParaRPr lang="es-ES_tradnl" sz="1400" dirty="0"/>
            </a:p>
          </p:txBody>
        </p:sp>
        <p:sp>
          <p:nvSpPr>
            <p:cNvPr id="107" name="Rectángulo 106"/>
            <p:cNvSpPr/>
            <p:nvPr/>
          </p:nvSpPr>
          <p:spPr>
            <a:xfrm>
              <a:off x="2569473" y="3068848"/>
              <a:ext cx="4178136" cy="939309"/>
            </a:xfrm>
            <a:prstGeom prst="rect">
              <a:avLst/>
            </a:prstGeom>
            <a:noFill/>
            <a:ln w="19050">
              <a:solidFill>
                <a:srgbClr val="E754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cxnSp>
          <p:nvCxnSpPr>
            <p:cNvPr id="108" name="Conector angular 107"/>
            <p:cNvCxnSpPr>
              <a:stCxn id="106" idx="2"/>
              <a:endCxn id="107" idx="1"/>
            </p:cNvCxnSpPr>
            <p:nvPr/>
          </p:nvCxnSpPr>
          <p:spPr>
            <a:xfrm rot="16200000" flipH="1">
              <a:off x="1620910" y="2589940"/>
              <a:ext cx="515710" cy="1381415"/>
            </a:xfrm>
            <a:prstGeom prst="bentConnector2">
              <a:avLst/>
            </a:prstGeom>
            <a:ln w="19050">
              <a:solidFill>
                <a:srgbClr val="E7543F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9" name="Agrupar 108"/>
          <p:cNvGrpSpPr/>
          <p:nvPr/>
        </p:nvGrpSpPr>
        <p:grpSpPr>
          <a:xfrm>
            <a:off x="2569473" y="4575532"/>
            <a:ext cx="6574527" cy="925859"/>
            <a:chOff x="2569473" y="2952957"/>
            <a:chExt cx="6574527" cy="925859"/>
          </a:xfrm>
        </p:grpSpPr>
        <p:sp>
          <p:nvSpPr>
            <p:cNvPr id="110" name="CuadroTexto 109"/>
            <p:cNvSpPr txBox="1"/>
            <p:nvPr/>
          </p:nvSpPr>
          <p:spPr>
            <a:xfrm>
              <a:off x="7037178" y="2952957"/>
              <a:ext cx="2106822" cy="451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380"/>
                </a:lnSpc>
              </a:pPr>
              <a:r>
                <a:rPr lang="es-ES_tradnl" sz="1400" dirty="0"/>
                <a:t>Documentos </a:t>
              </a:r>
              <a:r>
                <a:rPr lang="es-ES_tradnl" sz="1400"/>
                <a:t>que el (la) Notario (a) tiene a la vista</a:t>
              </a:r>
              <a:endParaRPr lang="es-ES_tradnl" sz="1400" dirty="0"/>
            </a:p>
          </p:txBody>
        </p:sp>
        <p:sp>
          <p:nvSpPr>
            <p:cNvPr id="111" name="Rectángulo 110"/>
            <p:cNvSpPr/>
            <p:nvPr/>
          </p:nvSpPr>
          <p:spPr>
            <a:xfrm>
              <a:off x="2569473" y="3252488"/>
              <a:ext cx="4178136" cy="626328"/>
            </a:xfrm>
            <a:prstGeom prst="rect">
              <a:avLst/>
            </a:prstGeom>
            <a:noFill/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cxnSp>
          <p:nvCxnSpPr>
            <p:cNvPr id="112" name="Conector angular 111"/>
            <p:cNvCxnSpPr>
              <a:stCxn id="110" idx="2"/>
              <a:endCxn id="111" idx="3"/>
            </p:cNvCxnSpPr>
            <p:nvPr/>
          </p:nvCxnSpPr>
          <p:spPr>
            <a:xfrm rot="5400000">
              <a:off x="7338455" y="2813517"/>
              <a:ext cx="161289" cy="1342980"/>
            </a:xfrm>
            <a:prstGeom prst="bentConnector2">
              <a:avLst/>
            </a:prstGeom>
            <a:ln w="19050">
              <a:solidFill>
                <a:schemeClr val="accent2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32611488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3"/>
          <p:cNvSpPr txBox="1">
            <a:spLocks/>
          </p:cNvSpPr>
          <p:nvPr/>
        </p:nvSpPr>
        <p:spPr>
          <a:xfrm>
            <a:off x="-3986" y="0"/>
            <a:ext cx="6700221" cy="476672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GT" sz="2800" b="1" dirty="0">
                <a:solidFill>
                  <a:schemeClr val="bg1"/>
                </a:solidFill>
              </a:rPr>
              <a:t>FIRMA Y OPERACIÓN DEL TRASPASO</a:t>
            </a:r>
          </a:p>
        </p:txBody>
      </p:sp>
      <p:graphicFrame>
        <p:nvGraphicFramePr>
          <p:cNvPr id="8" name="Diagrama 7"/>
          <p:cNvGraphicFramePr/>
          <p:nvPr>
            <p:extLst>
              <p:ext uri="{D42A27DB-BD31-4B8C-83A1-F6EECF244321}">
                <p14:modId xmlns:p14="http://schemas.microsoft.com/office/powerpoint/2010/main" val="83227775"/>
              </p:ext>
            </p:extLst>
          </p:nvPr>
        </p:nvGraphicFramePr>
        <p:xfrm>
          <a:off x="100781" y="1859833"/>
          <a:ext cx="4183188" cy="34902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" name="Imagen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27984" y="764704"/>
            <a:ext cx="4536504" cy="532859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7" name="Rectángulo 6"/>
          <p:cNvSpPr/>
          <p:nvPr/>
        </p:nvSpPr>
        <p:spPr>
          <a:xfrm>
            <a:off x="6948264" y="5661247"/>
            <a:ext cx="1944216" cy="432047"/>
          </a:xfrm>
          <a:prstGeom prst="rect">
            <a:avLst/>
          </a:prstGeom>
          <a:noFill/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cxnSp>
        <p:nvCxnSpPr>
          <p:cNvPr id="9" name="Conector angular 35"/>
          <p:cNvCxnSpPr>
            <a:endCxn id="7" idx="1"/>
          </p:cNvCxnSpPr>
          <p:nvPr/>
        </p:nvCxnSpPr>
        <p:spPr>
          <a:xfrm>
            <a:off x="4036641" y="5037702"/>
            <a:ext cx="2911623" cy="839569"/>
          </a:xfrm>
          <a:prstGeom prst="bentConnector3">
            <a:avLst>
              <a:gd name="adj1" fmla="val -183"/>
            </a:avLst>
          </a:prstGeom>
          <a:ln w="19050">
            <a:solidFill>
              <a:srgbClr val="FFC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8827893"/>
      </p:ext>
    </p:extLst>
  </p:cSld>
  <p:clrMapOvr>
    <a:masterClrMapping/>
  </p:clrMapOvr>
  <p:transition spd="med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 txBox="1">
            <a:spLocks/>
          </p:cNvSpPr>
          <p:nvPr/>
        </p:nvSpPr>
        <p:spPr>
          <a:xfrm>
            <a:off x="0" y="5146"/>
            <a:ext cx="6087508" cy="47152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2800" b="1" dirty="0">
                <a:solidFill>
                  <a:schemeClr val="bg1"/>
                </a:solidFill>
                <a:latin typeface="+mn-lt"/>
              </a:rPr>
              <a:t>CARACTERÍSTICAS</a:t>
            </a:r>
            <a:endParaRPr lang="es-GT" sz="28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" name="Título 3"/>
          <p:cNvSpPr txBox="1">
            <a:spLocks/>
          </p:cNvSpPr>
          <p:nvPr/>
        </p:nvSpPr>
        <p:spPr>
          <a:xfrm>
            <a:off x="108138" y="647152"/>
            <a:ext cx="7259528" cy="36172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_tradnl" sz="2000" b="1" dirty="0">
                <a:solidFill>
                  <a:srgbClr val="026598"/>
                </a:solidFill>
                <a:latin typeface="+mn-lt"/>
              </a:rPr>
              <a:t>Certificado de Propiedad Electrónico de Vehículos Terrestres</a:t>
            </a:r>
            <a:endParaRPr lang="es-ES_tradnl" sz="2000" dirty="0">
              <a:solidFill>
                <a:srgbClr val="026598"/>
              </a:solidFill>
              <a:latin typeface="+mn-lt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037451"/>
            <a:ext cx="6772275" cy="542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06084"/>
      </p:ext>
    </p:extLst>
  </p:cSld>
  <p:clrMapOvr>
    <a:masterClrMapping/>
  </p:clrMapOvr>
  <p:transition spd="med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 txBox="1">
            <a:spLocks/>
          </p:cNvSpPr>
          <p:nvPr/>
        </p:nvSpPr>
        <p:spPr>
          <a:xfrm>
            <a:off x="8056" y="0"/>
            <a:ext cx="6087508" cy="47667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2800" b="1" dirty="0">
                <a:solidFill>
                  <a:schemeClr val="bg1"/>
                </a:solidFill>
                <a:latin typeface="+mn-lt"/>
              </a:rPr>
              <a:t>CARACTERÍSTICAS</a:t>
            </a:r>
            <a:endParaRPr lang="es-GT" sz="20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" name="Título 3"/>
          <p:cNvSpPr txBox="1">
            <a:spLocks/>
          </p:cNvSpPr>
          <p:nvPr/>
        </p:nvSpPr>
        <p:spPr>
          <a:xfrm>
            <a:off x="108138" y="647152"/>
            <a:ext cx="6087508" cy="36172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_tradnl" sz="2000" b="1" dirty="0">
                <a:solidFill>
                  <a:srgbClr val="026598"/>
                </a:solidFill>
                <a:latin typeface="+mn-lt"/>
              </a:rPr>
              <a:t>Tarjeta de Circulación Electrónica</a:t>
            </a:r>
            <a:endParaRPr lang="es-ES_tradnl" sz="2000" dirty="0">
              <a:solidFill>
                <a:srgbClr val="026598"/>
              </a:solidFill>
              <a:latin typeface="+mn-lt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38" y="1196752"/>
            <a:ext cx="8870007" cy="4824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7155249"/>
      </p:ext>
    </p:extLst>
  </p:cSld>
  <p:clrMapOvr>
    <a:masterClrMapping/>
  </p:clrMapOvr>
  <p:transition spd="med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a 6"/>
          <p:cNvGraphicFramePr/>
          <p:nvPr>
            <p:extLst>
              <p:ext uri="{D42A27DB-BD31-4B8C-83A1-F6EECF244321}">
                <p14:modId xmlns:p14="http://schemas.microsoft.com/office/powerpoint/2010/main" val="1135568216"/>
              </p:ext>
            </p:extLst>
          </p:nvPr>
        </p:nvGraphicFramePr>
        <p:xfrm>
          <a:off x="262363" y="2143125"/>
          <a:ext cx="4230125" cy="21177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" name="Imagen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20630" y="4374232"/>
            <a:ext cx="2691330" cy="179107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8" name="7 Imagen"/>
          <p:cNvPicPr/>
          <p:nvPr/>
        </p:nvPicPr>
        <p:blipFill rotWithShape="1">
          <a:blip r:embed="rId8"/>
          <a:srcRect l="44026" t="11737" r="24197" b="30923"/>
          <a:stretch/>
        </p:blipFill>
        <p:spPr>
          <a:xfrm>
            <a:off x="5220072" y="1392966"/>
            <a:ext cx="3456384" cy="45365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Título 3"/>
          <p:cNvSpPr txBox="1">
            <a:spLocks/>
          </p:cNvSpPr>
          <p:nvPr/>
        </p:nvSpPr>
        <p:spPr>
          <a:xfrm>
            <a:off x="0" y="0"/>
            <a:ext cx="7884368" cy="53535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2400" b="1" dirty="0">
                <a:solidFill>
                  <a:schemeClr val="bg1"/>
                </a:solidFill>
                <a:latin typeface="+mn-lt"/>
              </a:rPr>
              <a:t>Comprobación Distintivos Electrónicos por el </a:t>
            </a:r>
            <a:r>
              <a:rPr lang="es-GT" sz="2400" b="1" dirty="0">
                <a:solidFill>
                  <a:schemeClr val="bg1"/>
                </a:solidFill>
                <a:latin typeface="+mn-lt"/>
              </a:rPr>
              <a:t>Código QR</a:t>
            </a:r>
            <a:endParaRPr lang="es-ES" sz="2400" b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2" name="Imagen 3">
            <a:extLst>
              <a:ext uri="{FF2B5EF4-FFF2-40B4-BE49-F238E27FC236}">
                <a16:creationId xmlns:a16="http://schemas.microsoft.com/office/drawing/2014/main" xmlns="" id="{2247E2EF-96FD-4DAC-A604-ABEC3260B06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07704" y="827480"/>
            <a:ext cx="1231525" cy="1202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641309"/>
      </p:ext>
    </p:extLst>
  </p:cSld>
  <p:clrMapOvr>
    <a:masterClrMapping/>
  </p:clrMapOvr>
  <p:transition spd="med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3"/>
          <p:cNvSpPr txBox="1">
            <a:spLocks/>
          </p:cNvSpPr>
          <p:nvPr/>
        </p:nvSpPr>
        <p:spPr>
          <a:xfrm>
            <a:off x="86944" y="1268760"/>
            <a:ext cx="8280920" cy="25745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000" b="1" dirty="0">
                <a:solidFill>
                  <a:srgbClr val="0070C0"/>
                </a:solidFill>
                <a:latin typeface="+mn-lt"/>
              </a:rPr>
              <a:t>RECEPCIÓN DOCUMENTAL DE TRASPASO ELECTRÓNICO POR NOTARIO EN AGENCIA VIRTUAL</a:t>
            </a:r>
            <a:endParaRPr lang="es-GT" sz="2000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33" name="Rectángulo 32"/>
          <p:cNvSpPr/>
          <p:nvPr/>
        </p:nvSpPr>
        <p:spPr>
          <a:xfrm>
            <a:off x="272724" y="2235803"/>
            <a:ext cx="395468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s-GT" sz="16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El Notario autorizado por la SAT </a:t>
            </a:r>
            <a:r>
              <a:rPr lang="es-GT" sz="1600" b="1" u="sng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luego de realizada la gestión</a:t>
            </a:r>
            <a:r>
              <a:rPr lang="es-GT" sz="1600" u="sng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s-GT" sz="16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del traspaso electrónico de vehículos:</a:t>
            </a:r>
          </a:p>
          <a:p>
            <a:pPr algn="just">
              <a:spcAft>
                <a:spcPts val="0"/>
              </a:spcAft>
            </a:pPr>
            <a:endParaRPr lang="es-GT" sz="160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57200" indent="-45720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GT" sz="16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Debe remitir en un plazo de 15 días hábiles del mes siguiente, la documentación original que da fe del traspaso registrado, juntamente con el documento de Firma y Condiciones Firmado electrónicamente por el Notario generado a través del aplicativo electrónico. </a:t>
            </a:r>
          </a:p>
        </p:txBody>
      </p:sp>
      <p:sp>
        <p:nvSpPr>
          <p:cNvPr id="6" name="Título 3"/>
          <p:cNvSpPr txBox="1">
            <a:spLocks/>
          </p:cNvSpPr>
          <p:nvPr/>
        </p:nvSpPr>
        <p:spPr>
          <a:xfrm>
            <a:off x="14888" y="-7718"/>
            <a:ext cx="8280920" cy="48439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GT" sz="2800" b="1" dirty="0">
                <a:solidFill>
                  <a:schemeClr val="bg1"/>
                </a:solidFill>
                <a:latin typeface="+mn-lt"/>
              </a:rPr>
              <a:t>CONCLUSIÓN DEL PROCESO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130522"/>
            <a:ext cx="3486150" cy="325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1276182"/>
      </p:ext>
    </p:extLst>
  </p:cSld>
  <p:clrMapOvr>
    <a:masterClrMapping/>
  </p:clrMapOvr>
  <p:transition spd="med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29605"/>
            <a:ext cx="8229600" cy="490066"/>
          </a:xfrm>
        </p:spPr>
        <p:txBody>
          <a:bodyPr>
            <a:normAutofit fontScale="90000"/>
          </a:bodyPr>
          <a:lstStyle/>
          <a:p>
            <a:pPr algn="l"/>
            <a:r>
              <a:rPr lang="es-GT" b="1" dirty="0">
                <a:solidFill>
                  <a:schemeClr val="bg1"/>
                </a:solidFill>
              </a:rPr>
              <a:t>INCONSISTENCIAS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2420888"/>
            <a:ext cx="3970784" cy="2880320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s-GT" sz="2800" dirty="0"/>
              <a:t>Incumplimiento de Requisitos.</a:t>
            </a:r>
          </a:p>
          <a:p>
            <a:pPr marL="514350" indent="-514350">
              <a:buAutoNum type="arabicPeriod"/>
            </a:pPr>
            <a:endParaRPr lang="es-GT" sz="2800" dirty="0"/>
          </a:p>
          <a:p>
            <a:pPr marL="514350" indent="-514350">
              <a:buAutoNum type="arabicPeriod"/>
            </a:pPr>
            <a:r>
              <a:rPr lang="es-GT" sz="2800" dirty="0"/>
              <a:t>Mal Procedimiento Notarial</a:t>
            </a:r>
          </a:p>
        </p:txBody>
      </p:sp>
      <p:pic>
        <p:nvPicPr>
          <p:cNvPr id="4" name="3 Imagen" descr="depositphotos_52297055-stock-illustration-rejected-paper-document-on-clipboar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2276872"/>
            <a:ext cx="3861048" cy="3861048"/>
          </a:xfrm>
          <a:prstGeom prst="rect">
            <a:avLst/>
          </a:prstGeom>
        </p:spPr>
      </p:pic>
      <p:sp>
        <p:nvSpPr>
          <p:cNvPr id="5" name="4 Rectángulo"/>
          <p:cNvSpPr/>
          <p:nvPr/>
        </p:nvSpPr>
        <p:spPr>
          <a:xfrm>
            <a:off x="899592" y="908720"/>
            <a:ext cx="77048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GT" sz="2400" b="1" dirty="0"/>
              <a:t>Los documentos del traspaso son rechazados en las Agencias y/o Oficinas Tributarias por las razones siguientes:</a:t>
            </a:r>
          </a:p>
        </p:txBody>
      </p:sp>
    </p:spTree>
    <p:extLst>
      <p:ext uri="{BB962C8B-B14F-4D97-AF65-F5344CB8AC3E}">
        <p14:creationId xmlns:p14="http://schemas.microsoft.com/office/powerpoint/2010/main" val="2142456934"/>
      </p:ext>
    </p:extLst>
  </p:cSld>
  <p:clrMapOvr>
    <a:masterClrMapping/>
  </p:clrMapOvr>
  <p:transition spd="med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1206604" y="2420888"/>
            <a:ext cx="6730792" cy="12961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GT" sz="3600" b="1" dirty="0">
                <a:solidFill>
                  <a:schemeClr val="bg1"/>
                </a:solidFill>
                <a:latin typeface="Arial"/>
                <a:ea typeface="+mn-ea"/>
                <a:cs typeface="Arial"/>
              </a:rPr>
              <a:t>PROXIMAMENTE</a:t>
            </a:r>
          </a:p>
          <a:p>
            <a:r>
              <a:rPr lang="es-GT" sz="2400" b="1" dirty="0">
                <a:solidFill>
                  <a:schemeClr val="bg1"/>
                </a:solidFill>
                <a:latin typeface="Arial"/>
                <a:ea typeface="+mn-ea"/>
                <a:cs typeface="Arial"/>
              </a:rPr>
              <a:t>PROYECTO DISTINTIVOS ELECTRÓNICOS</a:t>
            </a:r>
            <a:br>
              <a:rPr lang="es-GT" sz="2400" b="1" dirty="0">
                <a:solidFill>
                  <a:schemeClr val="bg1"/>
                </a:solidFill>
                <a:latin typeface="Arial"/>
                <a:ea typeface="+mn-ea"/>
                <a:cs typeface="Arial"/>
              </a:rPr>
            </a:br>
            <a:r>
              <a:rPr lang="es-GT" sz="2400" b="1" dirty="0">
                <a:solidFill>
                  <a:schemeClr val="bg1"/>
                </a:solidFill>
                <a:latin typeface="Arial"/>
                <a:ea typeface="+mn-ea"/>
                <a:cs typeface="Arial"/>
              </a:rPr>
              <a:t>Disponibles en Agencia Virtual</a:t>
            </a:r>
            <a:endParaRPr lang="es-ES_tradnl" sz="2400" b="1" dirty="0">
              <a:solidFill>
                <a:schemeClr val="bg1"/>
              </a:solidFill>
              <a:latin typeface="Arial"/>
              <a:ea typeface="+mn-ea"/>
              <a:cs typeface="Arial"/>
            </a:endParaRPr>
          </a:p>
        </p:txBody>
      </p:sp>
      <p:pic>
        <p:nvPicPr>
          <p:cNvPr id="6" name="Picture 4" descr="Captura de pantalla 2018-01-26 a las 08.47.4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512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224414"/>
      </p:ext>
    </p:extLst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10545</TotalTime>
  <Words>832</Words>
  <Application>Microsoft Office PowerPoint</Application>
  <PresentationFormat>Presentación en pantalla (4:3)</PresentationFormat>
  <Paragraphs>159</Paragraphs>
  <Slides>18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19" baseType="lpstr"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ANEXO DEL CERTIFICADO DE PROPIEDAD- SAT-8611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INCONSISTENCIAS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SAT</dc:creator>
  <cp:lastModifiedBy>Marroquin Lam, Fidias Antonio</cp:lastModifiedBy>
  <cp:revision>2467</cp:revision>
  <cp:lastPrinted>2018-10-04T21:25:10Z</cp:lastPrinted>
  <dcterms:created xsi:type="dcterms:W3CDTF">2017-01-16T16:30:13Z</dcterms:created>
  <dcterms:modified xsi:type="dcterms:W3CDTF">2018-10-11T13:49:22Z</dcterms:modified>
</cp:coreProperties>
</file>