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Lst>
  <p:notesMasterIdLst>
    <p:notesMasterId r:id="rId10"/>
  </p:notesMasterIdLst>
  <p:sldIdLst>
    <p:sldId id="295" r:id="rId2"/>
    <p:sldId id="470" r:id="rId3"/>
    <p:sldId id="436" r:id="rId4"/>
    <p:sldId id="476" r:id="rId5"/>
    <p:sldId id="437" r:id="rId6"/>
    <p:sldId id="438" r:id="rId7"/>
    <p:sldId id="477" r:id="rId8"/>
    <p:sldId id="474" r:id="rId9"/>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u Glaze" initials="DG"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C75CF"/>
    <a:srgbClr val="007DC6"/>
    <a:srgbClr val="367C2B"/>
    <a:srgbClr val="FFC220"/>
    <a:srgbClr val="777777"/>
    <a:srgbClr val="004C91"/>
    <a:srgbClr val="848484"/>
    <a:srgbClr val="76C043"/>
    <a:srgbClr val="F47B20"/>
    <a:srgbClr val="084B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3446" autoAdjust="0"/>
  </p:normalViewPr>
  <p:slideViewPr>
    <p:cSldViewPr>
      <p:cViewPr varScale="1">
        <p:scale>
          <a:sx n="87" d="100"/>
          <a:sy n="87" d="100"/>
        </p:scale>
        <p:origin x="-780" y="-78"/>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p:scale>
          <a:sx n="80" d="100"/>
          <a:sy n="80" d="100"/>
        </p:scale>
        <p:origin x="-2196"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20172</c:v>
                </c:pt>
              </c:strCache>
            </c:strRef>
          </c:tx>
          <c:spPr>
            <a:solidFill>
              <a:srgbClr val="FFC220"/>
            </a:solidFill>
            <a:ln>
              <a:noFill/>
            </a:ln>
            <a:effectLst/>
          </c:spPr>
          <c:invertIfNegative val="0"/>
          <c:cat>
            <c:strRef>
              <c:f>Sheet1!$A$2</c:f>
              <c:strCache>
                <c:ptCount val="1"/>
                <c:pt idx="0">
                  <c:v>Approximated Number of Days</c:v>
                </c:pt>
              </c:strCache>
            </c:strRef>
          </c:cat>
          <c:val>
            <c:numRef>
              <c:f>Sheet1!$B$2</c:f>
              <c:numCache>
                <c:formatCode>General</c:formatCode>
                <c:ptCount val="1"/>
                <c:pt idx="0">
                  <c:v>1000</c:v>
                </c:pt>
              </c:numCache>
            </c:numRef>
          </c:val>
          <c:extLst xmlns:c16r2="http://schemas.microsoft.com/office/drawing/2015/06/chart">
            <c:ext xmlns:c16="http://schemas.microsoft.com/office/drawing/2014/chart" uri="{C3380CC4-5D6E-409C-BE32-E72D297353CC}">
              <c16:uniqueId val="{00000000-6019-4F2D-A174-665DAF07EF5E}"/>
            </c:ext>
          </c:extLst>
        </c:ser>
        <c:ser>
          <c:idx val="1"/>
          <c:order val="1"/>
          <c:tx>
            <c:strRef>
              <c:f>Sheet1!$C$1</c:f>
              <c:strCache>
                <c:ptCount val="1"/>
                <c:pt idx="0">
                  <c:v>2014</c:v>
                </c:pt>
              </c:strCache>
            </c:strRef>
          </c:tx>
          <c:spPr>
            <a:solidFill>
              <a:schemeClr val="accent2"/>
            </a:solidFill>
            <a:ln>
              <a:noFill/>
            </a:ln>
            <a:effectLst/>
          </c:spPr>
          <c:invertIfNegative val="0"/>
          <c:dPt>
            <c:idx val="0"/>
            <c:invertIfNegative val="0"/>
            <c:bubble3D val="0"/>
            <c:spPr>
              <a:solidFill>
                <a:srgbClr val="007DC6"/>
              </a:solidFill>
              <a:ln>
                <a:noFill/>
              </a:ln>
              <a:effectLst/>
            </c:spPr>
            <c:extLst xmlns:c16r2="http://schemas.microsoft.com/office/drawing/2015/06/chart">
              <c:ext xmlns:c16="http://schemas.microsoft.com/office/drawing/2014/chart" uri="{C3380CC4-5D6E-409C-BE32-E72D297353CC}">
                <c16:uniqueId val="{00000003-6019-4F2D-A174-665DAF07EF5E}"/>
              </c:ext>
            </c:extLst>
          </c:dPt>
          <c:cat>
            <c:strRef>
              <c:f>Sheet1!$A$2</c:f>
              <c:strCache>
                <c:ptCount val="1"/>
                <c:pt idx="0">
                  <c:v>Approximated Number of Days</c:v>
                </c:pt>
              </c:strCache>
            </c:strRef>
          </c:cat>
          <c:val>
            <c:numRef>
              <c:f>Sheet1!$C$2</c:f>
              <c:numCache>
                <c:formatCode>General</c:formatCode>
                <c:ptCount val="1"/>
                <c:pt idx="0">
                  <c:v>300</c:v>
                </c:pt>
              </c:numCache>
            </c:numRef>
          </c:val>
          <c:extLst xmlns:c16r2="http://schemas.microsoft.com/office/drawing/2015/06/chart">
            <c:ext xmlns:c16="http://schemas.microsoft.com/office/drawing/2014/chart" uri="{C3380CC4-5D6E-409C-BE32-E72D297353CC}">
              <c16:uniqueId val="{00000001-6019-4F2D-A174-665DAF07EF5E}"/>
            </c:ext>
          </c:extLst>
        </c:ser>
        <c:dLbls>
          <c:showLegendKey val="0"/>
          <c:showVal val="0"/>
          <c:showCatName val="0"/>
          <c:showSerName val="0"/>
          <c:showPercent val="0"/>
          <c:showBubbleSize val="0"/>
        </c:dLbls>
        <c:gapWidth val="182"/>
        <c:axId val="65551360"/>
        <c:axId val="68387200"/>
      </c:barChart>
      <c:catAx>
        <c:axId val="65551360"/>
        <c:scaling>
          <c:orientation val="minMax"/>
        </c:scaling>
        <c:delete val="1"/>
        <c:axPos val="l"/>
        <c:numFmt formatCode="General" sourceLinked="1"/>
        <c:majorTickMark val="out"/>
        <c:minorTickMark val="none"/>
        <c:tickLblPos val="nextTo"/>
        <c:crossAx val="68387200"/>
        <c:crosses val="autoZero"/>
        <c:auto val="1"/>
        <c:lblAlgn val="ctr"/>
        <c:lblOffset val="100"/>
        <c:noMultiLvlLbl val="0"/>
      </c:catAx>
      <c:valAx>
        <c:axId val="683872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551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196B194-143B-47E1-A66D-AB6F5B68C034}" type="datetimeFigureOut">
              <a:rPr lang="en-US" smtClean="0"/>
              <a:t>4/13/2017</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4AC0A50-633A-4315-94E1-99CEADB35592}" type="slidenum">
              <a:rPr lang="en-US" smtClean="0"/>
              <a:t>‹#›</a:t>
            </a:fld>
            <a:endParaRPr lang="en-US"/>
          </a:p>
        </p:txBody>
      </p:sp>
    </p:spTree>
    <p:extLst>
      <p:ext uri="{BB962C8B-B14F-4D97-AF65-F5344CB8AC3E}">
        <p14:creationId xmlns:p14="http://schemas.microsoft.com/office/powerpoint/2010/main" val="3155611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focused today especially on the relationship between competitiveness and social inclusion.  </a:t>
            </a:r>
          </a:p>
          <a:p>
            <a:endParaRPr lang="en-US" dirty="0"/>
          </a:p>
          <a:p>
            <a:r>
              <a:rPr lang="en-US" dirty="0" smtClean="0"/>
              <a:t>My hypothesis is that improving construction permitting efficiency – and in particular, construction permits for small and medium-sized enterprises (MSMEs/PYMEs) – is one of the most critical starting points if we want to improve the degree to which competitiveness agendas in turn contribute to social inclusion.</a:t>
            </a:r>
            <a:endParaRPr lang="en-US" dirty="0"/>
          </a:p>
        </p:txBody>
      </p:sp>
      <p:sp>
        <p:nvSpPr>
          <p:cNvPr id="4" name="Slide Number Placeholder 3"/>
          <p:cNvSpPr>
            <a:spLocks noGrp="1"/>
          </p:cNvSpPr>
          <p:nvPr>
            <p:ph type="sldNum" sz="quarter" idx="10"/>
          </p:nvPr>
        </p:nvSpPr>
        <p:spPr/>
        <p:txBody>
          <a:bodyPr/>
          <a:lstStyle/>
          <a:p>
            <a:fld id="{04AC0A50-633A-4315-94E1-99CEADB35592}" type="slidenum">
              <a:rPr lang="en-US" smtClean="0"/>
              <a:t>1</a:t>
            </a:fld>
            <a:endParaRPr lang="en-US"/>
          </a:p>
        </p:txBody>
      </p:sp>
    </p:spTree>
    <p:extLst>
      <p:ext uri="{BB962C8B-B14F-4D97-AF65-F5344CB8AC3E}">
        <p14:creationId xmlns:p14="http://schemas.microsoft.com/office/powerpoint/2010/main" val="2225886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4347210"/>
          </a:xfrm>
        </p:spPr>
        <p:txBody>
          <a:bodyPr/>
          <a:lstStyle/>
          <a:p>
            <a:r>
              <a:rPr lang="en-US" dirty="0" smtClean="0"/>
              <a:t>The first necessary but insufficient step in proving that hypothesis is to show that greater permitting efficiency unlocks indirect social benefit – mostly importantly, jobs.</a:t>
            </a:r>
          </a:p>
          <a:p>
            <a:endParaRPr lang="en-US" dirty="0" smtClean="0"/>
          </a:p>
          <a:p>
            <a:r>
              <a:rPr lang="en-US" dirty="0" smtClean="0"/>
              <a:t>For that, I’ll use Walmart’s own experience:</a:t>
            </a:r>
            <a:endParaRPr lang="en-US" dirty="0"/>
          </a:p>
          <a:p>
            <a:pPr marL="171450" indent="-171450">
              <a:buFont typeface="Arial" panose="020B0604020202020204" pitchFamily="34" charset="0"/>
              <a:buChar char="•"/>
            </a:pPr>
            <a:r>
              <a:rPr lang="en-US" dirty="0" smtClean="0"/>
              <a:t>Walmart’s investment plans in several countries call for substantial numbers of new stores.  For example, our current 10-year plan calls for doubling our size in Mexico and Central America … </a:t>
            </a:r>
          </a:p>
          <a:p>
            <a:pPr marL="628650" lvl="1" indent="-171450">
              <a:buFont typeface="Arial" panose="020B0604020202020204" pitchFamily="34" charset="0"/>
              <a:buChar char="•"/>
            </a:pPr>
            <a:r>
              <a:rPr lang="en-US" dirty="0" smtClean="0"/>
              <a:t>where we currently have about  3000 stores and 300,000 associates …</a:t>
            </a:r>
          </a:p>
          <a:p>
            <a:pPr marL="628650" lvl="1" indent="-171450">
              <a:buFont typeface="Arial" panose="020B0604020202020204" pitchFamily="34" charset="0"/>
              <a:buChar char="•"/>
            </a:pPr>
            <a:r>
              <a:rPr lang="en-US" dirty="0"/>
              <a:t>s</a:t>
            </a:r>
            <a:r>
              <a:rPr lang="en-US" dirty="0" smtClean="0"/>
              <a:t>pread across every Mexican state and Guatemalan department, for example</a:t>
            </a:r>
          </a:p>
          <a:p>
            <a:pPr marL="171450" indent="-171450">
              <a:buFont typeface="Arial" panose="020B0604020202020204" pitchFamily="34" charset="0"/>
              <a:buChar char="•"/>
            </a:pPr>
            <a:r>
              <a:rPr lang="en-US" dirty="0" smtClean="0"/>
              <a:t> The breadth and scale of our current and planned investment pushes out consumer, supplier, and employment opportunity throughout social classes and geographies that are underserved.</a:t>
            </a:r>
          </a:p>
          <a:p>
            <a:pPr marL="171450" indent="-171450">
              <a:buFont typeface="Arial" panose="020B0604020202020204" pitchFamily="34" charset="0"/>
              <a:buChar char="•"/>
            </a:pPr>
            <a:r>
              <a:rPr lang="en-US" dirty="0" smtClean="0"/>
              <a:t>Now our investment plan likely won’t double our number of stores and associates, since our growth comes not only from new stores, but also growth in same-store sales and ecommerce.  But there is no doubt that we are talking substantial new jobs. </a:t>
            </a:r>
            <a:endParaRPr lang="en-US" dirty="0"/>
          </a:p>
          <a:p>
            <a:pPr marL="171450" indent="-171450">
              <a:buFont typeface="Arial" panose="020B0604020202020204" pitchFamily="34" charset="0"/>
              <a:buChar char="•"/>
            </a:pPr>
            <a:r>
              <a:rPr lang="en-US" dirty="0" smtClean="0"/>
              <a:t>But our investment plans and their social benefit face numerous threats.  Among the greatest of these is unnecessarily long construction permitting delays.</a:t>
            </a:r>
            <a:endParaRPr lang="en-US" dirty="0"/>
          </a:p>
          <a:p>
            <a:pPr marL="171450" indent="-171450">
              <a:buFont typeface="Arial" panose="020B0604020202020204" pitchFamily="34" charset="0"/>
              <a:buChar char="•"/>
            </a:pPr>
            <a:r>
              <a:rPr lang="en-US" dirty="0" smtClean="0"/>
              <a:t>I’ll use as an example the country I now live and work in, which </a:t>
            </a:r>
            <a:r>
              <a:rPr lang="en-US" dirty="0"/>
              <a:t> </a:t>
            </a:r>
            <a:r>
              <a:rPr lang="en-US" dirty="0" smtClean="0"/>
              <a:t>is generally near the top of the global competitiveness rankings.  Three years ago, permits for a </a:t>
            </a:r>
            <a:r>
              <a:rPr lang="en-US" dirty="0" err="1" smtClean="0"/>
              <a:t>Lider</a:t>
            </a:r>
            <a:r>
              <a:rPr lang="en-US" dirty="0" smtClean="0"/>
              <a:t> supercenter averaged roughly 300 days.  Now we’re up to 1000.  </a:t>
            </a:r>
          </a:p>
          <a:p>
            <a:pPr marL="171450" indent="-171450">
              <a:buFont typeface="Arial" panose="020B0604020202020204" pitchFamily="34" charset="0"/>
              <a:buChar char="•"/>
            </a:pPr>
            <a:r>
              <a:rPr lang="en-US" dirty="0" smtClean="0"/>
              <a:t>That’s 700 days of lost wages for construction workers and then retail associates – two employment sectors that are extremely important for social inclusion purposes.</a:t>
            </a:r>
            <a:endParaRPr lang="en-US" dirty="0"/>
          </a:p>
          <a:p>
            <a:pPr>
              <a:defRPr/>
            </a:pPr>
            <a:endParaRPr lang="en-US" altLang="en-US" sz="700" dirty="0">
              <a:solidFill>
                <a:srgbClr val="004C91"/>
              </a:solidFill>
            </a:endParaRPr>
          </a:p>
        </p:txBody>
      </p:sp>
      <p:sp>
        <p:nvSpPr>
          <p:cNvPr id="4" name="Slide Number Placeholder 3"/>
          <p:cNvSpPr>
            <a:spLocks noGrp="1"/>
          </p:cNvSpPr>
          <p:nvPr>
            <p:ph type="sldNum" sz="quarter" idx="10"/>
          </p:nvPr>
        </p:nvSpPr>
        <p:spPr/>
        <p:txBody>
          <a:bodyPr/>
          <a:lstStyle/>
          <a:p>
            <a:fld id="{04AC0A50-633A-4315-94E1-99CEADB35592}" type="slidenum">
              <a:rPr lang="en-US" smtClean="0"/>
              <a:t>2</a:t>
            </a:fld>
            <a:endParaRPr lang="en-US"/>
          </a:p>
        </p:txBody>
      </p:sp>
    </p:spTree>
    <p:extLst>
      <p:ext uri="{BB962C8B-B14F-4D97-AF65-F5344CB8AC3E}">
        <p14:creationId xmlns:p14="http://schemas.microsoft.com/office/powerpoint/2010/main" val="2693023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343400"/>
            <a:ext cx="6248400" cy="4728210"/>
          </a:xfrm>
        </p:spPr>
        <p:txBody>
          <a:bodyPr/>
          <a:lstStyle/>
          <a:p>
            <a:r>
              <a:rPr lang="en-US" dirty="0" smtClean="0"/>
              <a:t>The next step in making out my hypothesis is to show that focusing on permitting competitiveness has a respectable methodological pedigree.  It’s clear that it does:</a:t>
            </a:r>
            <a:endParaRPr lang="en-US" dirty="0"/>
          </a:p>
          <a:p>
            <a:pPr marL="171450" indent="-171450">
              <a:buFont typeface="Arial" panose="020B0604020202020204" pitchFamily="34" charset="0"/>
              <a:buChar char="•"/>
            </a:pPr>
            <a:r>
              <a:rPr lang="en-US" dirty="0" smtClean="0"/>
              <a:t>In fact, one of the eleven competitiveness components that the World Bank’s </a:t>
            </a:r>
            <a:r>
              <a:rPr lang="en-US" i="1" dirty="0" smtClean="0"/>
              <a:t>Doing Business </a:t>
            </a:r>
            <a:r>
              <a:rPr lang="en-US" dirty="0" smtClean="0"/>
              <a:t>index measures is permitting efficient – in particular, the time and steps that it takes for a business to get a construction permit.  </a:t>
            </a:r>
          </a:p>
          <a:p>
            <a:pPr marL="171450" indent="-171450">
              <a:buFont typeface="Arial" panose="020B0604020202020204" pitchFamily="34" charset="0"/>
              <a:buChar char="•"/>
            </a:pPr>
            <a:r>
              <a:rPr lang="en-US" dirty="0" smtClean="0"/>
              <a:t>Of course, the World Bank’s report focuses only on the “doing business” portion of competitiveness, and the WEF index has shown that competitiveness extends to several additional pillars</a:t>
            </a:r>
          </a:p>
          <a:p>
            <a:pPr marL="171450" indent="-171450">
              <a:buFont typeface="Arial" panose="020B0604020202020204" pitchFamily="34" charset="0"/>
              <a:buChar char="•"/>
            </a:pPr>
            <a:r>
              <a:rPr lang="en-US" dirty="0" smtClean="0"/>
              <a:t>But the history of the </a:t>
            </a:r>
            <a:r>
              <a:rPr lang="en-US" u="sng" dirty="0" smtClean="0"/>
              <a:t>subnational</a:t>
            </a:r>
            <a:r>
              <a:rPr lang="en-US" dirty="0" smtClean="0"/>
              <a:t> </a:t>
            </a:r>
            <a:r>
              <a:rPr lang="en-US" i="1" dirty="0" smtClean="0"/>
              <a:t>Doing Business</a:t>
            </a:r>
            <a:r>
              <a:rPr lang="en-US" dirty="0" smtClean="0"/>
              <a:t> report makes it even clearer that, within the “doing-business” pillar of competitiveness, permitting is in some sense a first among equals.</a:t>
            </a:r>
          </a:p>
          <a:p>
            <a:pPr marL="628650" lvl="1" indent="-171450">
              <a:buFont typeface="Arial" panose="020B0604020202020204" pitchFamily="34" charset="0"/>
              <a:buChar char="•"/>
            </a:pPr>
            <a:r>
              <a:rPr lang="en-US" dirty="0" smtClean="0"/>
              <a:t>The predecessor to the World Bank’s subnational </a:t>
            </a:r>
            <a:r>
              <a:rPr lang="en-US" i="1" dirty="0" smtClean="0"/>
              <a:t>Doing Business</a:t>
            </a:r>
            <a:r>
              <a:rPr lang="en-US" dirty="0" smtClean="0"/>
              <a:t> report was the IFC Municipal Scorecard, which was published for two years (2008 -09 before being rolled into </a:t>
            </a:r>
            <a:r>
              <a:rPr lang="en-US" i="1" dirty="0" smtClean="0"/>
              <a:t>Doing Business.</a:t>
            </a:r>
            <a:endParaRPr lang="en-US" dirty="0" smtClean="0"/>
          </a:p>
          <a:p>
            <a:pPr marL="628650" lvl="1" indent="-171450">
              <a:buFont typeface="Arial" panose="020B0604020202020204" pitchFamily="34" charset="0"/>
              <a:buChar char="•"/>
            </a:pPr>
            <a:r>
              <a:rPr lang="en-US" dirty="0" smtClean="0"/>
              <a:t>The methodology for the IFC Municipal Scorecard was developed by INCAE, WEF’s  World Competitiveness Report implementer for Central America down to Bolivia, so we can be confident that it is conceptually sound.</a:t>
            </a:r>
          </a:p>
          <a:p>
            <a:pPr marL="628650" lvl="1" indent="-171450">
              <a:buFont typeface="Arial" panose="020B0604020202020204" pitchFamily="34" charset="0"/>
              <a:buChar char="•"/>
            </a:pPr>
            <a:r>
              <a:rPr lang="en-US" dirty="0" smtClean="0"/>
              <a:t>The IFC Municipal Scorecard measured just two indicators:  the ease of starting a business and getting </a:t>
            </a:r>
            <a:r>
              <a:rPr lang="en-US" dirty="0" err="1" smtClean="0"/>
              <a:t>onstruction</a:t>
            </a:r>
            <a:r>
              <a:rPr lang="en-US" dirty="0" smtClean="0"/>
              <a:t> permits, in both cases limited to MSMEs.  (In year 2, the scorecard added a third indicator:  paying taxes).</a:t>
            </a:r>
          </a:p>
          <a:p>
            <a:pPr marL="628650" lvl="1" indent="-171450">
              <a:buFont typeface="Arial" panose="020B0604020202020204" pitchFamily="34" charset="0"/>
              <a:buChar char="•"/>
            </a:pPr>
            <a:r>
              <a:rPr lang="en-US" dirty="0" smtClean="0"/>
              <a:t>In its first year, the scorecard drew extremely strong interest from major LatAm municipalities, and IFC technical assistance helped many show marked improvement in time for the second scorecard a year later.</a:t>
            </a:r>
          </a:p>
          <a:p>
            <a:pPr marL="171450" indent="-171450">
              <a:buFont typeface="Arial" panose="020B0604020202020204" pitchFamily="34" charset="0"/>
              <a:buChar char="•"/>
            </a:pPr>
            <a:r>
              <a:rPr lang="en-US" b="1" dirty="0" smtClean="0"/>
              <a:t>NOTWITHSTANDING THIS GOOD PEDIGREE,  WEF LEFT PERMITTING OUT OF IT COMPETITIVENESS INDEX.  SO HOW DOES THAT HARM WEF’S ABILITY TO SEE AND PROMOTTE THE CONNECTION BETWEEN COMPETITIVENESS &amp; SOCIAL INCLUSION?</a:t>
            </a:r>
            <a:endParaRPr lang="en-US" b="1"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4AC0A50-633A-4315-94E1-99CEADB35592}" type="slidenum">
              <a:rPr lang="en-US" smtClean="0"/>
              <a:t>3</a:t>
            </a:fld>
            <a:endParaRPr lang="en-US" dirty="0"/>
          </a:p>
        </p:txBody>
      </p:sp>
    </p:spTree>
    <p:extLst>
      <p:ext uri="{BB962C8B-B14F-4D97-AF65-F5344CB8AC3E}">
        <p14:creationId xmlns:p14="http://schemas.microsoft.com/office/powerpoint/2010/main" val="2205222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343400"/>
            <a:ext cx="6172200" cy="4183380"/>
          </a:xfrm>
        </p:spPr>
        <p:txBody>
          <a:bodyPr/>
          <a:lstStyle/>
          <a:p>
            <a:r>
              <a:rPr lang="en-US" dirty="0" smtClean="0"/>
              <a:t>Here are three reasons:  [NOTE FROM WELBY:  I think this slide is self-explanatory and is worth reciting as part of your comments.  In my view, this is the core of the hypothesis.  Additional details are below., but they’re just meant to provide additional background for you.  I’d read the text in the slide and only supplement it with the points below if you believe that is needed.]</a:t>
            </a:r>
            <a:endParaRPr lang="en-US" dirty="0"/>
          </a:p>
          <a:p>
            <a:pPr marL="228600" indent="-228600">
              <a:buAutoNum type="arabicPeriod"/>
            </a:pPr>
            <a:r>
              <a:rPr lang="en-US" dirty="0" smtClean="0"/>
              <a:t>Construction permits correlate with sustainable job creation and social benefit</a:t>
            </a:r>
          </a:p>
          <a:p>
            <a:pPr marL="685800" lvl="1" indent="-228600">
              <a:buFont typeface="Arial" panose="020B0604020202020204" pitchFamily="34" charset="0"/>
              <a:buChar char="•"/>
            </a:pPr>
            <a:r>
              <a:rPr lang="en-US" dirty="0" smtClean="0"/>
              <a:t>The reason for this correlation is that the moment that a company applies for a construction permit is a MAGIC moment in which it is actively and specifically seeking to expand investment and jobs.  When you give me my construction permits, I break ground, and people benefit immediately.</a:t>
            </a:r>
          </a:p>
          <a:p>
            <a:pPr marL="685800" lvl="1" indent="-228600">
              <a:buFont typeface="Arial" panose="020B0604020202020204" pitchFamily="34" charset="0"/>
              <a:buChar char="•"/>
            </a:pPr>
            <a:r>
              <a:rPr lang="en-US" dirty="0" smtClean="0"/>
              <a:t>This immediate job creation does not exist for most other competitiveness components, including most doing-business indicators.  For example, it helps business to have tax payment simplification, so there is an indirect job creation impact over time.  But there’s no “magic moment” like for permits.</a:t>
            </a:r>
          </a:p>
          <a:p>
            <a:pPr marL="685800" lvl="1" indent="-228600">
              <a:buFont typeface="Arial" panose="020B0604020202020204" pitchFamily="34" charset="0"/>
              <a:buChar char="•"/>
            </a:pPr>
            <a:r>
              <a:rPr lang="en-US" u="sng" dirty="0" smtClean="0"/>
              <a:t>We know that one of the reasons that “doing business” competitiveness does not perfectly generate social inclusion is that many MSMEs that benefit from doing-business simplification nonetheless never grow.  The vast majority of employment and other social gains generated by MSMEs are generated by that often very small minority of MSMEs that grow – </a:t>
            </a:r>
            <a:r>
              <a:rPr lang="en-US" b="1" u="sng" dirty="0" smtClean="0"/>
              <a:t>so we should address MSMEs’ barriers to growth</a:t>
            </a:r>
            <a:r>
              <a:rPr lang="en-US" u="sng" dirty="0" smtClean="0"/>
              <a:t>.</a:t>
            </a:r>
          </a:p>
          <a:p>
            <a:pPr marL="228600" indent="-228600">
              <a:buAutoNum type="arabicPeriod"/>
            </a:pPr>
            <a:r>
              <a:rPr lang="en-US" dirty="0" smtClean="0"/>
              <a:t>Social inclusion requires addressing the weakest link within a geography </a:t>
            </a:r>
          </a:p>
          <a:p>
            <a:pPr marL="685800" lvl="1" indent="-228600">
              <a:buFont typeface="Arial" panose="020B0604020202020204" pitchFamily="34" charset="0"/>
              <a:buChar char="•"/>
            </a:pPr>
            <a:r>
              <a:rPr lang="en-US" dirty="0" smtClean="0"/>
              <a:t>In other words:  You need to help the least competitiveness government in a geography, whether national, state, or municipal.  Two of those three can be very competitiveness but, if the other is not, investment still won’t be as attractive there.</a:t>
            </a:r>
          </a:p>
          <a:p>
            <a:pPr marL="685800" lvl="1" indent="-228600">
              <a:buFont typeface="Arial" panose="020B0604020202020204" pitchFamily="34" charset="0"/>
              <a:buChar char="•"/>
            </a:pPr>
            <a:r>
              <a:rPr lang="en-US" dirty="0" smtClean="0"/>
              <a:t>One advantage to permitting is that it is a governmental activity that cuts across all levels of government but that is especially strong at the municipal level.  Since the competitiveness of municipal governments often lags behind national governments, that makes permitting a good topic to use in order to strengthen “weakest links.”</a:t>
            </a:r>
          </a:p>
          <a:p>
            <a:pPr marL="228600" indent="-228600">
              <a:buAutoNum type="arabicPeriod"/>
            </a:pPr>
            <a:endParaRPr lang="en-US" dirty="0" smtClean="0"/>
          </a:p>
        </p:txBody>
      </p:sp>
      <p:sp>
        <p:nvSpPr>
          <p:cNvPr id="4" name="Slide Number Placeholder 3"/>
          <p:cNvSpPr>
            <a:spLocks noGrp="1"/>
          </p:cNvSpPr>
          <p:nvPr>
            <p:ph type="sldNum" sz="quarter" idx="10"/>
          </p:nvPr>
        </p:nvSpPr>
        <p:spPr/>
        <p:txBody>
          <a:bodyPr/>
          <a:lstStyle/>
          <a:p>
            <a:fld id="{04AC0A50-633A-4315-94E1-99CEADB35592}" type="slidenum">
              <a:rPr lang="en-US" smtClean="0"/>
              <a:t>4</a:t>
            </a:fld>
            <a:endParaRPr lang="en-US"/>
          </a:p>
        </p:txBody>
      </p:sp>
    </p:spTree>
    <p:extLst>
      <p:ext uri="{BB962C8B-B14F-4D97-AF65-F5344CB8AC3E}">
        <p14:creationId xmlns:p14="http://schemas.microsoft.com/office/powerpoint/2010/main" val="2169064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[Purely background material]:</a:t>
            </a:r>
          </a:p>
          <a:p>
            <a:endParaRPr lang="en-US" dirty="0"/>
          </a:p>
          <a:p>
            <a:r>
              <a:rPr lang="en-US" dirty="0"/>
              <a:t>T</a:t>
            </a:r>
            <a:r>
              <a:rPr lang="en-US" dirty="0" smtClean="0"/>
              <a:t>his slide illustrates the third point on the prior slide:</a:t>
            </a:r>
          </a:p>
          <a:p>
            <a:endParaRPr lang="en-US" dirty="0"/>
          </a:p>
          <a:p>
            <a:r>
              <a:rPr lang="en-US" dirty="0" smtClean="0"/>
              <a:t>It comes from the 2017 World Bank </a:t>
            </a:r>
            <a:r>
              <a:rPr lang="en-US" i="1" dirty="0" smtClean="0"/>
              <a:t>Doing Business</a:t>
            </a:r>
            <a:r>
              <a:rPr lang="en-US" dirty="0" smtClean="0"/>
              <a:t> report and shows that, the greater a country’s efficiency in granting construction permitting, the greater is that country’s building quality.   </a:t>
            </a:r>
          </a:p>
          <a:p>
            <a:endParaRPr lang="en-US" dirty="0"/>
          </a:p>
          <a:p>
            <a:r>
              <a:rPr lang="en-US" dirty="0" smtClean="0"/>
              <a:t>In other words, getting us our permits more quickly does not come at the cost of harming the safety of workers and customers, nor long-term sustainability of physical building stock.</a:t>
            </a:r>
          </a:p>
          <a:p>
            <a:endParaRPr lang="en-US" dirty="0"/>
          </a:p>
          <a:p>
            <a:r>
              <a:rPr lang="en-US" dirty="0" smtClean="0"/>
              <a:t> </a:t>
            </a:r>
          </a:p>
          <a:p>
            <a:endParaRPr lang="en-US" dirty="0"/>
          </a:p>
          <a:p>
            <a:endParaRPr lang="en-US" dirty="0"/>
          </a:p>
        </p:txBody>
      </p:sp>
      <p:sp>
        <p:nvSpPr>
          <p:cNvPr id="4" name="Slide Number Placeholder 3"/>
          <p:cNvSpPr>
            <a:spLocks noGrp="1"/>
          </p:cNvSpPr>
          <p:nvPr>
            <p:ph type="sldNum" sz="quarter" idx="10"/>
          </p:nvPr>
        </p:nvSpPr>
        <p:spPr/>
        <p:txBody>
          <a:bodyPr/>
          <a:lstStyle/>
          <a:p>
            <a:fld id="{04AC0A50-633A-4315-94E1-99CEADB35592}" type="slidenum">
              <a:rPr lang="en-US" smtClean="0"/>
              <a:t>5</a:t>
            </a:fld>
            <a:endParaRPr lang="en-US"/>
          </a:p>
        </p:txBody>
      </p:sp>
    </p:spTree>
    <p:extLst>
      <p:ext uri="{BB962C8B-B14F-4D97-AF65-F5344CB8AC3E}">
        <p14:creationId xmlns:p14="http://schemas.microsoft.com/office/powerpoint/2010/main" val="2674035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I’ve argued that permitting is closely and immediately correlated with job creation and that it’s most intensive at the municipal level, where competitiveness often lags and where social inclusion successes or failures will be most noticeable.  Let me summarize that effect and why this really matters to national governments …</a:t>
            </a:r>
          </a:p>
          <a:p>
            <a:endParaRPr lang="en-US" dirty="0"/>
          </a:p>
          <a:p>
            <a:pPr marL="228600" indent="-228600">
              <a:buAutoNum type="arabicPeriod"/>
            </a:pPr>
            <a:r>
              <a:rPr lang="en-US" dirty="0" smtClean="0"/>
              <a:t>Efficient permitting leads to efficient job creation.</a:t>
            </a:r>
          </a:p>
          <a:p>
            <a:pPr marL="228600" indent="-228600">
              <a:buAutoNum type="arabicPeriod"/>
            </a:pPr>
            <a:r>
              <a:rPr lang="en-US" dirty="0" smtClean="0"/>
              <a:t>Efficient job creation gets policymakers’ attention, especially the attention of municipal policymakers, who very often feel obligated to focus on immediate payoff for their investments.</a:t>
            </a:r>
          </a:p>
          <a:p>
            <a:pPr marL="228600" indent="-228600">
              <a:buAutoNum type="arabicPeriod"/>
            </a:pPr>
            <a:r>
              <a:rPr lang="en-US" dirty="0" smtClean="0"/>
              <a:t>Getting municipal policymakers’ attention gives you a chance to expand their commitment to competitiveness writ large, once they see that there’s a payoff.</a:t>
            </a:r>
          </a:p>
          <a:p>
            <a:pPr marL="228600" indent="-228600">
              <a:buAutoNum type="arabicPeriod"/>
            </a:pPr>
            <a:r>
              <a:rPr lang="en-US" dirty="0" smtClean="0"/>
              <a:t>By increasing municipalities’ commitment to competitiveness, you strengthen what is often the weakest link in national competitiveness efforts.</a:t>
            </a:r>
          </a:p>
          <a:p>
            <a:pPr marL="228600" indent="-228600">
              <a:buFont typeface="+mj-lt"/>
              <a:buAutoNum type="arabicPeriod"/>
            </a:pPr>
            <a:r>
              <a:rPr lang="en-US" dirty="0" smtClean="0"/>
              <a:t>By creating an incentive for municipalities to improve their competitiveness, you make a major contribution toward many national governments’ competitiveness goals, as well as toward social inclusion.</a:t>
            </a:r>
          </a:p>
          <a:p>
            <a:pPr marL="628650" lvl="2" indent="-171450">
              <a:buFont typeface="Arial" panose="020B0604020202020204" pitchFamily="34" charset="0"/>
              <a:buChar char="•"/>
            </a:pPr>
            <a:r>
              <a:rPr lang="en-US" dirty="0" smtClean="0"/>
              <a:t>For </a:t>
            </a:r>
            <a:r>
              <a:rPr lang="en-US" dirty="0"/>
              <a:t>example, numerous national governments in Latin America, including those represented in this </a:t>
            </a:r>
            <a:r>
              <a:rPr lang="en-US" dirty="0" smtClean="0"/>
              <a:t>room (e.g., Mexico), </a:t>
            </a:r>
            <a:r>
              <a:rPr lang="en-US" dirty="0"/>
              <a:t>have done great work on competitiveness but are now frustrated that the competitiveness level of some of their municipalities lags far behind, which the national governments can’t control.</a:t>
            </a:r>
          </a:p>
          <a:p>
            <a:endParaRPr lang="en-US" dirty="0"/>
          </a:p>
        </p:txBody>
      </p:sp>
      <p:sp>
        <p:nvSpPr>
          <p:cNvPr id="4" name="Slide Number Placeholder 3"/>
          <p:cNvSpPr>
            <a:spLocks noGrp="1"/>
          </p:cNvSpPr>
          <p:nvPr>
            <p:ph type="sldNum" sz="quarter" idx="10"/>
          </p:nvPr>
        </p:nvSpPr>
        <p:spPr/>
        <p:txBody>
          <a:bodyPr/>
          <a:lstStyle/>
          <a:p>
            <a:fld id="{04AC0A50-633A-4315-94E1-99CEADB35592}" type="slidenum">
              <a:rPr lang="en-US" smtClean="0"/>
              <a:t>6</a:t>
            </a:fld>
            <a:endParaRPr lang="en-US"/>
          </a:p>
        </p:txBody>
      </p:sp>
    </p:spTree>
    <p:extLst>
      <p:ext uri="{BB962C8B-B14F-4D97-AF65-F5344CB8AC3E}">
        <p14:creationId xmlns:p14="http://schemas.microsoft.com/office/powerpoint/2010/main" val="2123998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267200"/>
            <a:ext cx="5775960" cy="4652010"/>
          </a:xfrm>
        </p:spPr>
        <p:txBody>
          <a:bodyPr/>
          <a:lstStyle/>
          <a:p>
            <a:r>
              <a:rPr lang="en-US" dirty="0" smtClean="0"/>
              <a:t>[This slide describes one portion of a large permitting competitiveness project Walmart has been leading within the private sector.  Here is additional background information]:</a:t>
            </a:r>
          </a:p>
          <a:p>
            <a:endParaRPr lang="en-US" dirty="0"/>
          </a:p>
          <a:p>
            <a:pPr marL="228600" indent="-228600">
              <a:buAutoNum type="arabicPeriod"/>
            </a:pPr>
            <a:r>
              <a:rPr lang="en-US" dirty="0" smtClean="0"/>
              <a:t>Three leading associations of private companies have decided to survey their members to find out what “best practices” of governments in Latin America make a big difference in permitting competitiveness.</a:t>
            </a:r>
          </a:p>
          <a:p>
            <a:pPr marL="685800" lvl="1" indent="-228600">
              <a:buFont typeface="Arial" panose="020B0604020202020204" pitchFamily="34" charset="0"/>
              <a:buChar char="•"/>
            </a:pPr>
            <a:r>
              <a:rPr lang="en-US" dirty="0" smtClean="0"/>
              <a:t>US-Mexico CEO Dialogue:  This is an official private sector advisory group, giving advice to the US-Mexico High-Level Economic Dialogue (HLED), which is the highest-level bilateral forum between the United States and Mexico, led by Mexican Economy Secretary Guajardo (WHO IS EXPECTED TO ATTEND YOUR WEF COMPETITIVENESS LAB SESSION) and the US Commerce Secretary.  We encouraged the new US government to maintain the HLED.</a:t>
            </a:r>
          </a:p>
          <a:p>
            <a:pPr marL="685800" lvl="1" indent="-228600">
              <a:buFont typeface="Arial" panose="020B0604020202020204" pitchFamily="34" charset="0"/>
              <a:buChar char="•"/>
            </a:pPr>
            <a:r>
              <a:rPr lang="en-US" dirty="0" smtClean="0"/>
              <a:t>Americas Business Dialogue:  This is the official private sector advisory group to the Heads of State of the Western Hemisphere, when they meet triennially at the Summit of the Americas.</a:t>
            </a:r>
          </a:p>
          <a:p>
            <a:pPr marL="685800" lvl="1" indent="-228600">
              <a:buFont typeface="Arial" panose="020B0604020202020204" pitchFamily="34" charset="0"/>
              <a:buChar char="•"/>
            </a:pPr>
            <a:r>
              <a:rPr lang="en-US" dirty="0" smtClean="0"/>
              <a:t>Association of American Chambers of Commerce of Latin America (AACCLA):  AACCLA combines all of Latin America’s AmChams under one umbrella and, thus, represents a very large and geographically diverse set of companies.</a:t>
            </a:r>
          </a:p>
          <a:p>
            <a:pPr marL="228600" indent="-228600">
              <a:buFont typeface="+mj-lt"/>
              <a:buAutoNum type="arabicPeriod"/>
            </a:pPr>
            <a:r>
              <a:rPr lang="en-US" dirty="0" smtClean="0"/>
              <a:t>Once we have the results of the best practices survey, all three of these associations will recommend a final set of socialized best practices to the governments of the Western Hemisphere.  HLED meets in June, Americas Competitiveness Forum meets in October, and Summit of the Americas meets in April 2018.</a:t>
            </a:r>
          </a:p>
          <a:p>
            <a:pPr marL="228600" indent="-228600">
              <a:buFont typeface="+mj-lt"/>
              <a:buAutoNum type="arabicPeriod"/>
            </a:pPr>
            <a:r>
              <a:rPr lang="en-US" dirty="0" smtClean="0"/>
              <a:t>Mexican Economy Secretary Guajardo chairs the Americas Competitiveness Forum.  Organization of American States believes that he supports including a special session on permitting competitiveness on the agenda.  We want encourage this. </a:t>
            </a:r>
            <a:endParaRPr lang="en-US" dirty="0"/>
          </a:p>
        </p:txBody>
      </p:sp>
      <p:sp>
        <p:nvSpPr>
          <p:cNvPr id="4" name="Slide Number Placeholder 3"/>
          <p:cNvSpPr>
            <a:spLocks noGrp="1"/>
          </p:cNvSpPr>
          <p:nvPr>
            <p:ph type="sldNum" sz="quarter" idx="10"/>
          </p:nvPr>
        </p:nvSpPr>
        <p:spPr/>
        <p:txBody>
          <a:bodyPr/>
          <a:lstStyle/>
          <a:p>
            <a:fld id="{04AC0A50-633A-4315-94E1-99CEADB35592}" type="slidenum">
              <a:rPr lang="en-US" smtClean="0"/>
              <a:t>7</a:t>
            </a:fld>
            <a:endParaRPr lang="en-US"/>
          </a:p>
        </p:txBody>
      </p:sp>
    </p:spTree>
    <p:extLst>
      <p:ext uri="{BB962C8B-B14F-4D97-AF65-F5344CB8AC3E}">
        <p14:creationId xmlns:p14="http://schemas.microsoft.com/office/powerpoint/2010/main" val="668930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draft list of best practices by governments that Walmart has been developing by surveying our compliance, real estate, legal, and corporate affairs associates who play key roles in getting us our permits.  We are not done yet with the survey, but we ask our associates what practices of governments make it easier for Walmart to get our permits.</a:t>
            </a:r>
            <a:endParaRPr lang="en-US" dirty="0"/>
          </a:p>
        </p:txBody>
      </p:sp>
      <p:sp>
        <p:nvSpPr>
          <p:cNvPr id="4" name="Slide Number Placeholder 3"/>
          <p:cNvSpPr>
            <a:spLocks noGrp="1"/>
          </p:cNvSpPr>
          <p:nvPr>
            <p:ph type="sldNum" sz="quarter" idx="10"/>
          </p:nvPr>
        </p:nvSpPr>
        <p:spPr/>
        <p:txBody>
          <a:bodyPr/>
          <a:lstStyle/>
          <a:p>
            <a:fld id="{04AC0A50-633A-4315-94E1-99CEADB35592}" type="slidenum">
              <a:rPr lang="en-US" smtClean="0"/>
              <a:t>8</a:t>
            </a:fld>
            <a:endParaRPr lang="en-US"/>
          </a:p>
        </p:txBody>
      </p:sp>
    </p:spTree>
    <p:extLst>
      <p:ext uri="{BB962C8B-B14F-4D97-AF65-F5344CB8AC3E}">
        <p14:creationId xmlns:p14="http://schemas.microsoft.com/office/powerpoint/2010/main" val="1055606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ast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102521"/>
            <a:ext cx="7772400" cy="1102519"/>
          </a:xfrm>
          <a:prstGeom prst="rect">
            <a:avLst/>
          </a:prstGeom>
        </p:spPr>
        <p:txBody>
          <a:bodyPr/>
          <a:lstStyle>
            <a:lvl1pPr algn="l">
              <a:defRPr b="1">
                <a:solidFill>
                  <a:srgbClr val="003896"/>
                </a:solidFill>
              </a:defRPr>
            </a:lvl1pPr>
          </a:lstStyle>
          <a:p>
            <a:r>
              <a:rPr lang="en-US" dirty="0"/>
              <a:t>Master Title</a:t>
            </a:r>
          </a:p>
        </p:txBody>
      </p:sp>
      <p:sp>
        <p:nvSpPr>
          <p:cNvPr id="3" name="Subtitle 2"/>
          <p:cNvSpPr>
            <a:spLocks noGrp="1"/>
          </p:cNvSpPr>
          <p:nvPr>
            <p:ph type="subTitle" idx="1" hasCustomPrompt="1"/>
          </p:nvPr>
        </p:nvSpPr>
        <p:spPr>
          <a:xfrm>
            <a:off x="685800" y="2266950"/>
            <a:ext cx="6400800" cy="762000"/>
          </a:xfrm>
          <a:prstGeom prst="rect">
            <a:avLst/>
          </a:prstGeom>
        </p:spPr>
        <p:txBody>
          <a:bodyPr/>
          <a:lstStyle>
            <a:lvl1pPr marL="0" indent="0" algn="l">
              <a:buNone/>
              <a:defRPr>
                <a:solidFill>
                  <a:srgbClr val="F47B2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
        <p:nvSpPr>
          <p:cNvPr id="5" name="Footer Placeholder 4"/>
          <p:cNvSpPr>
            <a:spLocks noGrp="1"/>
          </p:cNvSpPr>
          <p:nvPr>
            <p:ph type="ftr" sz="quarter" idx="11"/>
          </p:nvPr>
        </p:nvSpPr>
        <p:spPr>
          <a:xfrm>
            <a:off x="685800" y="4767264"/>
            <a:ext cx="7696200" cy="273844"/>
          </a:xfrm>
          <a:prstGeom prst="rect">
            <a:avLst/>
          </a:prstGeom>
          <a:noFill/>
        </p:spPr>
        <p:txBody>
          <a:bodyPr/>
          <a:lstStyle>
            <a:lvl1pPr algn="l">
              <a:defRPr sz="1200">
                <a:solidFill>
                  <a:srgbClr val="1A75CF"/>
                </a:solidFill>
                <a:latin typeface="Arial" panose="020B0604020202020204" pitchFamily="34" charset="0"/>
                <a:cs typeface="Arial" panose="020B0604020202020204" pitchFamily="34" charset="0"/>
              </a:defRPr>
            </a:lvl1pPr>
          </a:lstStyle>
          <a:p>
            <a:r>
              <a:rPr lang="en-US"/>
              <a:t>Walmart Corporate Template 2015</a:t>
            </a:r>
            <a:endParaRPr lang="en-US" dirty="0"/>
          </a:p>
        </p:txBody>
      </p:sp>
    </p:spTree>
    <p:extLst>
      <p:ext uri="{BB962C8B-B14F-4D97-AF65-F5344CB8AC3E}">
        <p14:creationId xmlns:p14="http://schemas.microsoft.com/office/powerpoint/2010/main" val="337149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7" name="Footer Placeholder 4"/>
          <p:cNvSpPr>
            <a:spLocks noGrp="1"/>
          </p:cNvSpPr>
          <p:nvPr>
            <p:ph type="ftr" sz="quarter" idx="11"/>
          </p:nvPr>
        </p:nvSpPr>
        <p:spPr>
          <a:xfrm>
            <a:off x="685800" y="4767264"/>
            <a:ext cx="8458200" cy="273844"/>
          </a:xfrm>
          <a:prstGeom prst="rect">
            <a:avLst/>
          </a:prstGeom>
          <a:noFill/>
        </p:spPr>
        <p:txBody>
          <a:bodyPr/>
          <a:lstStyle>
            <a:lvl1pPr algn="l">
              <a:defRPr sz="1200">
                <a:solidFill>
                  <a:srgbClr val="1A75CF"/>
                </a:solidFill>
                <a:latin typeface="Arial" panose="020B0604020202020204" pitchFamily="34" charset="0"/>
                <a:cs typeface="Arial" panose="020B0604020202020204" pitchFamily="34" charset="0"/>
              </a:defRPr>
            </a:lvl1pPr>
          </a:lstStyle>
          <a:p>
            <a:r>
              <a:rPr lang="en-US"/>
              <a:t>Walmart Corporate Template 2015</a:t>
            </a:r>
            <a:endParaRPr lang="en-US" dirty="0"/>
          </a:p>
        </p:txBody>
      </p:sp>
    </p:spTree>
    <p:extLst>
      <p:ext uri="{BB962C8B-B14F-4D97-AF65-F5344CB8AC3E}">
        <p14:creationId xmlns:p14="http://schemas.microsoft.com/office/powerpoint/2010/main" val="2904679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er Title &amp; Photo">
    <p:spTree>
      <p:nvGrpSpPr>
        <p:cNvPr id="1" name=""/>
        <p:cNvGrpSpPr/>
        <p:nvPr/>
      </p:nvGrpSpPr>
      <p:grpSpPr>
        <a:xfrm>
          <a:off x="0" y="0"/>
          <a:ext cx="0" cy="0"/>
          <a:chOff x="0" y="0"/>
          <a:chExt cx="0" cy="0"/>
        </a:xfrm>
      </p:grpSpPr>
      <p:sp>
        <p:nvSpPr>
          <p:cNvPr id="7" name="Footer Placeholder 4"/>
          <p:cNvSpPr>
            <a:spLocks noGrp="1"/>
          </p:cNvSpPr>
          <p:nvPr>
            <p:ph type="ftr" sz="quarter" idx="11"/>
          </p:nvPr>
        </p:nvSpPr>
        <p:spPr>
          <a:xfrm>
            <a:off x="685800" y="4767264"/>
            <a:ext cx="8458200" cy="273844"/>
          </a:xfrm>
          <a:prstGeom prst="rect">
            <a:avLst/>
          </a:prstGeom>
          <a:noFill/>
        </p:spPr>
        <p:txBody>
          <a:bodyPr/>
          <a:lstStyle>
            <a:lvl1pPr algn="l">
              <a:defRPr sz="1200">
                <a:solidFill>
                  <a:srgbClr val="1A75CF"/>
                </a:solidFill>
                <a:latin typeface="Arial" panose="020B0604020202020204" pitchFamily="34" charset="0"/>
                <a:cs typeface="Arial" panose="020B0604020202020204" pitchFamily="34" charset="0"/>
              </a:defRPr>
            </a:lvl1pPr>
          </a:lstStyle>
          <a:p>
            <a:r>
              <a:rPr lang="en-US"/>
              <a:t>Walmart Corporate Template 2015</a:t>
            </a:r>
            <a:endParaRPr lang="en-US" dirty="0"/>
          </a:p>
        </p:txBody>
      </p:sp>
      <p:sp>
        <p:nvSpPr>
          <p:cNvPr id="5" name="TextBox 4"/>
          <p:cNvSpPr txBox="1"/>
          <p:nvPr userDrawn="1"/>
        </p:nvSpPr>
        <p:spPr>
          <a:xfrm>
            <a:off x="4343400" y="971550"/>
            <a:ext cx="3698448" cy="646331"/>
          </a:xfrm>
          <a:prstGeom prst="rect">
            <a:avLst/>
          </a:prstGeom>
          <a:noFill/>
        </p:spPr>
        <p:txBody>
          <a:bodyPr wrap="none" rtlCol="0">
            <a:spAutoFit/>
          </a:bodyPr>
          <a:lstStyle/>
          <a:p>
            <a:r>
              <a:rPr lang="en-US" sz="3600" b="1" dirty="0">
                <a:solidFill>
                  <a:srgbClr val="003896"/>
                </a:solidFill>
                <a:latin typeface="Arial" panose="020B0604020202020204" pitchFamily="34" charset="0"/>
                <a:cs typeface="Arial" panose="020B0604020202020204" pitchFamily="34" charset="0"/>
              </a:rPr>
              <a:t>Presenter Name</a:t>
            </a:r>
          </a:p>
        </p:txBody>
      </p:sp>
      <p:sp>
        <p:nvSpPr>
          <p:cNvPr id="6" name="TextBox 5"/>
          <p:cNvSpPr txBox="1"/>
          <p:nvPr userDrawn="1"/>
        </p:nvSpPr>
        <p:spPr>
          <a:xfrm>
            <a:off x="4343400" y="1619613"/>
            <a:ext cx="1837683" cy="400110"/>
          </a:xfrm>
          <a:prstGeom prst="rect">
            <a:avLst/>
          </a:prstGeom>
          <a:noFill/>
        </p:spPr>
        <p:txBody>
          <a:bodyPr wrap="none" rtlCol="0">
            <a:spAutoFit/>
          </a:bodyPr>
          <a:lstStyle/>
          <a:p>
            <a:r>
              <a:rPr lang="en-US" sz="2000" dirty="0">
                <a:solidFill>
                  <a:srgbClr val="F47B20"/>
                </a:solidFill>
                <a:latin typeface="Arial" panose="020B0604020202020204" pitchFamily="34" charset="0"/>
                <a:cs typeface="Arial" panose="020B0604020202020204" pitchFamily="34" charset="0"/>
              </a:rPr>
              <a:t>Presenter Title</a:t>
            </a:r>
          </a:p>
        </p:txBody>
      </p:sp>
      <p:sp>
        <p:nvSpPr>
          <p:cNvPr id="3" name="Picture Placeholder 2"/>
          <p:cNvSpPr>
            <a:spLocks noGrp="1"/>
          </p:cNvSpPr>
          <p:nvPr>
            <p:ph type="pic" sz="quarter" idx="13"/>
          </p:nvPr>
        </p:nvSpPr>
        <p:spPr>
          <a:xfrm>
            <a:off x="1752600" y="819150"/>
            <a:ext cx="2514600" cy="3352800"/>
          </a:xfrm>
          <a:prstGeom prst="rect">
            <a:avLst/>
          </a:prstGeom>
        </p:spPr>
        <p:txBody>
          <a:bodyPr/>
          <a:lstStyle/>
          <a:p>
            <a:endParaRPr lang="en-US"/>
          </a:p>
        </p:txBody>
      </p:sp>
    </p:spTree>
    <p:extLst>
      <p:ext uri="{BB962C8B-B14F-4D97-AF65-F5344CB8AC3E}">
        <p14:creationId xmlns:p14="http://schemas.microsoft.com/office/powerpoint/2010/main" val="2487206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 or Graph">
    <p:spTree>
      <p:nvGrpSpPr>
        <p:cNvPr id="1" name=""/>
        <p:cNvGrpSpPr/>
        <p:nvPr/>
      </p:nvGrpSpPr>
      <p:grpSpPr>
        <a:xfrm>
          <a:off x="0" y="0"/>
          <a:ext cx="0" cy="0"/>
          <a:chOff x="0" y="0"/>
          <a:chExt cx="0" cy="0"/>
        </a:xfrm>
      </p:grpSpPr>
      <p:sp>
        <p:nvSpPr>
          <p:cNvPr id="7" name="Footer Placeholder 4"/>
          <p:cNvSpPr>
            <a:spLocks noGrp="1"/>
          </p:cNvSpPr>
          <p:nvPr>
            <p:ph type="ftr" sz="quarter" idx="11"/>
          </p:nvPr>
        </p:nvSpPr>
        <p:spPr>
          <a:xfrm>
            <a:off x="685800" y="4767264"/>
            <a:ext cx="8458200" cy="273844"/>
          </a:xfrm>
          <a:prstGeom prst="rect">
            <a:avLst/>
          </a:prstGeom>
          <a:noFill/>
        </p:spPr>
        <p:txBody>
          <a:bodyPr/>
          <a:lstStyle>
            <a:lvl1pPr algn="l">
              <a:defRPr sz="1200">
                <a:solidFill>
                  <a:srgbClr val="1A75CF"/>
                </a:solidFill>
                <a:latin typeface="Arial" panose="020B0604020202020204" pitchFamily="34" charset="0"/>
                <a:cs typeface="Arial" panose="020B0604020202020204" pitchFamily="34" charset="0"/>
              </a:defRPr>
            </a:lvl1pPr>
          </a:lstStyle>
          <a:p>
            <a:r>
              <a:rPr lang="en-US"/>
              <a:t>Walmart Corporate Template 2015</a:t>
            </a:r>
            <a:endParaRPr lang="en-US" dirty="0"/>
          </a:p>
        </p:txBody>
      </p:sp>
      <p:sp>
        <p:nvSpPr>
          <p:cNvPr id="4" name="Content Placeholder 3"/>
          <p:cNvSpPr>
            <a:spLocks noGrp="1"/>
          </p:cNvSpPr>
          <p:nvPr>
            <p:ph sz="quarter" idx="13"/>
          </p:nvPr>
        </p:nvSpPr>
        <p:spPr>
          <a:xfrm>
            <a:off x="1524000" y="514350"/>
            <a:ext cx="6477000" cy="3962400"/>
          </a:xfrm>
          <a:prstGeom prst="rect">
            <a:avLst/>
          </a:prstGeom>
        </p:spPr>
        <p:txBody>
          <a:bodyPr/>
          <a:lstStyle/>
          <a:p>
            <a:pPr lvl="0"/>
            <a:endParaRPr lang="en-US" dirty="0"/>
          </a:p>
        </p:txBody>
      </p:sp>
    </p:spTree>
    <p:extLst>
      <p:ext uri="{BB962C8B-B14F-4D97-AF65-F5344CB8AC3E}">
        <p14:creationId xmlns:p14="http://schemas.microsoft.com/office/powerpoint/2010/main" val="33103664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13" name="Footer Placeholder 4"/>
          <p:cNvSpPr>
            <a:spLocks noGrp="1"/>
          </p:cNvSpPr>
          <p:nvPr>
            <p:ph type="ftr" sz="quarter" idx="11"/>
          </p:nvPr>
        </p:nvSpPr>
        <p:spPr>
          <a:xfrm>
            <a:off x="685800" y="4767264"/>
            <a:ext cx="7467600" cy="273844"/>
          </a:xfrm>
          <a:prstGeom prst="rect">
            <a:avLst/>
          </a:prstGeom>
          <a:noFill/>
        </p:spPr>
        <p:txBody>
          <a:bodyPr/>
          <a:lstStyle>
            <a:lvl1pPr algn="l">
              <a:defRPr sz="1200">
                <a:solidFill>
                  <a:srgbClr val="1A75CF"/>
                </a:solidFill>
                <a:latin typeface="Arial" panose="020B0604020202020204" pitchFamily="34" charset="0"/>
                <a:cs typeface="Arial" panose="020B0604020202020204" pitchFamily="34" charset="0"/>
              </a:defRPr>
            </a:lvl1pPr>
          </a:lstStyle>
          <a:p>
            <a:r>
              <a:rPr lang="en-US"/>
              <a:t>Walmart Corporate Template 2015</a:t>
            </a:r>
            <a:endParaRPr lang="en-US" dirty="0"/>
          </a:p>
        </p:txBody>
      </p:sp>
    </p:spTree>
    <p:extLst>
      <p:ext uri="{BB962C8B-B14F-4D97-AF65-F5344CB8AC3E}">
        <p14:creationId xmlns:p14="http://schemas.microsoft.com/office/powerpoint/2010/main" val="995923076"/>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Lst>
  <p:hf hdr="0" dt="0"/>
  <p:txStyles>
    <p:titleStyle>
      <a:lvl1pPr algn="l"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p:cNvSpPr/>
          <p:nvPr/>
        </p:nvSpPr>
        <p:spPr>
          <a:xfrm>
            <a:off x="914400" y="1047750"/>
            <a:ext cx="8610600" cy="2819400"/>
          </a:xfrm>
          <a:prstGeom prst="roundRect">
            <a:avLst/>
          </a:prstGeom>
          <a:solidFill>
            <a:srgbClr val="004C91"/>
          </a:solidFill>
          <a:ln>
            <a:solidFill>
              <a:srgbClr val="004C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latin typeface="Arial" panose="020B0604020202020204" pitchFamily="34" charset="0"/>
                <a:cs typeface="Arial" panose="020B0604020202020204" pitchFamily="34" charset="0"/>
              </a:rPr>
              <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PERMITTING COMPETITIVENESS:</a:t>
            </a:r>
          </a:p>
          <a:p>
            <a:r>
              <a:rPr lang="en-US" sz="1400" dirty="0">
                <a:latin typeface="Arial" panose="020B0604020202020204" pitchFamily="34" charset="0"/>
                <a:cs typeface="Arial" panose="020B0604020202020204" pitchFamily="34" charset="0"/>
              </a:rPr>
              <a:t> </a:t>
            </a:r>
          </a:p>
          <a:p>
            <a:r>
              <a:rPr lang="en-US" sz="2800" dirty="0" smtClean="0">
                <a:latin typeface="Arial" panose="020B0604020202020204" pitchFamily="34" charset="0"/>
                <a:cs typeface="Arial" panose="020B0604020202020204" pitchFamily="34" charset="0"/>
              </a:rPr>
              <a:t>A Key Starting Point to Promote Inclusion &amp; Municipal</a:t>
            </a:r>
            <a:r>
              <a:rPr lang="en-US" sz="2800" dirty="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Commitment to Competitiveness </a:t>
            </a:r>
            <a:endParaRPr lang="en-US" sz="28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8712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816428" y="2952750"/>
            <a:ext cx="7526867" cy="1676400"/>
          </a:xfrm>
          <a:prstGeom prst="rect">
            <a:avLst/>
          </a:prstGeom>
          <a:noFill/>
          <a:ln>
            <a:solidFill>
              <a:schemeClr val="bg1">
                <a:lumMod val="50000"/>
              </a:schemeClr>
            </a:solidFill>
          </a:ln>
        </p:spPr>
        <p:txBody>
          <a:bodyPr wrap="square" rtlCol="0">
            <a:spAutoFit/>
          </a:bodyPr>
          <a:lstStyle/>
          <a:p>
            <a:endParaRPr lang="en-US" dirty="0"/>
          </a:p>
        </p:txBody>
      </p:sp>
      <p:sp>
        <p:nvSpPr>
          <p:cNvPr id="4" name="TextBox 3"/>
          <p:cNvSpPr txBox="1"/>
          <p:nvPr/>
        </p:nvSpPr>
        <p:spPr>
          <a:xfrm>
            <a:off x="609600" y="53876"/>
            <a:ext cx="8389960" cy="338554"/>
          </a:xfrm>
          <a:prstGeom prst="rect">
            <a:avLst/>
          </a:prstGeom>
          <a:noFill/>
        </p:spPr>
        <p:txBody>
          <a:bodyPr wrap="square" rtlCol="0">
            <a:spAutoFit/>
          </a:bodyPr>
          <a:lstStyle/>
          <a:p>
            <a:r>
              <a:rPr lang="en-US" sz="1600" b="1" dirty="0" smtClean="0">
                <a:solidFill>
                  <a:srgbClr val="004C91"/>
                </a:solidFill>
                <a:latin typeface="Arial" panose="020B0604020202020204" pitchFamily="34" charset="0"/>
                <a:cs typeface="Arial" panose="020B0604020202020204" pitchFamily="34" charset="0"/>
              </a:rPr>
              <a:t>WHY PERMITTING COMPETITIVENESS MATTERS TO WALMART &amp; LATIN AMERICA</a:t>
            </a:r>
            <a:endParaRPr lang="en-US" sz="1600" b="1" dirty="0">
              <a:solidFill>
                <a:srgbClr val="004C91"/>
              </a:solidFill>
              <a:latin typeface="Arial" panose="020B0604020202020204" pitchFamily="34" charset="0"/>
              <a:cs typeface="Arial" panose="020B0604020202020204" pitchFamily="34" charset="0"/>
            </a:endParaRPr>
          </a:p>
        </p:txBody>
      </p:sp>
      <p:cxnSp>
        <p:nvCxnSpPr>
          <p:cNvPr id="5" name="Straight Connector 4"/>
          <p:cNvCxnSpPr/>
          <p:nvPr/>
        </p:nvCxnSpPr>
        <p:spPr>
          <a:xfrm>
            <a:off x="685800" y="438150"/>
            <a:ext cx="8229600" cy="0"/>
          </a:xfrm>
          <a:prstGeom prst="line">
            <a:avLst/>
          </a:prstGeom>
          <a:ln>
            <a:solidFill>
              <a:srgbClr val="FFC220"/>
            </a:solidFill>
          </a:ln>
          <a:effectLst/>
        </p:spPr>
        <p:style>
          <a:lnRef idx="2">
            <a:schemeClr val="accent1"/>
          </a:lnRef>
          <a:fillRef idx="0">
            <a:schemeClr val="accent1"/>
          </a:fillRef>
          <a:effectRef idx="1">
            <a:schemeClr val="accent1"/>
          </a:effectRef>
          <a:fontRef idx="minor">
            <a:schemeClr val="tx1"/>
          </a:fontRef>
        </p:style>
      </p:cxnSp>
      <p:sp>
        <p:nvSpPr>
          <p:cNvPr id="8" name="Rectangle 3"/>
          <p:cNvSpPr txBox="1">
            <a:spLocks noChangeArrowheads="1"/>
          </p:cNvSpPr>
          <p:nvPr/>
        </p:nvSpPr>
        <p:spPr>
          <a:xfrm>
            <a:off x="685800" y="514350"/>
            <a:ext cx="8229600" cy="201556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Times" pitchFamily="1" charset="0"/>
              <a:buChar char="•"/>
              <a:defRPr/>
            </a:pPr>
            <a:r>
              <a:rPr lang="en-US" altLang="en-US" sz="1800" dirty="0" smtClean="0">
                <a:solidFill>
                  <a:srgbClr val="004C91"/>
                </a:solidFill>
              </a:rPr>
              <a:t>Our investment </a:t>
            </a:r>
            <a:r>
              <a:rPr lang="en-US" altLang="en-US" sz="1800" dirty="0">
                <a:solidFill>
                  <a:srgbClr val="004C91"/>
                </a:solidFill>
              </a:rPr>
              <a:t>plans </a:t>
            </a:r>
            <a:r>
              <a:rPr lang="en-US" altLang="en-US" sz="1800" dirty="0" smtClean="0">
                <a:solidFill>
                  <a:srgbClr val="004C91"/>
                </a:solidFill>
              </a:rPr>
              <a:t>in several countries call </a:t>
            </a:r>
            <a:r>
              <a:rPr lang="en-US" altLang="en-US" sz="1800" dirty="0">
                <a:solidFill>
                  <a:srgbClr val="004C91"/>
                </a:solidFill>
              </a:rPr>
              <a:t>for </a:t>
            </a:r>
            <a:r>
              <a:rPr lang="en-US" altLang="en-US" sz="1800" dirty="0" smtClean="0">
                <a:solidFill>
                  <a:srgbClr val="004C91"/>
                </a:solidFill>
              </a:rPr>
              <a:t>so many </a:t>
            </a:r>
            <a:r>
              <a:rPr lang="en-US" altLang="en-US" sz="1800" dirty="0">
                <a:solidFill>
                  <a:srgbClr val="004C91"/>
                </a:solidFill>
              </a:rPr>
              <a:t>new </a:t>
            </a:r>
            <a:r>
              <a:rPr lang="en-US" altLang="en-US" sz="1800" dirty="0" smtClean="0">
                <a:solidFill>
                  <a:srgbClr val="004C91"/>
                </a:solidFill>
              </a:rPr>
              <a:t>stores that they may represent the largest single private job source in some countries</a:t>
            </a:r>
            <a:endParaRPr lang="en-US" altLang="en-US" sz="1800" dirty="0">
              <a:solidFill>
                <a:srgbClr val="004C91"/>
              </a:solidFill>
            </a:endParaRPr>
          </a:p>
          <a:p>
            <a:pPr lvl="1">
              <a:buFont typeface="Courier New" panose="02070309020205020404" pitchFamily="49" charset="0"/>
              <a:buChar char="o"/>
              <a:defRPr/>
            </a:pPr>
            <a:r>
              <a:rPr lang="en-US" altLang="en-US" sz="1400" dirty="0" smtClean="0">
                <a:solidFill>
                  <a:srgbClr val="004C91"/>
                </a:solidFill>
              </a:rPr>
              <a:t>For example:  Our current 10-year plan calls for doubling our size in Mexico and CAM</a:t>
            </a:r>
          </a:p>
          <a:p>
            <a:pPr marL="0" indent="0">
              <a:buNone/>
              <a:defRPr/>
            </a:pPr>
            <a:endParaRPr lang="en-US" altLang="en-US" sz="700" dirty="0" smtClean="0">
              <a:solidFill>
                <a:srgbClr val="004C91"/>
              </a:solidFill>
            </a:endParaRPr>
          </a:p>
          <a:p>
            <a:pPr>
              <a:buFont typeface="Times" pitchFamily="1" charset="0"/>
              <a:buChar char="•"/>
              <a:defRPr/>
            </a:pPr>
            <a:r>
              <a:rPr lang="en-US" altLang="en-US" sz="1800" dirty="0" smtClean="0">
                <a:solidFill>
                  <a:srgbClr val="004C91"/>
                </a:solidFill>
              </a:rPr>
              <a:t>One of the greatest threats to our investment  plans is unnecessarily long construction permitting delays, especially by municipalities.</a:t>
            </a:r>
          </a:p>
          <a:p>
            <a:pPr marL="457200" lvl="1" indent="0">
              <a:buNone/>
              <a:defRPr/>
            </a:pPr>
            <a:endParaRPr lang="en-US" altLang="en-US" dirty="0" smtClean="0"/>
          </a:p>
          <a:p>
            <a:pPr marL="0" indent="0">
              <a:buFont typeface="Times" pitchFamily="1" charset="0"/>
              <a:buNone/>
              <a:defRPr/>
            </a:pPr>
            <a:endParaRPr lang="en-US" altLang="en-US" sz="2800" dirty="0"/>
          </a:p>
          <a:p>
            <a:pPr marL="0" indent="0">
              <a:buNone/>
              <a:defRPr/>
            </a:pPr>
            <a:endParaRPr lang="en-US" altLang="en-US" sz="2800" dirty="0"/>
          </a:p>
          <a:p>
            <a:pPr marL="0" indent="0">
              <a:buNone/>
              <a:defRPr/>
            </a:pPr>
            <a:endParaRPr lang="en-US" altLang="en-US" sz="2800" dirty="0"/>
          </a:p>
          <a:p>
            <a:pPr marL="0" indent="0">
              <a:buFont typeface="Times" pitchFamily="1" charset="0"/>
              <a:buNone/>
              <a:defRPr/>
            </a:pPr>
            <a:r>
              <a:rPr lang="en-US" altLang="en-US" sz="2800" dirty="0"/>
              <a:t> </a:t>
            </a:r>
          </a:p>
          <a:p>
            <a:pPr marL="0" indent="0">
              <a:buNone/>
              <a:defRPr/>
            </a:pPr>
            <a:endParaRPr lang="en-US" altLang="en-US" sz="2800" dirty="0"/>
          </a:p>
        </p:txBody>
      </p:sp>
      <p:graphicFrame>
        <p:nvGraphicFramePr>
          <p:cNvPr id="6" name="Chart 5"/>
          <p:cNvGraphicFramePr/>
          <p:nvPr>
            <p:extLst>
              <p:ext uri="{D42A27DB-BD31-4B8C-83A1-F6EECF244321}">
                <p14:modId xmlns:p14="http://schemas.microsoft.com/office/powerpoint/2010/main" val="2224543256"/>
              </p:ext>
            </p:extLst>
          </p:nvPr>
        </p:nvGraphicFramePr>
        <p:xfrm>
          <a:off x="1256695" y="3189433"/>
          <a:ext cx="6742076" cy="1402773"/>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p:cNvPicPr>
            <a:picLocks noChangeAspect="1"/>
          </p:cNvPicPr>
          <p:nvPr/>
        </p:nvPicPr>
        <p:blipFill>
          <a:blip r:embed="rId4"/>
          <a:stretch>
            <a:fillRect/>
          </a:stretch>
        </p:blipFill>
        <p:spPr>
          <a:xfrm>
            <a:off x="7347858" y="1983922"/>
            <a:ext cx="1295400" cy="8633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p:cNvSpPr txBox="1"/>
          <p:nvPr/>
        </p:nvSpPr>
        <p:spPr>
          <a:xfrm>
            <a:off x="1592170" y="3006439"/>
            <a:ext cx="6043686" cy="261610"/>
          </a:xfrm>
          <a:prstGeom prst="rect">
            <a:avLst/>
          </a:prstGeom>
          <a:noFill/>
        </p:spPr>
        <p:txBody>
          <a:bodyPr wrap="square" rtlCol="0">
            <a:spAutoFit/>
          </a:bodyPr>
          <a:lstStyle/>
          <a:p>
            <a:r>
              <a:rPr lang="en-US" sz="1100" dirty="0">
                <a:solidFill>
                  <a:srgbClr val="777777"/>
                </a:solidFill>
                <a:latin typeface="Arial" panose="020B0604020202020204" pitchFamily="34" charset="0"/>
                <a:cs typeface="Arial" panose="020B0604020202020204" pitchFamily="34" charset="0"/>
              </a:rPr>
              <a:t>APPROXIMATE NUMBER OF DAYS FOR </a:t>
            </a:r>
            <a:r>
              <a:rPr lang="en-US" sz="1100" dirty="0" smtClean="0">
                <a:solidFill>
                  <a:srgbClr val="777777"/>
                </a:solidFill>
                <a:latin typeface="Arial" panose="020B0604020202020204" pitchFamily="34" charset="0"/>
                <a:cs typeface="Arial" panose="020B0604020202020204" pitchFamily="34" charset="0"/>
              </a:rPr>
              <a:t>PERMITTING A LIDER SUPERCENTER</a:t>
            </a:r>
            <a:endParaRPr lang="en-US" sz="1100" dirty="0">
              <a:solidFill>
                <a:srgbClr val="777777"/>
              </a:solidFill>
              <a:latin typeface="Arial" panose="020B0604020202020204" pitchFamily="34" charset="0"/>
              <a:cs typeface="Arial" panose="020B0604020202020204" pitchFamily="34" charset="0"/>
            </a:endParaRPr>
          </a:p>
        </p:txBody>
      </p:sp>
      <p:sp>
        <p:nvSpPr>
          <p:cNvPr id="13" name="TextBox 12"/>
          <p:cNvSpPr txBox="1"/>
          <p:nvPr/>
        </p:nvSpPr>
        <p:spPr>
          <a:xfrm>
            <a:off x="951894" y="3538697"/>
            <a:ext cx="1123679" cy="261610"/>
          </a:xfrm>
          <a:prstGeom prst="rect">
            <a:avLst/>
          </a:prstGeom>
          <a:noFill/>
        </p:spPr>
        <p:txBody>
          <a:bodyPr wrap="square" rtlCol="0">
            <a:spAutoFit/>
          </a:bodyPr>
          <a:lstStyle/>
          <a:p>
            <a:r>
              <a:rPr lang="en-US" sz="1100" dirty="0">
                <a:solidFill>
                  <a:schemeClr val="bg1">
                    <a:lumMod val="50000"/>
                  </a:schemeClr>
                </a:solidFill>
                <a:latin typeface="Arial" panose="020B0604020202020204" pitchFamily="34" charset="0"/>
                <a:cs typeface="Arial" panose="020B0604020202020204" pitchFamily="34" charset="0"/>
              </a:rPr>
              <a:t>2014</a:t>
            </a:r>
          </a:p>
        </p:txBody>
      </p:sp>
      <p:sp>
        <p:nvSpPr>
          <p:cNvPr id="14" name="TextBox 13"/>
          <p:cNvSpPr txBox="1"/>
          <p:nvPr/>
        </p:nvSpPr>
        <p:spPr>
          <a:xfrm>
            <a:off x="951894" y="3760014"/>
            <a:ext cx="1123679" cy="261610"/>
          </a:xfrm>
          <a:prstGeom prst="rect">
            <a:avLst/>
          </a:prstGeom>
          <a:noFill/>
        </p:spPr>
        <p:txBody>
          <a:bodyPr wrap="square" rtlCol="0">
            <a:spAutoFit/>
          </a:bodyPr>
          <a:lstStyle/>
          <a:p>
            <a:r>
              <a:rPr lang="en-US" sz="1100" dirty="0">
                <a:solidFill>
                  <a:schemeClr val="bg1">
                    <a:lumMod val="50000"/>
                  </a:schemeClr>
                </a:solidFill>
                <a:latin typeface="Arial" panose="020B0604020202020204" pitchFamily="34" charset="0"/>
                <a:cs typeface="Arial" panose="020B0604020202020204" pitchFamily="34" charset="0"/>
              </a:rPr>
              <a:t>2017</a:t>
            </a:r>
          </a:p>
        </p:txBody>
      </p:sp>
      <p:sp>
        <p:nvSpPr>
          <p:cNvPr id="3" name="Line Callout 2 2"/>
          <p:cNvSpPr/>
          <p:nvPr/>
        </p:nvSpPr>
        <p:spPr>
          <a:xfrm>
            <a:off x="7010400" y="3257550"/>
            <a:ext cx="1600200" cy="914400"/>
          </a:xfrm>
          <a:prstGeom prst="borderCallout2">
            <a:avLst>
              <a:gd name="adj1" fmla="val 61836"/>
              <a:gd name="adj2" fmla="val -21939"/>
              <a:gd name="adj3" fmla="val 63939"/>
              <a:gd name="adj4" fmla="val -145239"/>
              <a:gd name="adj5" fmla="val 63109"/>
              <a:gd name="adj6" fmla="val -2527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053944" y="3237734"/>
            <a:ext cx="1600200" cy="923330"/>
          </a:xfrm>
          <a:prstGeom prst="rect">
            <a:avLst/>
          </a:prstGeom>
          <a:noFill/>
        </p:spPr>
        <p:txBody>
          <a:bodyPr wrap="square" rtlCol="0">
            <a:spAutoFit/>
          </a:bodyPr>
          <a:lstStyle/>
          <a:p>
            <a:r>
              <a:rPr lang="en-US" dirty="0" smtClean="0">
                <a:solidFill>
                  <a:schemeClr val="bg1"/>
                </a:solidFill>
              </a:rPr>
              <a:t>= 700 days of jobs in retail &amp; construction</a:t>
            </a:r>
            <a:endParaRPr lang="en-US" dirty="0">
              <a:solidFill>
                <a:schemeClr val="bg1"/>
              </a:solidFill>
            </a:endParaRPr>
          </a:p>
        </p:txBody>
      </p:sp>
      <p:sp>
        <p:nvSpPr>
          <p:cNvPr id="17" name="Rectangle 3"/>
          <p:cNvSpPr txBox="1">
            <a:spLocks noChangeArrowheads="1"/>
          </p:cNvSpPr>
          <p:nvPr/>
        </p:nvSpPr>
        <p:spPr>
          <a:xfrm>
            <a:off x="228600" y="2256066"/>
            <a:ext cx="7963506" cy="59124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804863" lvl="1" indent="-347663">
              <a:buFont typeface="Arial" panose="020B0604020202020204" pitchFamily="34" charset="0"/>
              <a:buChar char="•"/>
              <a:defRPr/>
            </a:pPr>
            <a:r>
              <a:rPr lang="en-US" altLang="en-US" sz="1800" dirty="0">
                <a:solidFill>
                  <a:srgbClr val="004C91"/>
                </a:solidFill>
              </a:rPr>
              <a:t>Chile is among the best in </a:t>
            </a:r>
            <a:r>
              <a:rPr lang="en-US" altLang="en-US" sz="1800" dirty="0" smtClean="0">
                <a:solidFill>
                  <a:srgbClr val="004C91"/>
                </a:solidFill>
              </a:rPr>
              <a:t>“doing-business” </a:t>
            </a:r>
            <a:r>
              <a:rPr lang="en-US" altLang="en-US" sz="1800" dirty="0">
                <a:solidFill>
                  <a:srgbClr val="004C91"/>
                </a:solidFill>
              </a:rPr>
              <a:t>competitiveness                    rankings, yet municipal permitting speed has deteriorated:</a:t>
            </a:r>
          </a:p>
          <a:p>
            <a:pPr marL="457200" lvl="1" indent="0">
              <a:buNone/>
              <a:defRPr/>
            </a:pPr>
            <a:endParaRPr lang="en-US" altLang="en-US" dirty="0"/>
          </a:p>
          <a:p>
            <a:pPr marL="0" indent="0">
              <a:buFont typeface="Times" pitchFamily="1" charset="0"/>
              <a:buNone/>
              <a:defRPr/>
            </a:pPr>
            <a:endParaRPr lang="en-US" altLang="en-US" sz="2800" dirty="0"/>
          </a:p>
          <a:p>
            <a:pPr marL="0" indent="0">
              <a:buNone/>
              <a:defRPr/>
            </a:pPr>
            <a:endParaRPr lang="en-US" altLang="en-US" sz="2800" dirty="0"/>
          </a:p>
          <a:p>
            <a:pPr marL="0" indent="0">
              <a:buNone/>
              <a:defRPr/>
            </a:pPr>
            <a:endParaRPr lang="en-US" altLang="en-US" sz="2800" dirty="0"/>
          </a:p>
          <a:p>
            <a:pPr marL="0" indent="0">
              <a:buFont typeface="Times" pitchFamily="1" charset="0"/>
              <a:buNone/>
              <a:defRPr/>
            </a:pPr>
            <a:r>
              <a:rPr lang="en-US" altLang="en-US" sz="2800" dirty="0"/>
              <a:t> </a:t>
            </a:r>
          </a:p>
          <a:p>
            <a:pPr marL="0" indent="0">
              <a:buNone/>
              <a:defRPr/>
            </a:pPr>
            <a:endParaRPr lang="en-US" altLang="en-US" sz="2800" dirty="0"/>
          </a:p>
        </p:txBody>
      </p:sp>
      <p:cxnSp>
        <p:nvCxnSpPr>
          <p:cNvPr id="12" name="Straight Arrow Connector 11"/>
          <p:cNvCxnSpPr/>
          <p:nvPr/>
        </p:nvCxnSpPr>
        <p:spPr>
          <a:xfrm flipH="1">
            <a:off x="6672942" y="3464380"/>
            <a:ext cx="304800" cy="35006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179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Graphic spid="6" grpId="0">
        <p:bldAsOne/>
      </p:bldGraphic>
      <p:bldP spid="9" grpId="0"/>
      <p:bldP spid="13" grpId="0"/>
      <p:bldP spid="14" grpId="0"/>
      <p:bldP spid="3" grpId="0" animBg="1"/>
      <p:bldP spid="10"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76800" y="1113064"/>
            <a:ext cx="4062313" cy="609600"/>
          </a:xfrm>
          <a:prstGeom prst="rect">
            <a:avLst/>
          </a:prstGeom>
          <a:solidFill>
            <a:srgbClr val="FFC22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txBox="1">
            <a:spLocks/>
          </p:cNvSpPr>
          <p:nvPr/>
        </p:nvSpPr>
        <p:spPr>
          <a:xfrm>
            <a:off x="4800600" y="209551"/>
            <a:ext cx="4114800" cy="1371599"/>
          </a:xfrm>
          <a:prstGeom prst="rect">
            <a:avLst/>
          </a:prstGeom>
        </p:spPr>
        <p:txBody>
          <a:bodyPr/>
          <a:lstStyle>
            <a:lvl1pPr algn="l"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2300" b="1" dirty="0" smtClean="0">
                <a:solidFill>
                  <a:srgbClr val="004C91"/>
                </a:solidFill>
              </a:rPr>
              <a:t>World Bank index measures permitting competitiveness:</a:t>
            </a:r>
            <a:endParaRPr lang="en-US" sz="2300" b="1" u="sng" dirty="0">
              <a:solidFill>
                <a:schemeClr val="tx1">
                  <a:lumMod val="50000"/>
                  <a:lumOff val="50000"/>
                </a:schemeClr>
              </a:solidFill>
            </a:endParaRPr>
          </a:p>
          <a:p>
            <a:pPr marL="234950"/>
            <a:endParaRPr lang="en-US" sz="1000" dirty="0" smtClean="0">
              <a:solidFill>
                <a:srgbClr val="004C91"/>
              </a:solidFill>
            </a:endParaRPr>
          </a:p>
          <a:p>
            <a:pPr marL="571500" indent="-336550">
              <a:buFont typeface="Arial" panose="020B0604020202020204" pitchFamily="34" charset="0"/>
              <a:buChar char="•"/>
            </a:pPr>
            <a:r>
              <a:rPr lang="en-US" sz="2000" dirty="0" smtClean="0">
                <a:solidFill>
                  <a:srgbClr val="004C91"/>
                </a:solidFill>
              </a:rPr>
              <a:t>Starting </a:t>
            </a:r>
            <a:r>
              <a:rPr lang="en-US" sz="2000" dirty="0">
                <a:solidFill>
                  <a:srgbClr val="004C91"/>
                </a:solidFill>
              </a:rPr>
              <a:t>a business</a:t>
            </a:r>
          </a:p>
          <a:p>
            <a:pPr marL="571500" indent="-336550">
              <a:buFont typeface="Arial" panose="020B0604020202020204" pitchFamily="34" charset="0"/>
              <a:buChar char="•"/>
            </a:pPr>
            <a:r>
              <a:rPr lang="en-US" sz="2000" dirty="0">
                <a:solidFill>
                  <a:srgbClr val="004C91"/>
                </a:solidFill>
              </a:rPr>
              <a:t>Construction permit</a:t>
            </a:r>
          </a:p>
          <a:p>
            <a:pPr marL="571500" indent="-336550">
              <a:buFont typeface="Arial" panose="020B0604020202020204" pitchFamily="34" charset="0"/>
              <a:buChar char="•"/>
            </a:pPr>
            <a:r>
              <a:rPr lang="en-US" sz="2000" dirty="0">
                <a:solidFill>
                  <a:srgbClr val="004C91"/>
                </a:solidFill>
              </a:rPr>
              <a:t>Getting electricity</a:t>
            </a:r>
          </a:p>
          <a:p>
            <a:pPr marL="571500" indent="-336550">
              <a:buFont typeface="Arial" panose="020B0604020202020204" pitchFamily="34" charset="0"/>
              <a:buChar char="•"/>
            </a:pPr>
            <a:r>
              <a:rPr lang="en-US" sz="2000" dirty="0">
                <a:solidFill>
                  <a:srgbClr val="004C91"/>
                </a:solidFill>
              </a:rPr>
              <a:t>Registering property</a:t>
            </a:r>
          </a:p>
          <a:p>
            <a:pPr marL="571500" indent="-336550">
              <a:buFont typeface="Arial" panose="020B0604020202020204" pitchFamily="34" charset="0"/>
              <a:buChar char="•"/>
            </a:pPr>
            <a:r>
              <a:rPr lang="en-US" sz="2000" dirty="0">
                <a:solidFill>
                  <a:srgbClr val="004C91"/>
                </a:solidFill>
              </a:rPr>
              <a:t>Getting credit</a:t>
            </a:r>
          </a:p>
          <a:p>
            <a:pPr marL="571500" indent="-336550">
              <a:buFont typeface="Arial" panose="020B0604020202020204" pitchFamily="34" charset="0"/>
              <a:buChar char="•"/>
            </a:pPr>
            <a:r>
              <a:rPr lang="en-US" sz="2000" dirty="0">
                <a:solidFill>
                  <a:srgbClr val="004C91"/>
                </a:solidFill>
              </a:rPr>
              <a:t>Protecting investors</a:t>
            </a:r>
          </a:p>
          <a:p>
            <a:pPr marL="571500" indent="-336550">
              <a:buFont typeface="Arial" panose="020B0604020202020204" pitchFamily="34" charset="0"/>
              <a:buChar char="•"/>
            </a:pPr>
            <a:r>
              <a:rPr lang="en-US" sz="2000" dirty="0">
                <a:solidFill>
                  <a:srgbClr val="004C91"/>
                </a:solidFill>
              </a:rPr>
              <a:t>Paying taxes</a:t>
            </a:r>
          </a:p>
          <a:p>
            <a:pPr marL="571500" indent="-336550">
              <a:buFont typeface="Arial" panose="020B0604020202020204" pitchFamily="34" charset="0"/>
              <a:buChar char="•"/>
            </a:pPr>
            <a:r>
              <a:rPr lang="en-US" sz="2000" dirty="0">
                <a:solidFill>
                  <a:srgbClr val="004C91"/>
                </a:solidFill>
              </a:rPr>
              <a:t>Cross-border trade</a:t>
            </a:r>
          </a:p>
          <a:p>
            <a:pPr marL="571500" indent="-336550">
              <a:buFont typeface="Arial" panose="020B0604020202020204" pitchFamily="34" charset="0"/>
              <a:buChar char="•"/>
            </a:pPr>
            <a:r>
              <a:rPr lang="en-US" sz="2000" dirty="0">
                <a:solidFill>
                  <a:srgbClr val="004C91"/>
                </a:solidFill>
              </a:rPr>
              <a:t>Enforcing contracts</a:t>
            </a:r>
          </a:p>
          <a:p>
            <a:pPr marL="571500" indent="-336550">
              <a:buFont typeface="Arial" panose="020B0604020202020204" pitchFamily="34" charset="0"/>
              <a:buChar char="•"/>
            </a:pPr>
            <a:r>
              <a:rPr lang="en-US" sz="2000" dirty="0">
                <a:solidFill>
                  <a:srgbClr val="004C91"/>
                </a:solidFill>
              </a:rPr>
              <a:t>Insolvency rules</a:t>
            </a:r>
          </a:p>
          <a:p>
            <a:pPr marL="571500" indent="-336550">
              <a:buFont typeface="Arial" panose="020B0604020202020204" pitchFamily="34" charset="0"/>
              <a:buChar char="•"/>
            </a:pPr>
            <a:r>
              <a:rPr lang="en-US" sz="2000" dirty="0">
                <a:solidFill>
                  <a:srgbClr val="004C91"/>
                </a:solidFill>
              </a:rPr>
              <a:t>Labor </a:t>
            </a:r>
            <a:r>
              <a:rPr lang="en-US" sz="2000" dirty="0" smtClean="0">
                <a:solidFill>
                  <a:srgbClr val="004C91"/>
                </a:solidFill>
              </a:rPr>
              <a:t>regulation</a:t>
            </a:r>
            <a:endParaRPr lang="en-US" sz="2000" dirty="0">
              <a:solidFill>
                <a:srgbClr val="004C91"/>
              </a:solidFill>
            </a:endParaRPr>
          </a:p>
        </p:txBody>
      </p:sp>
      <p:pic>
        <p:nvPicPr>
          <p:cNvPr id="6" name="Picture 5"/>
          <p:cNvPicPr>
            <a:picLocks noChangeAspect="1"/>
          </p:cNvPicPr>
          <p:nvPr/>
        </p:nvPicPr>
        <p:blipFill rotWithShape="1">
          <a:blip r:embed="rId3"/>
          <a:srcRect l="2174" r="2174" b="1188"/>
          <a:stretch/>
        </p:blipFill>
        <p:spPr>
          <a:xfrm>
            <a:off x="838200" y="285750"/>
            <a:ext cx="3352800" cy="4501796"/>
          </a:xfrm>
          <a:prstGeom prst="rect">
            <a:avLst/>
          </a:prstGeom>
          <a:ln>
            <a:noFill/>
          </a:ln>
          <a:effectLst>
            <a:outerShdw blurRad="292100" dist="139700" dir="2700000" algn="tl" rotWithShape="0">
              <a:srgbClr val="333333">
                <a:alpha val="65000"/>
              </a:srgbClr>
            </a:outerShdw>
          </a:effectLst>
        </p:spPr>
      </p:pic>
      <p:cxnSp>
        <p:nvCxnSpPr>
          <p:cNvPr id="7" name="Straight Connector 6"/>
          <p:cNvCxnSpPr/>
          <p:nvPr/>
        </p:nvCxnSpPr>
        <p:spPr>
          <a:xfrm>
            <a:off x="4648200" y="126022"/>
            <a:ext cx="0" cy="4893256"/>
          </a:xfrm>
          <a:prstGeom prst="line">
            <a:avLst/>
          </a:prstGeom>
          <a:ln>
            <a:solidFill>
              <a:srgbClr val="FFC22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441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0625" r="58673" b="17964"/>
          <a:stretch/>
        </p:blipFill>
        <p:spPr>
          <a:xfrm>
            <a:off x="467889" y="-12413"/>
            <a:ext cx="3189711" cy="5155913"/>
          </a:xfrm>
          <a:prstGeom prst="rect">
            <a:avLst/>
          </a:prstGeom>
        </p:spPr>
      </p:pic>
      <p:sp>
        <p:nvSpPr>
          <p:cNvPr id="5" name="Title 3"/>
          <p:cNvSpPr txBox="1">
            <a:spLocks/>
          </p:cNvSpPr>
          <p:nvPr/>
        </p:nvSpPr>
        <p:spPr>
          <a:xfrm>
            <a:off x="3810000" y="57150"/>
            <a:ext cx="5334000" cy="838201"/>
          </a:xfrm>
          <a:prstGeom prst="rect">
            <a:avLst/>
          </a:prstGeom>
        </p:spPr>
        <p:txBody>
          <a:bodyPr/>
          <a:lstStyle>
            <a:lvl1pPr algn="l"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2400" b="1" dirty="0" smtClean="0">
                <a:solidFill>
                  <a:srgbClr val="004C91"/>
                </a:solidFill>
              </a:rPr>
              <a:t>PERMITTING COMPETITIVENESS ADVANCES SOCIAL INCLUSION:</a:t>
            </a:r>
            <a:endParaRPr lang="en-US" sz="2400" b="1" dirty="0">
              <a:solidFill>
                <a:srgbClr val="004C91"/>
              </a:solidFill>
            </a:endParaRPr>
          </a:p>
        </p:txBody>
      </p:sp>
      <p:sp>
        <p:nvSpPr>
          <p:cNvPr id="6" name="Title 3"/>
          <p:cNvSpPr txBox="1">
            <a:spLocks/>
          </p:cNvSpPr>
          <p:nvPr/>
        </p:nvSpPr>
        <p:spPr>
          <a:xfrm>
            <a:off x="3810000" y="819150"/>
            <a:ext cx="5105400" cy="4191000"/>
          </a:xfrm>
          <a:prstGeom prst="rect">
            <a:avLst/>
          </a:prstGeom>
        </p:spPr>
        <p:txBody>
          <a:bodyPr/>
          <a:lstStyle>
            <a:lvl1pPr algn="l"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342900" indent="-342900">
              <a:buFont typeface="+mj-lt"/>
              <a:buAutoNum type="arabicPeriod"/>
            </a:pPr>
            <a:r>
              <a:rPr lang="en-US" sz="1800" dirty="0" smtClean="0">
                <a:solidFill>
                  <a:srgbClr val="004C91"/>
                </a:solidFill>
              </a:rPr>
              <a:t>MSME construction permits better correlate with sustainable job creation &amp; social benefit than do MSME business licenses because they are evidence that businesses can grow, whereas MSME stagnation is too common.</a:t>
            </a:r>
          </a:p>
          <a:p>
            <a:pPr marL="579438" indent="-231775">
              <a:buFont typeface="Wingdings" panose="05000000000000000000" pitchFamily="2" charset="2"/>
              <a:buChar char="ü"/>
            </a:pPr>
            <a:r>
              <a:rPr lang="en-US" sz="1800" dirty="0" smtClean="0">
                <a:solidFill>
                  <a:schemeClr val="accent6"/>
                </a:solidFill>
              </a:rPr>
              <a:t>So </a:t>
            </a:r>
            <a:r>
              <a:rPr lang="en-US" sz="1800" u="sng" dirty="0" smtClean="0">
                <a:solidFill>
                  <a:schemeClr val="accent6"/>
                </a:solidFill>
              </a:rPr>
              <a:t>measure &amp; improve</a:t>
            </a:r>
            <a:r>
              <a:rPr lang="en-US" sz="1800" dirty="0" smtClean="0">
                <a:solidFill>
                  <a:schemeClr val="accent6"/>
                </a:solidFill>
              </a:rPr>
              <a:t> permitting to raise competitiveness’ contribution to inclusion</a:t>
            </a:r>
            <a:endParaRPr lang="en-US" sz="600" dirty="0">
              <a:solidFill>
                <a:srgbClr val="004C91"/>
              </a:solidFill>
            </a:endParaRPr>
          </a:p>
          <a:p>
            <a:pPr marL="339725" indent="-339725">
              <a:buFont typeface="+mj-lt"/>
              <a:buAutoNum type="arabicPeriod" startAt="2"/>
            </a:pPr>
            <a:endParaRPr lang="en-US" sz="600" dirty="0">
              <a:solidFill>
                <a:srgbClr val="004C91"/>
              </a:solidFill>
            </a:endParaRPr>
          </a:p>
          <a:p>
            <a:pPr marL="342900" indent="-342900">
              <a:buFont typeface="+mj-lt"/>
              <a:buAutoNum type="arabicPeriod" startAt="2"/>
            </a:pPr>
            <a:r>
              <a:rPr lang="en-US" sz="1800" dirty="0" smtClean="0">
                <a:solidFill>
                  <a:srgbClr val="004C91"/>
                </a:solidFill>
              </a:rPr>
              <a:t>Competitiveness’ contribution to inclusion depends on weakest link in a geography </a:t>
            </a:r>
            <a:endParaRPr lang="en-US" sz="2000" b="1" dirty="0">
              <a:solidFill>
                <a:srgbClr val="004C91"/>
              </a:solidFill>
            </a:endParaRPr>
          </a:p>
          <a:p>
            <a:pPr marL="579438" indent="-231775">
              <a:buFont typeface="Wingdings" panose="05000000000000000000" pitchFamily="2" charset="2"/>
              <a:buChar char="ü"/>
            </a:pPr>
            <a:r>
              <a:rPr lang="en-US" sz="1800" dirty="0">
                <a:solidFill>
                  <a:schemeClr val="accent6"/>
                </a:solidFill>
              </a:rPr>
              <a:t>So </a:t>
            </a:r>
            <a:r>
              <a:rPr lang="en-US" sz="1800" u="sng" dirty="0" smtClean="0">
                <a:solidFill>
                  <a:schemeClr val="accent6"/>
                </a:solidFill>
              </a:rPr>
              <a:t>challenge &amp; </a:t>
            </a:r>
            <a:r>
              <a:rPr lang="en-US" sz="1800" u="sng" dirty="0" smtClean="0">
                <a:solidFill>
                  <a:schemeClr val="accent6"/>
                </a:solidFill>
              </a:rPr>
              <a:t>aid</a:t>
            </a:r>
            <a:r>
              <a:rPr lang="en-US" sz="1800" dirty="0" smtClean="0">
                <a:solidFill>
                  <a:schemeClr val="accent6"/>
                </a:solidFill>
              </a:rPr>
              <a:t> </a:t>
            </a:r>
            <a:r>
              <a:rPr lang="en-US" sz="1800" dirty="0" smtClean="0">
                <a:solidFill>
                  <a:schemeClr val="accent6"/>
                </a:solidFill>
              </a:rPr>
              <a:t>municipalities</a:t>
            </a:r>
            <a:endParaRPr lang="en-US" sz="1800" dirty="0">
              <a:solidFill>
                <a:schemeClr val="accent6"/>
              </a:solidFill>
            </a:endParaRPr>
          </a:p>
          <a:p>
            <a:endParaRPr lang="en-US" sz="600" dirty="0" smtClean="0">
              <a:solidFill>
                <a:srgbClr val="004C91"/>
              </a:solidFill>
            </a:endParaRPr>
          </a:p>
          <a:p>
            <a:pPr marL="342900" indent="-342900">
              <a:buFont typeface="+mj-lt"/>
              <a:buAutoNum type="arabicPeriod" startAt="3"/>
            </a:pPr>
            <a:r>
              <a:rPr lang="en-US" sz="1800" dirty="0" smtClean="0">
                <a:solidFill>
                  <a:srgbClr val="004C91"/>
                </a:solidFill>
              </a:rPr>
              <a:t>World </a:t>
            </a:r>
            <a:r>
              <a:rPr lang="en-US" sz="1800" dirty="0">
                <a:solidFill>
                  <a:srgbClr val="004C91"/>
                </a:solidFill>
              </a:rPr>
              <a:t>Bank has found positive correlation between efficient permitting &amp; building quality</a:t>
            </a:r>
          </a:p>
          <a:p>
            <a:pPr marL="576263" indent="-228600">
              <a:buFont typeface="Wingdings" panose="05000000000000000000" pitchFamily="2" charset="2"/>
              <a:buChar char="ü"/>
            </a:pPr>
            <a:r>
              <a:rPr lang="en-US" sz="1800" dirty="0">
                <a:solidFill>
                  <a:schemeClr val="accent6"/>
                </a:solidFill>
              </a:rPr>
              <a:t>So </a:t>
            </a:r>
            <a:r>
              <a:rPr lang="en-US" sz="1800" u="sng" dirty="0">
                <a:solidFill>
                  <a:schemeClr val="accent6"/>
                </a:solidFill>
              </a:rPr>
              <a:t>prioritize</a:t>
            </a:r>
            <a:r>
              <a:rPr lang="en-US" sz="1800" dirty="0">
                <a:solidFill>
                  <a:schemeClr val="accent6"/>
                </a:solidFill>
              </a:rPr>
              <a:t> not only for its doing-business benefit but also its </a:t>
            </a:r>
            <a:r>
              <a:rPr lang="en-US" sz="1800" i="1" dirty="0">
                <a:solidFill>
                  <a:schemeClr val="accent6"/>
                </a:solidFill>
              </a:rPr>
              <a:t>direct</a:t>
            </a:r>
            <a:r>
              <a:rPr lang="en-US" sz="1800" dirty="0">
                <a:solidFill>
                  <a:schemeClr val="accent6"/>
                </a:solidFill>
              </a:rPr>
              <a:t> social </a:t>
            </a:r>
            <a:r>
              <a:rPr lang="en-US" sz="1800" dirty="0" smtClean="0">
                <a:solidFill>
                  <a:schemeClr val="accent6"/>
                </a:solidFill>
              </a:rPr>
              <a:t>benefit</a:t>
            </a:r>
            <a:endParaRPr lang="en-US" sz="600" dirty="0">
              <a:solidFill>
                <a:schemeClr val="accent6"/>
              </a:solidFill>
            </a:endParaRPr>
          </a:p>
        </p:txBody>
      </p:sp>
    </p:spTree>
    <p:extLst>
      <p:ext uri="{BB962C8B-B14F-4D97-AF65-F5344CB8AC3E}">
        <p14:creationId xmlns:p14="http://schemas.microsoft.com/office/powerpoint/2010/main" val="23355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31612" y="84910"/>
            <a:ext cx="6477000" cy="5004272"/>
          </a:xfrm>
          <a:prstGeom prst="rect">
            <a:avLst/>
          </a:prstGeom>
        </p:spPr>
      </p:pic>
    </p:spTree>
    <p:extLst>
      <p:ext uri="{BB962C8B-B14F-4D97-AF65-F5344CB8AC3E}">
        <p14:creationId xmlns:p14="http://schemas.microsoft.com/office/powerpoint/2010/main" val="26927676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0625" r="58673" b="17964"/>
          <a:stretch/>
        </p:blipFill>
        <p:spPr>
          <a:xfrm>
            <a:off x="467889" y="-12413"/>
            <a:ext cx="3189711" cy="5155913"/>
          </a:xfrm>
          <a:prstGeom prst="rect">
            <a:avLst/>
          </a:prstGeom>
        </p:spPr>
      </p:pic>
      <p:sp>
        <p:nvSpPr>
          <p:cNvPr id="5" name="Title 3"/>
          <p:cNvSpPr txBox="1">
            <a:spLocks/>
          </p:cNvSpPr>
          <p:nvPr/>
        </p:nvSpPr>
        <p:spPr>
          <a:xfrm>
            <a:off x="3810000" y="133349"/>
            <a:ext cx="5334000" cy="1191569"/>
          </a:xfrm>
          <a:prstGeom prst="rect">
            <a:avLst/>
          </a:prstGeom>
        </p:spPr>
        <p:txBody>
          <a:bodyPr/>
          <a:lstStyle>
            <a:lvl1pPr algn="l"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2400" b="1" dirty="0" smtClean="0">
                <a:solidFill>
                  <a:srgbClr val="004C91"/>
                </a:solidFill>
              </a:rPr>
              <a:t>PERMITTING’S POWERFUL PULL ON </a:t>
            </a:r>
            <a:r>
              <a:rPr lang="en-US" sz="2400" b="1" dirty="0">
                <a:solidFill>
                  <a:srgbClr val="004C91"/>
                </a:solidFill>
              </a:rPr>
              <a:t>POLICYMAKERS:</a:t>
            </a:r>
          </a:p>
        </p:txBody>
      </p:sp>
      <p:sp>
        <p:nvSpPr>
          <p:cNvPr id="6" name="Title 3"/>
          <p:cNvSpPr txBox="1">
            <a:spLocks/>
          </p:cNvSpPr>
          <p:nvPr/>
        </p:nvSpPr>
        <p:spPr>
          <a:xfrm>
            <a:off x="3810000" y="971550"/>
            <a:ext cx="5105400" cy="3276600"/>
          </a:xfrm>
          <a:prstGeom prst="rect">
            <a:avLst/>
          </a:prstGeom>
        </p:spPr>
        <p:txBody>
          <a:bodyPr/>
          <a:lstStyle>
            <a:lvl1pPr algn="l"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339725" indent="-339725">
              <a:buFont typeface="+mj-lt"/>
              <a:buAutoNum type="arabicPeriod"/>
            </a:pPr>
            <a:r>
              <a:rPr lang="en-US" sz="1800" dirty="0">
                <a:solidFill>
                  <a:srgbClr val="004C91"/>
                </a:solidFill>
              </a:rPr>
              <a:t>Efficient permitting </a:t>
            </a:r>
            <a:r>
              <a:rPr lang="en-US" sz="1800" dirty="0" smtClean="0">
                <a:solidFill>
                  <a:srgbClr val="004C91"/>
                </a:solidFill>
                <a:sym typeface="Symbol"/>
              </a:rPr>
              <a:t></a:t>
            </a:r>
            <a:r>
              <a:rPr lang="en-US" sz="1800" dirty="0" smtClean="0">
                <a:solidFill>
                  <a:srgbClr val="004C91"/>
                </a:solidFill>
              </a:rPr>
              <a:t> </a:t>
            </a:r>
            <a:r>
              <a:rPr lang="en-US" sz="1800" dirty="0">
                <a:solidFill>
                  <a:srgbClr val="004C91"/>
                </a:solidFill>
              </a:rPr>
              <a:t>E</a:t>
            </a:r>
            <a:r>
              <a:rPr lang="en-US" sz="1800" dirty="0" smtClean="0">
                <a:solidFill>
                  <a:srgbClr val="004C91"/>
                </a:solidFill>
              </a:rPr>
              <a:t>fficient </a:t>
            </a:r>
            <a:r>
              <a:rPr lang="en-US" sz="1800" dirty="0">
                <a:solidFill>
                  <a:srgbClr val="004C91"/>
                </a:solidFill>
              </a:rPr>
              <a:t>job creation</a:t>
            </a:r>
            <a:br>
              <a:rPr lang="en-US" sz="1800" dirty="0">
                <a:solidFill>
                  <a:srgbClr val="004C91"/>
                </a:solidFill>
              </a:rPr>
            </a:br>
            <a:endParaRPr lang="en-US" sz="600" dirty="0">
              <a:solidFill>
                <a:srgbClr val="004C91"/>
              </a:solidFill>
            </a:endParaRPr>
          </a:p>
          <a:p>
            <a:pPr marL="339725" indent="-339725">
              <a:buFont typeface="+mj-lt"/>
              <a:buAutoNum type="arabicPeriod"/>
            </a:pPr>
            <a:r>
              <a:rPr lang="en-US" sz="1800" dirty="0">
                <a:solidFill>
                  <a:srgbClr val="004C91"/>
                </a:solidFill>
              </a:rPr>
              <a:t>Job creation </a:t>
            </a:r>
            <a:r>
              <a:rPr lang="en-US" sz="1800" dirty="0">
                <a:solidFill>
                  <a:srgbClr val="004C91"/>
                </a:solidFill>
                <a:sym typeface="Symbol"/>
              </a:rPr>
              <a:t></a:t>
            </a:r>
            <a:r>
              <a:rPr lang="en-US" sz="1800" dirty="0" smtClean="0">
                <a:solidFill>
                  <a:srgbClr val="004C91"/>
                </a:solidFill>
              </a:rPr>
              <a:t> Policymakers</a:t>
            </a:r>
            <a:r>
              <a:rPr lang="en-US" sz="1800" dirty="0">
                <a:solidFill>
                  <a:srgbClr val="004C91"/>
                </a:solidFill>
              </a:rPr>
              <a:t>’ attention</a:t>
            </a:r>
            <a:br>
              <a:rPr lang="en-US" sz="1800" dirty="0">
                <a:solidFill>
                  <a:srgbClr val="004C91"/>
                </a:solidFill>
              </a:rPr>
            </a:br>
            <a:endParaRPr lang="en-US" sz="600" dirty="0">
              <a:solidFill>
                <a:srgbClr val="004C91"/>
              </a:solidFill>
            </a:endParaRPr>
          </a:p>
          <a:p>
            <a:pPr marL="339725" indent="-339725">
              <a:buFont typeface="+mj-lt"/>
              <a:buAutoNum type="arabicPeriod"/>
            </a:pPr>
            <a:r>
              <a:rPr lang="en-US" sz="1800" dirty="0" smtClean="0">
                <a:solidFill>
                  <a:srgbClr val="004C91"/>
                </a:solidFill>
              </a:rPr>
              <a:t>Municipal </a:t>
            </a:r>
            <a:r>
              <a:rPr lang="en-US" sz="1800" dirty="0" smtClean="0">
                <a:solidFill>
                  <a:srgbClr val="004C91"/>
                </a:solidFill>
              </a:rPr>
              <a:t>policymakers’ attention </a:t>
            </a:r>
            <a:r>
              <a:rPr lang="en-US" sz="1800" dirty="0">
                <a:solidFill>
                  <a:srgbClr val="004C91"/>
                </a:solidFill>
                <a:sym typeface="Symbol"/>
              </a:rPr>
              <a:t></a:t>
            </a:r>
            <a:r>
              <a:rPr lang="en-US" sz="1800" dirty="0" smtClean="0">
                <a:solidFill>
                  <a:srgbClr val="004C91"/>
                </a:solidFill>
              </a:rPr>
              <a:t> </a:t>
            </a:r>
            <a:r>
              <a:rPr lang="en-US" sz="1800" dirty="0">
                <a:solidFill>
                  <a:srgbClr val="004C91"/>
                </a:solidFill>
              </a:rPr>
              <a:t>C</a:t>
            </a:r>
            <a:r>
              <a:rPr lang="en-US" sz="1800" dirty="0" smtClean="0">
                <a:solidFill>
                  <a:srgbClr val="004C91"/>
                </a:solidFill>
              </a:rPr>
              <a:t>hance to expand their competitiveness commitment</a:t>
            </a:r>
          </a:p>
          <a:p>
            <a:pPr marL="339725" indent="-339725">
              <a:buFont typeface="+mj-lt"/>
              <a:buAutoNum type="arabicPeriod"/>
            </a:pPr>
            <a:endParaRPr lang="en-US" sz="600" dirty="0">
              <a:solidFill>
                <a:srgbClr val="004C91"/>
              </a:solidFill>
            </a:endParaRPr>
          </a:p>
          <a:p>
            <a:pPr marL="339725" indent="-339725">
              <a:buFont typeface="+mj-lt"/>
              <a:buAutoNum type="arabicPeriod"/>
            </a:pPr>
            <a:r>
              <a:rPr lang="en-US" sz="1800" dirty="0" smtClean="0">
                <a:solidFill>
                  <a:srgbClr val="004C91"/>
                </a:solidFill>
              </a:rPr>
              <a:t>Municipal commitment to competitiveness </a:t>
            </a:r>
            <a:r>
              <a:rPr lang="en-US" sz="1800" dirty="0">
                <a:solidFill>
                  <a:srgbClr val="004C91"/>
                </a:solidFill>
                <a:sym typeface="Symbol"/>
              </a:rPr>
              <a:t></a:t>
            </a:r>
            <a:r>
              <a:rPr lang="en-US" sz="1800" dirty="0" smtClean="0">
                <a:solidFill>
                  <a:srgbClr val="004C91"/>
                </a:solidFill>
              </a:rPr>
              <a:t> Strengthening of what is often the weakest link in national competitiveness efforts</a:t>
            </a:r>
          </a:p>
          <a:p>
            <a:pPr marL="339725" indent="-339725">
              <a:buFont typeface="+mj-lt"/>
              <a:buAutoNum type="arabicPeriod"/>
            </a:pPr>
            <a:endParaRPr lang="en-US" sz="600" dirty="0">
              <a:solidFill>
                <a:srgbClr val="004C91"/>
              </a:solidFill>
            </a:endParaRPr>
          </a:p>
          <a:p>
            <a:pPr marL="339725" indent="-339725">
              <a:buFont typeface="+mj-lt"/>
              <a:buAutoNum type="arabicPeriod"/>
            </a:pPr>
            <a:r>
              <a:rPr lang="en-US" sz="1800" dirty="0" smtClean="0">
                <a:solidFill>
                  <a:srgbClr val="004C91"/>
                </a:solidFill>
              </a:rPr>
              <a:t>Strengthening municipal competitiveness </a:t>
            </a:r>
            <a:r>
              <a:rPr lang="en-US" sz="1800" dirty="0" smtClean="0">
                <a:solidFill>
                  <a:srgbClr val="004C91"/>
                </a:solidFill>
                <a:sym typeface="Symbol"/>
              </a:rPr>
              <a:t>=</a:t>
            </a:r>
            <a:r>
              <a:rPr lang="en-US" sz="1800" dirty="0" smtClean="0">
                <a:solidFill>
                  <a:srgbClr val="004C91"/>
                </a:solidFill>
              </a:rPr>
              <a:t> </a:t>
            </a:r>
            <a:r>
              <a:rPr lang="en-US" sz="1800" b="1" i="1" dirty="0" smtClean="0">
                <a:solidFill>
                  <a:schemeClr val="accent6"/>
                </a:solidFill>
              </a:rPr>
              <a:t>major contribution toward most national governments’ competitiveness goals</a:t>
            </a:r>
          </a:p>
        </p:txBody>
      </p:sp>
    </p:spTree>
    <p:extLst>
      <p:ext uri="{BB962C8B-B14F-4D97-AF65-F5344CB8AC3E}">
        <p14:creationId xmlns:p14="http://schemas.microsoft.com/office/powerpoint/2010/main" val="22115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3"/>
          <p:cNvSpPr/>
          <p:nvPr/>
        </p:nvSpPr>
        <p:spPr>
          <a:xfrm>
            <a:off x="674916" y="742950"/>
            <a:ext cx="7848600" cy="1360714"/>
          </a:xfrm>
          <a:prstGeom prst="roundRect">
            <a:avLst/>
          </a:prstGeom>
          <a:solidFill>
            <a:srgbClr val="007DC6"/>
          </a:solidFill>
          <a:ln>
            <a:noFill/>
          </a:ln>
          <a:effectLst>
            <a:outerShdw blurRad="50800" dist="38100" dir="5400000" algn="t" rotWithShape="0">
              <a:prstClr val="black">
                <a:alpha val="40000"/>
              </a:prstClr>
            </a:outerShdw>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396875">
              <a:buFont typeface="+mj-lt"/>
              <a:buAutoNum type="arabicPeriod"/>
            </a:pPr>
            <a:r>
              <a:rPr lang="en-US" sz="2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US-Mexico CEO Dialogue, Americas Business Dialogue &amp; AACCLA are surveying members to </a:t>
            </a:r>
            <a:r>
              <a:rPr lang="en-US" sz="2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identify </a:t>
            </a:r>
            <a:r>
              <a:rPr lang="en-US" sz="2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governments’ permitting best practices  </a:t>
            </a:r>
            <a:endParaRPr lang="en-US" sz="2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Rounded Rectangle 15"/>
          <p:cNvSpPr/>
          <p:nvPr/>
        </p:nvSpPr>
        <p:spPr>
          <a:xfrm>
            <a:off x="674916" y="2114550"/>
            <a:ext cx="7848600" cy="1334057"/>
          </a:xfrm>
          <a:prstGeom prst="roundRect">
            <a:avLst/>
          </a:prstGeom>
          <a:solidFill>
            <a:srgbClr val="367C2B"/>
          </a:solidFill>
          <a:ln>
            <a:noFill/>
          </a:ln>
          <a:effectLst>
            <a:outerShdw blurRad="50800" dist="38100" dir="5400000" algn="t" rotWithShape="0">
              <a:prstClr val="black">
                <a:alpha val="40000"/>
              </a:prstClr>
            </a:outerShdw>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514350" indent="-396875">
              <a:buFont typeface="+mj-lt"/>
              <a:buAutoNum type="arabicPeriod" startAt="2"/>
            </a:pPr>
            <a:r>
              <a:rPr lang="en-US" sz="2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Recommend </a:t>
            </a:r>
            <a:r>
              <a:rPr lang="en-US" sz="2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best </a:t>
            </a:r>
            <a:r>
              <a:rPr lang="en-US" sz="2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practices </a:t>
            </a:r>
            <a:r>
              <a:rPr lang="en-US" sz="2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to US-Mexico High-Level Economic Dialogue (HLED), Americas Competitiveness Forum &amp; Summit of Americas </a:t>
            </a:r>
            <a:endParaRPr lang="en-US" sz="2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Rounded Rectangle 21"/>
          <p:cNvSpPr/>
          <p:nvPr/>
        </p:nvSpPr>
        <p:spPr>
          <a:xfrm>
            <a:off x="686639" y="3461766"/>
            <a:ext cx="7848600" cy="1472184"/>
          </a:xfrm>
          <a:prstGeom prst="roundRect">
            <a:avLst/>
          </a:prstGeom>
          <a:solidFill>
            <a:srgbClr val="76C043"/>
          </a:solidFill>
          <a:ln>
            <a:noFill/>
          </a:ln>
          <a:effectLst>
            <a:outerShdw blurRad="50800" dist="38100" dir="5400000" algn="t" rotWithShape="0">
              <a:prstClr val="black">
                <a:alpha val="40000"/>
              </a:prstClr>
            </a:outerShdw>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396875">
              <a:buFont typeface="+mj-lt"/>
              <a:buAutoNum type="arabicPeriod" startAt="3"/>
            </a:pPr>
            <a:r>
              <a:rPr lang="en-US" sz="2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a:t>
            </a:r>
            <a:r>
              <a:rPr lang="en-US" sz="2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upport </a:t>
            </a:r>
            <a:r>
              <a:rPr lang="en-US" sz="2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forums in which </a:t>
            </a:r>
            <a:r>
              <a:rPr lang="en-US" sz="2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LatAm leaders on competitiveness can give governments training in &amp; recognition for adopting the best practices</a:t>
            </a:r>
            <a:endParaRPr lang="en-US" sz="2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TextBox 7"/>
          <p:cNvSpPr txBox="1"/>
          <p:nvPr/>
        </p:nvSpPr>
        <p:spPr>
          <a:xfrm>
            <a:off x="609600" y="205085"/>
            <a:ext cx="8389960" cy="461665"/>
          </a:xfrm>
          <a:prstGeom prst="rect">
            <a:avLst/>
          </a:prstGeom>
          <a:noFill/>
        </p:spPr>
        <p:txBody>
          <a:bodyPr wrap="square" rtlCol="0">
            <a:spAutoFit/>
          </a:bodyPr>
          <a:lstStyle/>
          <a:p>
            <a:r>
              <a:rPr lang="en-US" sz="2400" b="1" dirty="0" smtClean="0">
                <a:solidFill>
                  <a:srgbClr val="004C91"/>
                </a:solidFill>
                <a:latin typeface="Arial" panose="020B0604020202020204" pitchFamily="34" charset="0"/>
                <a:cs typeface="Arial" panose="020B0604020202020204" pitchFamily="34" charset="0"/>
              </a:rPr>
              <a:t>WHAT IS THE PRIVATE SECTOR ALREADY DOING?</a:t>
            </a:r>
            <a:endParaRPr lang="en-US" sz="2400" b="1" dirty="0">
              <a:solidFill>
                <a:srgbClr val="004C91"/>
              </a:solidFill>
              <a:latin typeface="Arial" panose="020B0604020202020204" pitchFamily="34" charset="0"/>
              <a:cs typeface="Arial" panose="020B0604020202020204" pitchFamily="34" charset="0"/>
            </a:endParaRPr>
          </a:p>
        </p:txBody>
      </p:sp>
      <p:cxnSp>
        <p:nvCxnSpPr>
          <p:cNvPr id="9" name="Straight Connector 8"/>
          <p:cNvCxnSpPr/>
          <p:nvPr/>
        </p:nvCxnSpPr>
        <p:spPr>
          <a:xfrm>
            <a:off x="685800" y="666750"/>
            <a:ext cx="8229600" cy="0"/>
          </a:xfrm>
          <a:prstGeom prst="line">
            <a:avLst/>
          </a:prstGeom>
          <a:ln>
            <a:solidFill>
              <a:srgbClr val="FFC22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180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p:cNvPicPr>
            <a:picLocks noChangeAspect="1"/>
          </p:cNvPicPr>
          <p:nvPr/>
        </p:nvPicPr>
        <p:blipFill rotWithShape="1">
          <a:blip r:embed="rId3" cstate="print">
            <a:extLst>
              <a:ext uri="{28A0092B-C50C-407E-A947-70E740481C1C}">
                <a14:useLocalDpi xmlns:a14="http://schemas.microsoft.com/office/drawing/2010/main" val="0"/>
              </a:ext>
            </a:extLst>
          </a:blip>
          <a:srcRect l="35205" t="42157" r="49140" b="36274"/>
          <a:stretch/>
        </p:blipFill>
        <p:spPr>
          <a:xfrm>
            <a:off x="4695928" y="1576236"/>
            <a:ext cx="1377950" cy="558800"/>
          </a:xfrm>
          <a:prstGeom prst="rect">
            <a:avLst/>
          </a:prstGeom>
        </p:spPr>
      </p:pic>
      <p:pic>
        <p:nvPicPr>
          <p:cNvPr id="46" name="Picture 45"/>
          <p:cNvPicPr>
            <a:picLocks noChangeAspect="1"/>
          </p:cNvPicPr>
          <p:nvPr/>
        </p:nvPicPr>
        <p:blipFill rotWithShape="1">
          <a:blip r:embed="rId3" cstate="print">
            <a:extLst>
              <a:ext uri="{28A0092B-C50C-407E-A947-70E740481C1C}">
                <a14:useLocalDpi xmlns:a14="http://schemas.microsoft.com/office/drawing/2010/main" val="0"/>
              </a:ext>
            </a:extLst>
          </a:blip>
          <a:srcRect l="35205" t="42157" r="49140" b="36274"/>
          <a:stretch/>
        </p:blipFill>
        <p:spPr>
          <a:xfrm>
            <a:off x="3476728" y="1575412"/>
            <a:ext cx="1377950" cy="55880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4770" t="36977" r="76065" b="22402"/>
          <a:stretch/>
        </p:blipFill>
        <p:spPr>
          <a:xfrm>
            <a:off x="773430" y="1018205"/>
            <a:ext cx="1657940" cy="1063693"/>
          </a:xfrm>
          <a:prstGeom prst="rect">
            <a:avLst/>
          </a:prstGeom>
        </p:spPr>
      </p:pic>
      <p:pic>
        <p:nvPicPr>
          <p:cNvPr id="3" name="Picture 2" descr="Walmart buildings 2-01.png"/>
          <p:cNvPicPr>
            <a:picLocks noChangeAspect="1"/>
          </p:cNvPicPr>
          <p:nvPr/>
        </p:nvPicPr>
        <p:blipFill rotWithShape="1">
          <a:blip r:embed="rId5" cstate="print">
            <a:extLst>
              <a:ext uri="{28A0092B-C50C-407E-A947-70E740481C1C}">
                <a14:useLocalDpi xmlns:a14="http://schemas.microsoft.com/office/drawing/2010/main" val="0"/>
              </a:ext>
            </a:extLst>
          </a:blip>
          <a:srcRect l="9796" t="37724" r="75537" b="21057"/>
          <a:stretch/>
        </p:blipFill>
        <p:spPr>
          <a:xfrm>
            <a:off x="1196778" y="1037757"/>
            <a:ext cx="1268794" cy="1079336"/>
          </a:xfrm>
          <a:prstGeom prst="rect">
            <a:avLst/>
          </a:prstGeom>
        </p:spPr>
      </p:pic>
      <p:pic>
        <p:nvPicPr>
          <p:cNvPr id="13" name="Picture 12"/>
          <p:cNvPicPr>
            <a:picLocks noChangeAspect="1"/>
          </p:cNvPicPr>
          <p:nvPr/>
        </p:nvPicPr>
        <p:blipFill rotWithShape="1">
          <a:blip r:embed="rId6" cstate="print">
            <a:extLst>
              <a:ext uri="{28A0092B-C50C-407E-A947-70E740481C1C}">
                <a14:useLocalDpi xmlns:a14="http://schemas.microsoft.com/office/drawing/2010/main" val="0"/>
              </a:ext>
            </a:extLst>
          </a:blip>
          <a:srcRect l="23276" t="38172" r="68152" b="22402"/>
          <a:stretch/>
        </p:blipFill>
        <p:spPr>
          <a:xfrm>
            <a:off x="2362901" y="1049490"/>
            <a:ext cx="741509" cy="1032408"/>
          </a:xfrm>
          <a:prstGeom prst="rect">
            <a:avLst/>
          </a:prstGeom>
        </p:spPr>
      </p:pic>
      <p:pic>
        <p:nvPicPr>
          <p:cNvPr id="14" name="Picture 13"/>
          <p:cNvPicPr>
            <a:picLocks noChangeAspect="1"/>
          </p:cNvPicPr>
          <p:nvPr/>
        </p:nvPicPr>
        <p:blipFill rotWithShape="1">
          <a:blip r:embed="rId7" cstate="print">
            <a:extLst>
              <a:ext uri="{28A0092B-C50C-407E-A947-70E740481C1C}">
                <a14:useLocalDpi xmlns:a14="http://schemas.microsoft.com/office/drawing/2010/main" val="0"/>
              </a:ext>
            </a:extLst>
          </a:blip>
          <a:srcRect l="67850" t="37724" r="23447" b="22401"/>
          <a:stretch/>
        </p:blipFill>
        <p:spPr>
          <a:xfrm>
            <a:off x="6454959" y="1037757"/>
            <a:ext cx="752918" cy="1044141"/>
          </a:xfrm>
          <a:prstGeom prst="rect">
            <a:avLst/>
          </a:prstGeom>
        </p:spPr>
      </p:pic>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l="75894" t="37724" r="4589" b="22402"/>
          <a:stretch/>
        </p:blipFill>
        <p:spPr>
          <a:xfrm>
            <a:off x="7150838" y="1037758"/>
            <a:ext cx="1688362" cy="1044140"/>
          </a:xfrm>
          <a:prstGeom prst="rect">
            <a:avLst/>
          </a:prstGeom>
        </p:spPr>
      </p:pic>
      <p:pic>
        <p:nvPicPr>
          <p:cNvPr id="16" name="Picture 15"/>
          <p:cNvPicPr>
            <a:picLocks noChangeAspect="1"/>
          </p:cNvPicPr>
          <p:nvPr/>
        </p:nvPicPr>
        <p:blipFill rotWithShape="1">
          <a:blip r:embed="rId9" cstate="print">
            <a:extLst>
              <a:ext uri="{28A0092B-C50C-407E-A947-70E740481C1C}">
                <a14:useLocalDpi xmlns:a14="http://schemas.microsoft.com/office/drawing/2010/main" val="0"/>
              </a:ext>
            </a:extLst>
          </a:blip>
          <a:srcRect l="76685" t="44893" r="10391" b="17921"/>
          <a:stretch/>
        </p:blipFill>
        <p:spPr>
          <a:xfrm>
            <a:off x="7219284" y="1225469"/>
            <a:ext cx="1117969" cy="973749"/>
          </a:xfrm>
          <a:prstGeom prst="rect">
            <a:avLst/>
          </a:prstGeom>
        </p:spPr>
      </p:pic>
      <p:pic>
        <p:nvPicPr>
          <p:cNvPr id="36" name="Picture 35"/>
          <p:cNvPicPr>
            <a:picLocks noChangeAspect="1"/>
          </p:cNvPicPr>
          <p:nvPr/>
        </p:nvPicPr>
        <p:blipFill rotWithShape="1">
          <a:blip r:embed="rId3" cstate="print">
            <a:extLst>
              <a:ext uri="{28A0092B-C50C-407E-A947-70E740481C1C}">
                <a14:useLocalDpi xmlns:a14="http://schemas.microsoft.com/office/drawing/2010/main" val="0"/>
              </a:ext>
            </a:extLst>
          </a:blip>
          <a:srcRect l="35205" t="42157" r="49140" b="36274"/>
          <a:stretch/>
        </p:blipFill>
        <p:spPr>
          <a:xfrm>
            <a:off x="3479800" y="1177455"/>
            <a:ext cx="1377950" cy="558800"/>
          </a:xfrm>
          <a:prstGeom prst="rect">
            <a:avLst/>
          </a:prstGeom>
        </p:spPr>
      </p:pic>
      <p:pic>
        <p:nvPicPr>
          <p:cNvPr id="37" name="Picture 36"/>
          <p:cNvPicPr>
            <a:picLocks noChangeAspect="1"/>
          </p:cNvPicPr>
          <p:nvPr/>
        </p:nvPicPr>
        <p:blipFill rotWithShape="1">
          <a:blip r:embed="rId10" cstate="print">
            <a:extLst>
              <a:ext uri="{28A0092B-C50C-407E-A947-70E740481C1C}">
                <a14:useLocalDpi xmlns:a14="http://schemas.microsoft.com/office/drawing/2010/main" val="0"/>
              </a:ext>
            </a:extLst>
          </a:blip>
          <a:srcRect l="35350" t="25735" r="49572" b="52697"/>
          <a:stretch/>
        </p:blipFill>
        <p:spPr>
          <a:xfrm>
            <a:off x="3492500" y="761058"/>
            <a:ext cx="1327150" cy="558800"/>
          </a:xfrm>
          <a:prstGeom prst="rect">
            <a:avLst/>
          </a:prstGeom>
        </p:spPr>
      </p:pic>
      <p:pic>
        <p:nvPicPr>
          <p:cNvPr id="39" name="Picture 38"/>
          <p:cNvPicPr>
            <a:picLocks noChangeAspect="1"/>
          </p:cNvPicPr>
          <p:nvPr/>
        </p:nvPicPr>
        <p:blipFill rotWithShape="1">
          <a:blip r:embed="rId11" cstate="print">
            <a:extLst>
              <a:ext uri="{28A0092B-C50C-407E-A947-70E740481C1C}">
                <a14:useLocalDpi xmlns:a14="http://schemas.microsoft.com/office/drawing/2010/main" val="0"/>
              </a:ext>
            </a:extLst>
          </a:blip>
          <a:srcRect l="49851" t="44363" r="35432" b="37745"/>
          <a:stretch/>
        </p:blipFill>
        <p:spPr>
          <a:xfrm>
            <a:off x="4759797" y="1234605"/>
            <a:ext cx="1295400" cy="463550"/>
          </a:xfrm>
          <a:prstGeom prst="rect">
            <a:avLst/>
          </a:prstGeom>
        </p:spPr>
      </p:pic>
      <p:pic>
        <p:nvPicPr>
          <p:cNvPr id="40" name="Picture 39"/>
          <p:cNvPicPr>
            <a:picLocks noChangeAspect="1"/>
          </p:cNvPicPr>
          <p:nvPr/>
        </p:nvPicPr>
        <p:blipFill rotWithShape="1">
          <a:blip r:embed="rId12" cstate="print">
            <a:extLst>
              <a:ext uri="{28A0092B-C50C-407E-A947-70E740481C1C}">
                <a14:useLocalDpi xmlns:a14="http://schemas.microsoft.com/office/drawing/2010/main" val="0"/>
              </a:ext>
            </a:extLst>
          </a:blip>
          <a:srcRect l="49202" t="25735" r="35360" b="53431"/>
          <a:stretch/>
        </p:blipFill>
        <p:spPr>
          <a:xfrm>
            <a:off x="4702647" y="761056"/>
            <a:ext cx="1358900" cy="539751"/>
          </a:xfrm>
          <a:prstGeom prst="rect">
            <a:avLst/>
          </a:prstGeom>
        </p:spPr>
      </p:pic>
      <p:pic>
        <p:nvPicPr>
          <p:cNvPr id="85" name="Picture 84" descr="Walmart buildings - spark-02.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158502" y="819150"/>
            <a:ext cx="1251698" cy="1087434"/>
          </a:xfrm>
          <a:prstGeom prst="rect">
            <a:avLst/>
          </a:prstGeom>
        </p:spPr>
      </p:pic>
      <p:sp>
        <p:nvSpPr>
          <p:cNvPr id="86" name="Footer Placeholder 1"/>
          <p:cNvSpPr txBox="1">
            <a:spLocks/>
          </p:cNvSpPr>
          <p:nvPr/>
        </p:nvSpPr>
        <p:spPr>
          <a:xfrm>
            <a:off x="754381" y="2266950"/>
            <a:ext cx="3629128" cy="381000"/>
          </a:xfrm>
          <a:prstGeom prst="rect">
            <a:avLst/>
          </a:prstGeom>
          <a:noFill/>
        </p:spPr>
        <p:txBody>
          <a:bodyPr/>
          <a:lstStyle>
            <a:defPPr>
              <a:defRPr lang="en-US"/>
            </a:defPPr>
            <a:lvl1pPr marL="0" algn="l" defTabSz="914400" rtl="0" eaLnBrk="1" latinLnBrk="0" hangingPunct="1">
              <a:defRPr sz="1200" kern="1200">
                <a:solidFill>
                  <a:srgbClr val="1A75C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t>1.</a:t>
            </a:r>
            <a:r>
              <a:rPr lang="en-US" sz="1400" dirty="0"/>
              <a:t> Rules </a:t>
            </a:r>
            <a:r>
              <a:rPr lang="en-US" sz="1400" dirty="0" smtClean="0"/>
              <a:t>are </a:t>
            </a:r>
            <a:r>
              <a:rPr lang="en-US" sz="1400" b="1" i="1" dirty="0" smtClean="0"/>
              <a:t>Online</a:t>
            </a:r>
            <a:r>
              <a:rPr lang="en-US" sz="1400" dirty="0" smtClean="0"/>
              <a:t> &amp; Consistently Applied</a:t>
            </a:r>
            <a:endParaRPr lang="en-US" sz="1400" dirty="0"/>
          </a:p>
        </p:txBody>
      </p:sp>
      <p:sp>
        <p:nvSpPr>
          <p:cNvPr id="87" name="Footer Placeholder 1"/>
          <p:cNvSpPr txBox="1">
            <a:spLocks/>
          </p:cNvSpPr>
          <p:nvPr/>
        </p:nvSpPr>
        <p:spPr>
          <a:xfrm>
            <a:off x="754381" y="2678430"/>
            <a:ext cx="3752850" cy="381000"/>
          </a:xfrm>
          <a:prstGeom prst="rect">
            <a:avLst/>
          </a:prstGeom>
          <a:noFill/>
        </p:spPr>
        <p:txBody>
          <a:bodyPr/>
          <a:lstStyle>
            <a:defPPr>
              <a:defRPr lang="en-US"/>
            </a:defPPr>
            <a:lvl1pPr marL="0" algn="l" defTabSz="914400" rtl="0" eaLnBrk="1" latinLnBrk="0" hangingPunct="1">
              <a:defRPr sz="1200" kern="1200">
                <a:solidFill>
                  <a:srgbClr val="1A75C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t>2.</a:t>
            </a:r>
            <a:r>
              <a:rPr lang="en-US" sz="1400" dirty="0"/>
              <a:t> </a:t>
            </a:r>
            <a:r>
              <a:rPr lang="en-US" sz="1400" dirty="0" smtClean="0"/>
              <a:t>Can </a:t>
            </a:r>
            <a:r>
              <a:rPr lang="en-US" sz="1400" b="1" i="1" dirty="0" smtClean="0"/>
              <a:t>Track &amp; Renew </a:t>
            </a:r>
            <a:r>
              <a:rPr lang="en-US" sz="1400" dirty="0" smtClean="0"/>
              <a:t>Permits Online</a:t>
            </a:r>
            <a:endParaRPr lang="en-US" sz="1400" dirty="0"/>
          </a:p>
        </p:txBody>
      </p:sp>
      <p:sp>
        <p:nvSpPr>
          <p:cNvPr id="88" name="Footer Placeholder 1"/>
          <p:cNvSpPr txBox="1">
            <a:spLocks/>
          </p:cNvSpPr>
          <p:nvPr/>
        </p:nvSpPr>
        <p:spPr>
          <a:xfrm>
            <a:off x="754380" y="3089910"/>
            <a:ext cx="3692997" cy="381000"/>
          </a:xfrm>
          <a:prstGeom prst="rect">
            <a:avLst/>
          </a:prstGeom>
          <a:noFill/>
        </p:spPr>
        <p:txBody>
          <a:bodyPr/>
          <a:lstStyle>
            <a:defPPr>
              <a:defRPr lang="en-US"/>
            </a:defPPr>
            <a:lvl1pPr marL="0" algn="l" defTabSz="914400" rtl="0" eaLnBrk="1" latinLnBrk="0" hangingPunct="1">
              <a:defRPr sz="1200" kern="1200">
                <a:solidFill>
                  <a:srgbClr val="1A75C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t>3.</a:t>
            </a:r>
            <a:r>
              <a:rPr lang="en-US" sz="1400" dirty="0"/>
              <a:t> </a:t>
            </a:r>
            <a:r>
              <a:rPr lang="en-US" sz="1400" b="1" i="1" dirty="0"/>
              <a:t>Single </a:t>
            </a:r>
            <a:r>
              <a:rPr lang="en-US" sz="1400" b="1" i="1" dirty="0" smtClean="0"/>
              <a:t>Window </a:t>
            </a:r>
            <a:r>
              <a:rPr lang="en-US" sz="1400" dirty="0" smtClean="0"/>
              <a:t>for All Agencies </a:t>
            </a:r>
            <a:r>
              <a:rPr lang="en-US" sz="1400" dirty="0"/>
              <a:t>&amp; </a:t>
            </a:r>
            <a:r>
              <a:rPr lang="en-US" sz="1400" dirty="0" smtClean="0"/>
              <a:t>Stages</a:t>
            </a:r>
            <a:endParaRPr lang="en-US" sz="1400" dirty="0"/>
          </a:p>
          <a:p>
            <a:r>
              <a:rPr lang="en-US" sz="1400" dirty="0" smtClean="0"/>
              <a:t> </a:t>
            </a:r>
            <a:endParaRPr lang="en-US" sz="1400" dirty="0"/>
          </a:p>
        </p:txBody>
      </p:sp>
      <p:sp>
        <p:nvSpPr>
          <p:cNvPr id="98" name="Footer Placeholder 1"/>
          <p:cNvSpPr txBox="1">
            <a:spLocks/>
          </p:cNvSpPr>
          <p:nvPr/>
        </p:nvSpPr>
        <p:spPr>
          <a:xfrm>
            <a:off x="754381" y="3910694"/>
            <a:ext cx="3893819" cy="381000"/>
          </a:xfrm>
          <a:prstGeom prst="rect">
            <a:avLst/>
          </a:prstGeom>
          <a:noFill/>
        </p:spPr>
        <p:txBody>
          <a:bodyPr/>
          <a:lstStyle>
            <a:defPPr>
              <a:defRPr lang="en-US"/>
            </a:defPPr>
            <a:lvl1pPr marL="0" algn="l" defTabSz="914400" rtl="0" eaLnBrk="1" latinLnBrk="0" hangingPunct="1">
              <a:defRPr sz="1200" kern="1200">
                <a:solidFill>
                  <a:srgbClr val="1A75C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4625" indent="-174625"/>
            <a:r>
              <a:rPr lang="en-US" sz="1400" b="1" dirty="0"/>
              <a:t>5</a:t>
            </a:r>
            <a:r>
              <a:rPr lang="en-US" sz="1400" b="1" dirty="0" smtClean="0"/>
              <a:t>.</a:t>
            </a:r>
            <a:r>
              <a:rPr lang="en-US" sz="1400" dirty="0" smtClean="0"/>
              <a:t> </a:t>
            </a:r>
            <a:r>
              <a:rPr lang="en-US" sz="1400" b="1" i="1" dirty="0" smtClean="0"/>
              <a:t>No Duplication</a:t>
            </a:r>
            <a:r>
              <a:rPr lang="en-US" sz="1400" dirty="0" smtClean="0"/>
              <a:t>, e.g., </a:t>
            </a:r>
            <a:r>
              <a:rPr lang="en-US" sz="1400" dirty="0" smtClean="0"/>
              <a:t>unified process and </a:t>
            </a:r>
            <a:r>
              <a:rPr lang="en-US" sz="1400" dirty="0"/>
              <a:t>m</a:t>
            </a:r>
            <a:r>
              <a:rPr lang="en-US" sz="1400" dirty="0" smtClean="0"/>
              <a:t>utual recognition if multiple levels of government have </a:t>
            </a:r>
            <a:r>
              <a:rPr lang="en-US" sz="1400" dirty="0" smtClean="0"/>
              <a:t>a </a:t>
            </a:r>
            <a:r>
              <a:rPr lang="en-US" sz="1400" dirty="0" smtClean="0"/>
              <a:t>common </a:t>
            </a:r>
            <a:r>
              <a:rPr lang="en-US" sz="1400" dirty="0"/>
              <a:t>r</a:t>
            </a:r>
            <a:r>
              <a:rPr lang="en-US" sz="1400" dirty="0" smtClean="0"/>
              <a:t>equirement</a:t>
            </a:r>
            <a:endParaRPr lang="en-US" sz="1400" dirty="0"/>
          </a:p>
          <a:p>
            <a:endParaRPr lang="en-US" sz="1400" dirty="0"/>
          </a:p>
        </p:txBody>
      </p:sp>
      <p:sp>
        <p:nvSpPr>
          <p:cNvPr id="100" name="Footer Placeholder 1"/>
          <p:cNvSpPr txBox="1">
            <a:spLocks/>
          </p:cNvSpPr>
          <p:nvPr/>
        </p:nvSpPr>
        <p:spPr>
          <a:xfrm>
            <a:off x="4767944" y="3910694"/>
            <a:ext cx="4147456" cy="381000"/>
          </a:xfrm>
          <a:prstGeom prst="rect">
            <a:avLst/>
          </a:prstGeom>
          <a:noFill/>
        </p:spPr>
        <p:txBody>
          <a:bodyPr/>
          <a:lstStyle>
            <a:defPPr>
              <a:defRPr lang="en-US"/>
            </a:defPPr>
            <a:lvl1pPr marL="0" algn="l" defTabSz="914400" rtl="0" eaLnBrk="1" latinLnBrk="0" hangingPunct="1">
              <a:defRPr sz="1200" kern="1200">
                <a:solidFill>
                  <a:srgbClr val="1A75C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2575" indent="-282575"/>
            <a:r>
              <a:rPr lang="en-US" sz="1400" b="1" dirty="0" smtClean="0"/>
              <a:t>10.</a:t>
            </a:r>
            <a:r>
              <a:rPr lang="en-US" sz="1400" dirty="0" smtClean="0"/>
              <a:t> </a:t>
            </a:r>
            <a:r>
              <a:rPr lang="en-US" sz="1400" dirty="0" smtClean="0"/>
              <a:t>Response </a:t>
            </a:r>
            <a:r>
              <a:rPr lang="en-US" sz="1400" b="1" i="1" dirty="0" smtClean="0"/>
              <a:t>Deadline</a:t>
            </a:r>
            <a:r>
              <a:rPr lang="en-US" sz="1400" dirty="0" smtClean="0"/>
              <a:t> with positive presumption and </a:t>
            </a:r>
            <a:r>
              <a:rPr lang="en-US" sz="1400" dirty="0"/>
              <a:t>i</a:t>
            </a:r>
            <a:r>
              <a:rPr lang="en-US" sz="1400" dirty="0" smtClean="0"/>
              <a:t>nterim </a:t>
            </a:r>
            <a:r>
              <a:rPr lang="en-US" sz="1400" dirty="0" smtClean="0"/>
              <a:t>f</a:t>
            </a:r>
            <a:r>
              <a:rPr lang="en-US" sz="1400" dirty="0" smtClean="0"/>
              <a:t>eedback and correction of errors opportunity </a:t>
            </a:r>
            <a:r>
              <a:rPr lang="en-US" sz="1400" dirty="0"/>
              <a:t>b</a:t>
            </a:r>
            <a:r>
              <a:rPr lang="en-US" sz="1400" dirty="0" smtClean="0"/>
              <a:t>efore </a:t>
            </a:r>
            <a:r>
              <a:rPr lang="en-US" sz="1400" dirty="0" smtClean="0"/>
              <a:t>d</a:t>
            </a:r>
            <a:r>
              <a:rPr lang="en-US" sz="1400" dirty="0" smtClean="0"/>
              <a:t>isapproval</a:t>
            </a:r>
            <a:endParaRPr lang="en-US" sz="1400" dirty="0"/>
          </a:p>
        </p:txBody>
      </p:sp>
      <p:sp>
        <p:nvSpPr>
          <p:cNvPr id="101" name="Footer Placeholder 1"/>
          <p:cNvSpPr txBox="1">
            <a:spLocks/>
          </p:cNvSpPr>
          <p:nvPr/>
        </p:nvSpPr>
        <p:spPr>
          <a:xfrm>
            <a:off x="4887688" y="2277836"/>
            <a:ext cx="3946248" cy="381000"/>
          </a:xfrm>
          <a:prstGeom prst="rect">
            <a:avLst/>
          </a:prstGeom>
          <a:noFill/>
        </p:spPr>
        <p:txBody>
          <a:bodyPr/>
          <a:lstStyle>
            <a:defPPr>
              <a:defRPr lang="en-US"/>
            </a:defPPr>
            <a:lvl1pPr marL="0" algn="l" defTabSz="914400" rtl="0" eaLnBrk="1" latinLnBrk="0" hangingPunct="1">
              <a:defRPr sz="1200" kern="1200">
                <a:solidFill>
                  <a:srgbClr val="1A75C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t>6</a:t>
            </a:r>
            <a:r>
              <a:rPr lang="en-US" sz="1400" b="1" dirty="0" smtClean="0"/>
              <a:t>.</a:t>
            </a:r>
            <a:r>
              <a:rPr lang="en-US" sz="1400" dirty="0" smtClean="0"/>
              <a:t> Requirements are Classified by Activity</a:t>
            </a:r>
            <a:r>
              <a:rPr lang="en-US" sz="1400" b="1" i="1" dirty="0" smtClean="0"/>
              <a:t> Risk</a:t>
            </a:r>
            <a:endParaRPr lang="en-US" sz="1400" b="1" i="1" dirty="0"/>
          </a:p>
        </p:txBody>
      </p:sp>
      <p:sp>
        <p:nvSpPr>
          <p:cNvPr id="102" name="Footer Placeholder 1"/>
          <p:cNvSpPr txBox="1">
            <a:spLocks/>
          </p:cNvSpPr>
          <p:nvPr/>
        </p:nvSpPr>
        <p:spPr>
          <a:xfrm>
            <a:off x="4887688" y="2689316"/>
            <a:ext cx="3951512" cy="381000"/>
          </a:xfrm>
          <a:prstGeom prst="rect">
            <a:avLst/>
          </a:prstGeom>
          <a:noFill/>
        </p:spPr>
        <p:txBody>
          <a:bodyPr/>
          <a:lstStyle>
            <a:defPPr>
              <a:defRPr lang="en-US"/>
            </a:defPPr>
            <a:lvl1pPr marL="0" algn="l" defTabSz="914400" rtl="0" eaLnBrk="1" latinLnBrk="0" hangingPunct="1">
              <a:defRPr sz="1200" kern="1200">
                <a:solidFill>
                  <a:srgbClr val="1A75C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7013" indent="-227013"/>
            <a:r>
              <a:rPr lang="en-US" sz="1400" b="1" dirty="0"/>
              <a:t>7</a:t>
            </a:r>
            <a:r>
              <a:rPr lang="en-US" sz="1400" b="1" dirty="0" smtClean="0"/>
              <a:t>.</a:t>
            </a:r>
            <a:r>
              <a:rPr lang="en-US" sz="1400" dirty="0" smtClean="0"/>
              <a:t> </a:t>
            </a:r>
            <a:r>
              <a:rPr lang="en-US" sz="1400" b="1" i="1" dirty="0" smtClean="0"/>
              <a:t>Transparent</a:t>
            </a:r>
            <a:r>
              <a:rPr lang="en-US" sz="1400" dirty="0" smtClean="0"/>
              <a:t> &amp; </a:t>
            </a:r>
            <a:r>
              <a:rPr lang="en-US" sz="1400" b="1" i="1" dirty="0" smtClean="0"/>
              <a:t>Germane</a:t>
            </a:r>
            <a:r>
              <a:rPr lang="en-US" sz="1400" dirty="0" smtClean="0"/>
              <a:t> </a:t>
            </a:r>
            <a:r>
              <a:rPr lang="en-US" sz="1400" dirty="0" smtClean="0"/>
              <a:t>Mitigation </a:t>
            </a:r>
            <a:r>
              <a:rPr lang="en-US" sz="1400" dirty="0" smtClean="0"/>
              <a:t>Request </a:t>
            </a:r>
            <a:endParaRPr lang="en-US" sz="1400" dirty="0"/>
          </a:p>
        </p:txBody>
      </p:sp>
      <p:sp>
        <p:nvSpPr>
          <p:cNvPr id="103" name="Footer Placeholder 1"/>
          <p:cNvSpPr txBox="1">
            <a:spLocks/>
          </p:cNvSpPr>
          <p:nvPr/>
        </p:nvSpPr>
        <p:spPr>
          <a:xfrm>
            <a:off x="4887687" y="3089910"/>
            <a:ext cx="3859161" cy="381000"/>
          </a:xfrm>
          <a:prstGeom prst="rect">
            <a:avLst/>
          </a:prstGeom>
          <a:noFill/>
        </p:spPr>
        <p:txBody>
          <a:bodyPr/>
          <a:lstStyle>
            <a:defPPr>
              <a:defRPr lang="en-US"/>
            </a:defPPr>
            <a:lvl1pPr marL="0" algn="l" defTabSz="914400" rtl="0" eaLnBrk="1" latinLnBrk="0" hangingPunct="1">
              <a:defRPr sz="1200" kern="1200">
                <a:solidFill>
                  <a:srgbClr val="1A75C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t>8</a:t>
            </a:r>
            <a:r>
              <a:rPr lang="en-US" sz="1400" b="1" dirty="0" smtClean="0"/>
              <a:t>.</a:t>
            </a:r>
            <a:r>
              <a:rPr lang="en-US" sz="1400" dirty="0" smtClean="0"/>
              <a:t> </a:t>
            </a:r>
            <a:r>
              <a:rPr lang="en-US" sz="1400" b="1" i="1" dirty="0"/>
              <a:t>Training</a:t>
            </a:r>
            <a:r>
              <a:rPr lang="en-US" sz="1400" dirty="0"/>
              <a:t> &amp; </a:t>
            </a:r>
            <a:r>
              <a:rPr lang="en-US" sz="1400" dirty="0" smtClean="0"/>
              <a:t>Certification for Public Servants </a:t>
            </a:r>
            <a:endParaRPr lang="en-US" sz="1400" dirty="0"/>
          </a:p>
        </p:txBody>
      </p:sp>
      <p:sp>
        <p:nvSpPr>
          <p:cNvPr id="104" name="Footer Placeholder 1"/>
          <p:cNvSpPr txBox="1">
            <a:spLocks/>
          </p:cNvSpPr>
          <p:nvPr/>
        </p:nvSpPr>
        <p:spPr>
          <a:xfrm>
            <a:off x="4882066" y="3479618"/>
            <a:ext cx="3946248" cy="381000"/>
          </a:xfrm>
          <a:prstGeom prst="rect">
            <a:avLst/>
          </a:prstGeom>
          <a:noFill/>
        </p:spPr>
        <p:txBody>
          <a:bodyPr/>
          <a:lstStyle>
            <a:defPPr>
              <a:defRPr lang="en-US"/>
            </a:defPPr>
            <a:lvl1pPr marL="0" algn="l" defTabSz="914400" rtl="0" eaLnBrk="1" latinLnBrk="0" hangingPunct="1">
              <a:defRPr sz="1200" kern="1200">
                <a:solidFill>
                  <a:srgbClr val="1A75C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t>9</a:t>
            </a:r>
            <a:r>
              <a:rPr lang="en-US" sz="1400" b="1" dirty="0" smtClean="0"/>
              <a:t>.</a:t>
            </a:r>
            <a:r>
              <a:rPr lang="en-US" sz="1400" dirty="0" smtClean="0"/>
              <a:t> </a:t>
            </a:r>
            <a:r>
              <a:rPr lang="en-US" sz="1400" b="1" i="1" dirty="0" smtClean="0"/>
              <a:t>Advocate</a:t>
            </a:r>
            <a:r>
              <a:rPr lang="en-US" sz="1400" dirty="0" smtClean="0"/>
              <a:t> </a:t>
            </a:r>
            <a:r>
              <a:rPr lang="en-US" sz="1400" dirty="0"/>
              <a:t>Available to Address Bottlenecks </a:t>
            </a:r>
          </a:p>
        </p:txBody>
      </p:sp>
      <p:sp>
        <p:nvSpPr>
          <p:cNvPr id="2" name="Oval 1"/>
          <p:cNvSpPr/>
          <p:nvPr/>
        </p:nvSpPr>
        <p:spPr>
          <a:xfrm>
            <a:off x="891978" y="1152527"/>
            <a:ext cx="276223" cy="2762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C75CF"/>
                </a:solidFill>
                <a:latin typeface="Arial" panose="020B0604020202020204" pitchFamily="34" charset="0"/>
                <a:cs typeface="Arial" panose="020B0604020202020204" pitchFamily="34" charset="0"/>
              </a:rPr>
              <a:t>1</a:t>
            </a:r>
          </a:p>
        </p:txBody>
      </p:sp>
      <p:sp>
        <p:nvSpPr>
          <p:cNvPr id="89" name="Oval 88"/>
          <p:cNvSpPr/>
          <p:nvPr/>
        </p:nvSpPr>
        <p:spPr>
          <a:xfrm>
            <a:off x="1891585" y="1309690"/>
            <a:ext cx="276223" cy="2762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C75CF"/>
                </a:solidFill>
                <a:latin typeface="Arial" panose="020B0604020202020204" pitchFamily="34" charset="0"/>
                <a:cs typeface="Arial" panose="020B0604020202020204" pitchFamily="34" charset="0"/>
              </a:rPr>
              <a:t>2</a:t>
            </a:r>
          </a:p>
        </p:txBody>
      </p:sp>
      <p:sp>
        <p:nvSpPr>
          <p:cNvPr id="90" name="Oval 89"/>
          <p:cNvSpPr/>
          <p:nvPr/>
        </p:nvSpPr>
        <p:spPr>
          <a:xfrm>
            <a:off x="2609553" y="1152527"/>
            <a:ext cx="276223" cy="2762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C75CF"/>
                </a:solidFill>
                <a:latin typeface="Arial" panose="020B0604020202020204" pitchFamily="34" charset="0"/>
                <a:cs typeface="Arial" panose="020B0604020202020204" pitchFamily="34" charset="0"/>
              </a:rPr>
              <a:t>3</a:t>
            </a:r>
          </a:p>
        </p:txBody>
      </p:sp>
      <p:sp>
        <p:nvSpPr>
          <p:cNvPr id="92" name="Oval 91"/>
          <p:cNvSpPr/>
          <p:nvPr/>
        </p:nvSpPr>
        <p:spPr>
          <a:xfrm>
            <a:off x="3904249" y="1711778"/>
            <a:ext cx="276223" cy="2762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C75CF"/>
                </a:solidFill>
                <a:latin typeface="Arial" panose="020B0604020202020204" pitchFamily="34" charset="0"/>
                <a:cs typeface="Arial" panose="020B0604020202020204" pitchFamily="34" charset="0"/>
              </a:rPr>
              <a:t>5</a:t>
            </a:r>
          </a:p>
        </p:txBody>
      </p:sp>
      <p:sp>
        <p:nvSpPr>
          <p:cNvPr id="94" name="Oval 93"/>
          <p:cNvSpPr/>
          <p:nvPr/>
        </p:nvSpPr>
        <p:spPr>
          <a:xfrm>
            <a:off x="5274143" y="1700404"/>
            <a:ext cx="276223" cy="2762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C75CF"/>
                </a:solidFill>
                <a:latin typeface="Arial" panose="020B0604020202020204" pitchFamily="34" charset="0"/>
                <a:cs typeface="Arial" panose="020B0604020202020204" pitchFamily="34" charset="0"/>
              </a:rPr>
              <a:t>6</a:t>
            </a:r>
          </a:p>
        </p:txBody>
      </p:sp>
      <p:sp>
        <p:nvSpPr>
          <p:cNvPr id="107" name="Oval 106"/>
          <p:cNvSpPr/>
          <p:nvPr/>
        </p:nvSpPr>
        <p:spPr>
          <a:xfrm>
            <a:off x="6675807" y="1152526"/>
            <a:ext cx="276223" cy="2762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solidFill>
                <a:srgbClr val="1C75CF"/>
              </a:solidFill>
              <a:latin typeface="Arial" panose="020B0604020202020204" pitchFamily="34" charset="0"/>
              <a:cs typeface="Arial" panose="020B0604020202020204" pitchFamily="34" charset="0"/>
            </a:endParaRPr>
          </a:p>
        </p:txBody>
      </p:sp>
      <p:sp>
        <p:nvSpPr>
          <p:cNvPr id="108" name="Oval 107"/>
          <p:cNvSpPr/>
          <p:nvPr/>
        </p:nvSpPr>
        <p:spPr>
          <a:xfrm>
            <a:off x="8348660" y="1144589"/>
            <a:ext cx="276223" cy="2762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solidFill>
                <a:srgbClr val="1C75CF"/>
              </a:solidFill>
              <a:latin typeface="Arial" panose="020B0604020202020204" pitchFamily="34" charset="0"/>
              <a:cs typeface="Arial" panose="020B0604020202020204" pitchFamily="34" charset="0"/>
            </a:endParaRPr>
          </a:p>
        </p:txBody>
      </p:sp>
      <p:sp>
        <p:nvSpPr>
          <p:cNvPr id="109" name="Oval 108"/>
          <p:cNvSpPr/>
          <p:nvPr/>
        </p:nvSpPr>
        <p:spPr>
          <a:xfrm>
            <a:off x="7359669" y="1309690"/>
            <a:ext cx="276223" cy="2762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solidFill>
                <a:srgbClr val="1C75CF"/>
              </a:solidFill>
              <a:latin typeface="Arial" panose="020B0604020202020204" pitchFamily="34" charset="0"/>
              <a:cs typeface="Arial" panose="020B0604020202020204" pitchFamily="34" charset="0"/>
            </a:endParaRPr>
          </a:p>
        </p:txBody>
      </p:sp>
      <p:sp>
        <p:nvSpPr>
          <p:cNvPr id="4" name="TextBox 3"/>
          <p:cNvSpPr txBox="1"/>
          <p:nvPr/>
        </p:nvSpPr>
        <p:spPr>
          <a:xfrm>
            <a:off x="8281012" y="1109247"/>
            <a:ext cx="465836" cy="338554"/>
          </a:xfrm>
          <a:prstGeom prst="rect">
            <a:avLst/>
          </a:prstGeom>
          <a:noFill/>
        </p:spPr>
        <p:txBody>
          <a:bodyPr wrap="square" rtlCol="0">
            <a:spAutoFit/>
          </a:bodyPr>
          <a:lstStyle/>
          <a:p>
            <a:r>
              <a:rPr lang="en-US" sz="1600" dirty="0" smtClean="0">
                <a:solidFill>
                  <a:srgbClr val="1C75CF"/>
                </a:solidFill>
                <a:latin typeface="Arial" panose="020B0604020202020204" pitchFamily="34" charset="0"/>
                <a:cs typeface="Arial" panose="020B0604020202020204" pitchFamily="34" charset="0"/>
              </a:rPr>
              <a:t>10</a:t>
            </a:r>
            <a:endParaRPr lang="en-US" dirty="0">
              <a:solidFill>
                <a:srgbClr val="1C75CF"/>
              </a:solidFill>
              <a:latin typeface="Arial" panose="020B0604020202020204" pitchFamily="34" charset="0"/>
              <a:cs typeface="Arial" panose="020B0604020202020204" pitchFamily="34" charset="0"/>
            </a:endParaRPr>
          </a:p>
        </p:txBody>
      </p:sp>
      <p:sp>
        <p:nvSpPr>
          <p:cNvPr id="41" name="TextBox 40"/>
          <p:cNvSpPr txBox="1"/>
          <p:nvPr/>
        </p:nvSpPr>
        <p:spPr>
          <a:xfrm>
            <a:off x="6604014" y="1118142"/>
            <a:ext cx="465836" cy="338554"/>
          </a:xfrm>
          <a:prstGeom prst="rect">
            <a:avLst/>
          </a:prstGeom>
          <a:noFill/>
        </p:spPr>
        <p:txBody>
          <a:bodyPr wrap="square" rtlCol="0">
            <a:spAutoFit/>
          </a:bodyPr>
          <a:lstStyle/>
          <a:p>
            <a:r>
              <a:rPr lang="en-US" sz="1600" dirty="0">
                <a:solidFill>
                  <a:srgbClr val="1C75CF"/>
                </a:solidFill>
                <a:latin typeface="Arial" panose="020B0604020202020204" pitchFamily="34" charset="0"/>
                <a:cs typeface="Arial" panose="020B0604020202020204" pitchFamily="34" charset="0"/>
              </a:rPr>
              <a:t> </a:t>
            </a:r>
            <a:r>
              <a:rPr lang="en-US" sz="1600" dirty="0" smtClean="0">
                <a:solidFill>
                  <a:srgbClr val="1C75CF"/>
                </a:solidFill>
                <a:latin typeface="Arial" panose="020B0604020202020204" pitchFamily="34" charset="0"/>
                <a:cs typeface="Arial" panose="020B0604020202020204" pitchFamily="34" charset="0"/>
              </a:rPr>
              <a:t>8</a:t>
            </a:r>
            <a:endParaRPr lang="en-US" dirty="0">
              <a:solidFill>
                <a:srgbClr val="1C75CF"/>
              </a:solidFill>
              <a:latin typeface="Arial" panose="020B0604020202020204" pitchFamily="34" charset="0"/>
              <a:cs typeface="Arial" panose="020B0604020202020204" pitchFamily="34" charset="0"/>
            </a:endParaRPr>
          </a:p>
        </p:txBody>
      </p:sp>
      <p:sp>
        <p:nvSpPr>
          <p:cNvPr id="42" name="TextBox 41"/>
          <p:cNvSpPr txBox="1"/>
          <p:nvPr/>
        </p:nvSpPr>
        <p:spPr>
          <a:xfrm>
            <a:off x="7283867" y="1273591"/>
            <a:ext cx="465836" cy="338554"/>
          </a:xfrm>
          <a:prstGeom prst="rect">
            <a:avLst/>
          </a:prstGeom>
          <a:noFill/>
        </p:spPr>
        <p:txBody>
          <a:bodyPr wrap="square" rtlCol="0">
            <a:spAutoFit/>
          </a:bodyPr>
          <a:lstStyle/>
          <a:p>
            <a:r>
              <a:rPr lang="en-US" sz="1600" dirty="0" smtClean="0">
                <a:solidFill>
                  <a:srgbClr val="1C75CF"/>
                </a:solidFill>
                <a:latin typeface="Arial" panose="020B0604020202020204" pitchFamily="34" charset="0"/>
                <a:cs typeface="Arial" panose="020B0604020202020204" pitchFamily="34" charset="0"/>
              </a:rPr>
              <a:t> 9</a:t>
            </a:r>
            <a:endParaRPr lang="en-US" dirty="0">
              <a:solidFill>
                <a:srgbClr val="1C75CF"/>
              </a:solidFill>
              <a:latin typeface="Arial" panose="020B0604020202020204" pitchFamily="34" charset="0"/>
              <a:cs typeface="Arial" panose="020B0604020202020204" pitchFamily="34" charset="0"/>
            </a:endParaRPr>
          </a:p>
        </p:txBody>
      </p:sp>
      <p:pic>
        <p:nvPicPr>
          <p:cNvPr id="43" name="Picture 42"/>
          <p:cNvPicPr>
            <a:picLocks noChangeAspect="1"/>
          </p:cNvPicPr>
          <p:nvPr/>
        </p:nvPicPr>
        <p:blipFill rotWithShape="1">
          <a:blip r:embed="rId14" cstate="print">
            <a:extLst>
              <a:ext uri="{28A0092B-C50C-407E-A947-70E740481C1C}">
                <a14:useLocalDpi xmlns:a14="http://schemas.microsoft.com/office/drawing/2010/main" val="0"/>
              </a:ext>
            </a:extLst>
          </a:blip>
          <a:srcRect l="31022" t="30392" r="64526" b="20819"/>
          <a:stretch/>
        </p:blipFill>
        <p:spPr>
          <a:xfrm>
            <a:off x="3118058" y="862042"/>
            <a:ext cx="391900" cy="1264023"/>
          </a:xfrm>
          <a:prstGeom prst="rect">
            <a:avLst/>
          </a:prstGeom>
        </p:spPr>
      </p:pic>
      <p:pic>
        <p:nvPicPr>
          <p:cNvPr id="48" name="Picture 47"/>
          <p:cNvPicPr>
            <a:picLocks noChangeAspect="1"/>
          </p:cNvPicPr>
          <p:nvPr/>
        </p:nvPicPr>
        <p:blipFill rotWithShape="1">
          <a:blip r:embed="rId14" cstate="print">
            <a:extLst>
              <a:ext uri="{28A0092B-C50C-407E-A947-70E740481C1C}">
                <a14:useLocalDpi xmlns:a14="http://schemas.microsoft.com/office/drawing/2010/main" val="0"/>
              </a:ext>
            </a:extLst>
          </a:blip>
          <a:srcRect l="31022" t="30392" r="64526" b="20819"/>
          <a:stretch/>
        </p:blipFill>
        <p:spPr>
          <a:xfrm>
            <a:off x="6058840" y="862041"/>
            <a:ext cx="391900" cy="1264023"/>
          </a:xfrm>
          <a:prstGeom prst="rect">
            <a:avLst/>
          </a:prstGeom>
        </p:spPr>
      </p:pic>
      <p:sp>
        <p:nvSpPr>
          <p:cNvPr id="44" name="Footer Placeholder 1"/>
          <p:cNvSpPr txBox="1">
            <a:spLocks/>
          </p:cNvSpPr>
          <p:nvPr/>
        </p:nvSpPr>
        <p:spPr>
          <a:xfrm>
            <a:off x="762000" y="3486150"/>
            <a:ext cx="3962400" cy="381000"/>
          </a:xfrm>
          <a:prstGeom prst="rect">
            <a:avLst/>
          </a:prstGeom>
          <a:noFill/>
        </p:spPr>
        <p:txBody>
          <a:bodyPr/>
          <a:lstStyle>
            <a:defPPr>
              <a:defRPr lang="en-US"/>
            </a:defPPr>
            <a:lvl1pPr marL="0" algn="l" defTabSz="914400" rtl="0" eaLnBrk="1" latinLnBrk="0" hangingPunct="1">
              <a:defRPr sz="1200" kern="1200">
                <a:solidFill>
                  <a:srgbClr val="1A75C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t>4</a:t>
            </a:r>
            <a:r>
              <a:rPr lang="en-US" sz="1400" b="1" dirty="0" smtClean="0"/>
              <a:t>.</a:t>
            </a:r>
            <a:r>
              <a:rPr lang="en-US" sz="1400" dirty="0" smtClean="0"/>
              <a:t> Option of </a:t>
            </a:r>
            <a:r>
              <a:rPr lang="en-US" sz="1400" dirty="0"/>
              <a:t>Licensed, </a:t>
            </a:r>
            <a:r>
              <a:rPr lang="en-US" sz="1400" b="1" i="1" dirty="0"/>
              <a:t>Independent</a:t>
            </a:r>
            <a:r>
              <a:rPr lang="en-US" sz="1400" dirty="0"/>
              <a:t> Inspectors </a:t>
            </a:r>
          </a:p>
          <a:p>
            <a:r>
              <a:rPr lang="en-US" sz="1400" dirty="0" smtClean="0"/>
              <a:t> </a:t>
            </a:r>
            <a:endParaRPr lang="en-US" sz="1400" dirty="0"/>
          </a:p>
        </p:txBody>
      </p:sp>
      <p:sp>
        <p:nvSpPr>
          <p:cNvPr id="91" name="Oval 90"/>
          <p:cNvSpPr/>
          <p:nvPr/>
        </p:nvSpPr>
        <p:spPr>
          <a:xfrm>
            <a:off x="3174549" y="1152527"/>
            <a:ext cx="276223" cy="2762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C75CF"/>
                </a:solidFill>
                <a:latin typeface="Arial" panose="020B0604020202020204" pitchFamily="34" charset="0"/>
                <a:cs typeface="Arial" panose="020B0604020202020204" pitchFamily="34" charset="0"/>
              </a:rPr>
              <a:t>4</a:t>
            </a:r>
          </a:p>
        </p:txBody>
      </p:sp>
      <p:sp>
        <p:nvSpPr>
          <p:cNvPr id="96" name="Oval 95"/>
          <p:cNvSpPr/>
          <p:nvPr/>
        </p:nvSpPr>
        <p:spPr>
          <a:xfrm>
            <a:off x="6124577" y="1152527"/>
            <a:ext cx="276223" cy="2762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C75CF"/>
                </a:solidFill>
                <a:latin typeface="Arial" panose="020B0604020202020204" pitchFamily="34" charset="0"/>
                <a:cs typeface="Arial" panose="020B0604020202020204" pitchFamily="34" charset="0"/>
              </a:rPr>
              <a:t>7</a:t>
            </a:r>
          </a:p>
        </p:txBody>
      </p:sp>
    </p:spTree>
    <p:extLst>
      <p:ext uri="{BB962C8B-B14F-4D97-AF65-F5344CB8AC3E}">
        <p14:creationId xmlns:p14="http://schemas.microsoft.com/office/powerpoint/2010/main" val="296949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03"/>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0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0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00"/>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53" presetClass="entr" presetSubtype="16" fill="hold" nodeType="clickEffect">
                                  <p:stCondLst>
                                    <p:cond delay="0"/>
                                  </p:stCondLst>
                                  <p:childTnLst>
                                    <p:set>
                                      <p:cBhvr>
                                        <p:cTn id="100" dur="1" fill="hold">
                                          <p:stCondLst>
                                            <p:cond delay="0"/>
                                          </p:stCondLst>
                                        </p:cTn>
                                        <p:tgtEl>
                                          <p:spTgt spid="85"/>
                                        </p:tgtEl>
                                        <p:attrNameLst>
                                          <p:attrName>style.visibility</p:attrName>
                                        </p:attrNameLst>
                                      </p:cBhvr>
                                      <p:to>
                                        <p:strVal val="visible"/>
                                      </p:to>
                                    </p:set>
                                    <p:anim calcmode="lin" valueType="num">
                                      <p:cBhvr>
                                        <p:cTn id="101" dur="500" fill="hold"/>
                                        <p:tgtEl>
                                          <p:spTgt spid="85"/>
                                        </p:tgtEl>
                                        <p:attrNameLst>
                                          <p:attrName>ppt_w</p:attrName>
                                        </p:attrNameLst>
                                      </p:cBhvr>
                                      <p:tavLst>
                                        <p:tav tm="0">
                                          <p:val>
                                            <p:fltVal val="0"/>
                                          </p:val>
                                        </p:tav>
                                        <p:tav tm="100000">
                                          <p:val>
                                            <p:strVal val="#ppt_w"/>
                                          </p:val>
                                        </p:tav>
                                      </p:tavLst>
                                    </p:anim>
                                    <p:anim calcmode="lin" valueType="num">
                                      <p:cBhvr>
                                        <p:cTn id="102" dur="500" fill="hold"/>
                                        <p:tgtEl>
                                          <p:spTgt spid="85"/>
                                        </p:tgtEl>
                                        <p:attrNameLst>
                                          <p:attrName>ppt_h</p:attrName>
                                        </p:attrNameLst>
                                      </p:cBhvr>
                                      <p:tavLst>
                                        <p:tav tm="0">
                                          <p:val>
                                            <p:fltVal val="0"/>
                                          </p:val>
                                        </p:tav>
                                        <p:tav tm="100000">
                                          <p:val>
                                            <p:strVal val="#ppt_h"/>
                                          </p:val>
                                        </p:tav>
                                      </p:tavLst>
                                    </p:anim>
                                    <p:animEffect transition="in" filter="fade">
                                      <p:cBhvr>
                                        <p:cTn id="103"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98" grpId="0"/>
      <p:bldP spid="100" grpId="0"/>
      <p:bldP spid="101" grpId="0"/>
      <p:bldP spid="102" grpId="0"/>
      <p:bldP spid="103" grpId="0"/>
      <p:bldP spid="104" grpId="0"/>
      <p:bldP spid="2" grpId="0" animBg="1"/>
      <p:bldP spid="89" grpId="0" animBg="1"/>
      <p:bldP spid="90" grpId="0" animBg="1"/>
      <p:bldP spid="92" grpId="0" animBg="1"/>
      <p:bldP spid="94" grpId="0" animBg="1"/>
      <p:bldP spid="107" grpId="0" animBg="1"/>
      <p:bldP spid="108" grpId="0" animBg="1"/>
      <p:bldP spid="109" grpId="0" animBg="1"/>
      <p:bldP spid="4" grpId="0"/>
      <p:bldP spid="41" grpId="0"/>
      <p:bldP spid="42" grpId="0"/>
      <p:bldP spid="44" grpId="0"/>
      <p:bldP spid="91" grpId="0" animBg="1"/>
      <p:bldP spid="96" grpId="0" animBg="1"/>
    </p:bldLst>
  </p:timing>
</p:sld>
</file>

<file path=ppt/theme/theme1.xml><?xml version="1.0" encoding="utf-8"?>
<a:theme xmlns:a="http://schemas.openxmlformats.org/drawingml/2006/main" name="Walmart Corporate Theme 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26140</TotalTime>
  <Words>2101</Words>
  <Application>Microsoft Office PowerPoint</Application>
  <PresentationFormat>On-screen Show (16:9)</PresentationFormat>
  <Paragraphs>145</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Walmart Corporate Theme 2015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Wal-Mart Stores,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p9stewa</dc:creator>
  <cp:lastModifiedBy>J. Welby Leaman</cp:lastModifiedBy>
  <cp:revision>423</cp:revision>
  <cp:lastPrinted>2017-02-15T21:20:43Z</cp:lastPrinted>
  <dcterms:created xsi:type="dcterms:W3CDTF">2015-11-16T15:29:11Z</dcterms:created>
  <dcterms:modified xsi:type="dcterms:W3CDTF">2017-04-20T16:33:27Z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