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9" r:id="rId3"/>
    <p:sldId id="286" r:id="rId4"/>
    <p:sldId id="290" r:id="rId5"/>
    <p:sldId id="287" r:id="rId6"/>
    <p:sldId id="288" r:id="rId7"/>
    <p:sldId id="291" r:id="rId8"/>
    <p:sldId id="292" r:id="rId9"/>
    <p:sldId id="293" r:id="rId10"/>
    <p:sldId id="294" r:id="rId11"/>
    <p:sldId id="296" r:id="rId12"/>
    <p:sldId id="297" r:id="rId13"/>
    <p:sldId id="295" r:id="rId14"/>
    <p:sldId id="298" r:id="rId15"/>
    <p:sldId id="302" r:id="rId16"/>
    <p:sldId id="303" r:id="rId17"/>
    <p:sldId id="299" r:id="rId18"/>
    <p:sldId id="300" r:id="rId19"/>
    <p:sldId id="304" r:id="rId20"/>
    <p:sldId id="311" r:id="rId21"/>
    <p:sldId id="306" r:id="rId22"/>
    <p:sldId id="305" r:id="rId23"/>
    <p:sldId id="307" r:id="rId24"/>
    <p:sldId id="308" r:id="rId25"/>
    <p:sldId id="309" r:id="rId26"/>
    <p:sldId id="312" r:id="rId27"/>
    <p:sldId id="313" r:id="rId28"/>
    <p:sldId id="315" r:id="rId29"/>
    <p:sldId id="316" r:id="rId30"/>
    <p:sldId id="314" r:id="rId31"/>
    <p:sldId id="317" r:id="rId32"/>
    <p:sldId id="310" r:id="rId33"/>
    <p:sldId id="285" r:id="rId3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9" autoAdjust="0"/>
    <p:restoredTop sz="94631" autoAdjust="0"/>
  </p:normalViewPr>
  <p:slideViewPr>
    <p:cSldViewPr snapToGrid="0">
      <p:cViewPr varScale="1">
        <p:scale>
          <a:sx n="75" d="100"/>
          <a:sy n="75" d="100"/>
        </p:scale>
        <p:origin x="312" y="72"/>
      </p:cViewPr>
      <p:guideLst/>
    </p:cSldViewPr>
  </p:slideViewPr>
  <p:outlineViewPr>
    <p:cViewPr>
      <p:scale>
        <a:sx n="33" d="100"/>
        <a:sy n="33" d="100"/>
      </p:scale>
      <p:origin x="0" y="-178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AEF58F-3290-4F5E-8933-E19C2C1BDE8F}" type="datetimeFigureOut">
              <a:rPr lang="es-MX" smtClean="0"/>
              <a:t>20/04/2017</a:t>
            </a:fld>
            <a:endParaRPr lang="es-MX"/>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BA7DFD-D332-4E83-BBBC-1EDF13BED8EA}" type="slidenum">
              <a:rPr lang="es-MX" smtClean="0"/>
              <a:t>‹#›</a:t>
            </a:fld>
            <a:endParaRPr lang="es-MX"/>
          </a:p>
        </p:txBody>
      </p:sp>
    </p:spTree>
    <p:extLst>
      <p:ext uri="{BB962C8B-B14F-4D97-AF65-F5344CB8AC3E}">
        <p14:creationId xmlns:p14="http://schemas.microsoft.com/office/powerpoint/2010/main" val="2594251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27BA7DFD-D332-4E83-BBBC-1EDF13BED8EA}" type="slidenum">
              <a:rPr lang="es-MX" smtClean="0"/>
              <a:t>19</a:t>
            </a:fld>
            <a:endParaRPr lang="es-MX"/>
          </a:p>
        </p:txBody>
      </p:sp>
    </p:spTree>
    <p:extLst>
      <p:ext uri="{BB962C8B-B14F-4D97-AF65-F5344CB8AC3E}">
        <p14:creationId xmlns:p14="http://schemas.microsoft.com/office/powerpoint/2010/main" val="318788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s-MX"/>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s-MX"/>
          </a:p>
        </p:txBody>
      </p:sp>
      <p:sp>
        <p:nvSpPr>
          <p:cNvPr id="4" name="Date Placeholder 3"/>
          <p:cNvSpPr>
            <a:spLocks noGrp="1"/>
          </p:cNvSpPr>
          <p:nvPr>
            <p:ph type="dt" sz="half" idx="10"/>
          </p:nvPr>
        </p:nvSpPr>
        <p:spPr/>
        <p:txBody>
          <a:bodyPr/>
          <a:lstStyle/>
          <a:p>
            <a:fld id="{2A0E90D1-E567-46FE-9575-92CEBEE3752F}" type="datetimeFigureOut">
              <a:rPr lang="es-MX" smtClean="0"/>
              <a:t>20/04/2017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1227483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2A0E90D1-E567-46FE-9575-92CEBEE3752F}" type="datetimeFigureOut">
              <a:rPr lang="es-MX" smtClean="0"/>
              <a:t>20/04/2017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3482286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s-MX"/>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0E90D1-E567-46FE-9575-92CEBEE3752F}" type="datetimeFigureOut">
              <a:rPr lang="es-MX" smtClean="0"/>
              <a:t>20/04/2017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302068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Date Placeholder 4"/>
          <p:cNvSpPr>
            <a:spLocks noGrp="1"/>
          </p:cNvSpPr>
          <p:nvPr>
            <p:ph type="dt" sz="half" idx="10"/>
          </p:nvPr>
        </p:nvSpPr>
        <p:spPr/>
        <p:txBody>
          <a:bodyPr/>
          <a:lstStyle/>
          <a:p>
            <a:fld id="{2A0E90D1-E567-46FE-9575-92CEBEE3752F}" type="datetimeFigureOut">
              <a:rPr lang="es-MX" smtClean="0"/>
              <a:t>20/04/2017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2096945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s-MX"/>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7" name="Date Placeholder 6"/>
          <p:cNvSpPr>
            <a:spLocks noGrp="1"/>
          </p:cNvSpPr>
          <p:nvPr>
            <p:ph type="dt" sz="half" idx="10"/>
          </p:nvPr>
        </p:nvSpPr>
        <p:spPr/>
        <p:txBody>
          <a:bodyPr/>
          <a:lstStyle/>
          <a:p>
            <a:fld id="{2A0E90D1-E567-46FE-9575-92CEBEE3752F}" type="datetimeFigureOut">
              <a:rPr lang="es-MX" smtClean="0"/>
              <a:t>20/04/2017</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1664000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p>
            <a:fld id="{2A0E90D1-E567-46FE-9575-92CEBEE3752F}" type="datetimeFigureOut">
              <a:rPr lang="es-MX" smtClean="0"/>
              <a:t>20/04/2017</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3200449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E90D1-E567-46FE-9575-92CEBEE3752F}" type="datetimeFigureOut">
              <a:rPr lang="es-MX" smtClean="0"/>
              <a:t>20/04/2017</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3675485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s-MX"/>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E90D1-E567-46FE-9575-92CEBEE3752F}" type="datetimeFigureOut">
              <a:rPr lang="es-MX" smtClean="0"/>
              <a:t>20/04/2017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3928254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s-MX"/>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E90D1-E567-46FE-9575-92CEBEE3752F}" type="datetimeFigureOut">
              <a:rPr lang="es-MX" smtClean="0"/>
              <a:t>20/04/2017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3442192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2A0E90D1-E567-46FE-9575-92CEBEE3752F}" type="datetimeFigureOut">
              <a:rPr lang="es-MX" smtClean="0"/>
              <a:t>20/04/2017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1041108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s-MX"/>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2A0E90D1-E567-46FE-9575-92CEBEE3752F}" type="datetimeFigureOut">
              <a:rPr lang="es-MX" smtClean="0"/>
              <a:t>20/04/2017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68D455-C372-4697-80F6-736F741DEF96}" type="slidenum">
              <a:rPr lang="es-MX" smtClean="0"/>
              <a:t>‹#›</a:t>
            </a:fld>
            <a:endParaRPr lang="es-MX"/>
          </a:p>
        </p:txBody>
      </p:sp>
    </p:spTree>
    <p:extLst>
      <p:ext uri="{BB962C8B-B14F-4D97-AF65-F5344CB8AC3E}">
        <p14:creationId xmlns:p14="http://schemas.microsoft.com/office/powerpoint/2010/main" val="303049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s-MX"/>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E90D1-E567-46FE-9575-92CEBEE3752F}" type="datetimeFigureOut">
              <a:rPr lang="es-MX" smtClean="0"/>
              <a:t>20/04/2017</a:t>
            </a:fld>
            <a:endParaRPr lang="es-MX"/>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68D455-C372-4697-80F6-736F741DEF96}" type="slidenum">
              <a:rPr lang="es-MX" smtClean="0"/>
              <a:t>‹#›</a:t>
            </a:fld>
            <a:endParaRPr lang="es-MX"/>
          </a:p>
        </p:txBody>
      </p:sp>
    </p:spTree>
    <p:extLst>
      <p:ext uri="{BB962C8B-B14F-4D97-AF65-F5344CB8AC3E}">
        <p14:creationId xmlns:p14="http://schemas.microsoft.com/office/powerpoint/2010/main" val="3373986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42087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ctrTitle"/>
          </p:nvPr>
        </p:nvSpPr>
        <p:spPr>
          <a:xfrm>
            <a:off x="1524000" y="1959494"/>
            <a:ext cx="9144000" cy="2045841"/>
          </a:xfrm>
        </p:spPr>
        <p:txBody>
          <a:bodyPr>
            <a:normAutofit/>
          </a:bodyPr>
          <a:lstStyle/>
          <a:p>
            <a:r>
              <a:rPr lang="es-MX" sz="3600" b="1" dirty="0" smtClean="0">
                <a:solidFill>
                  <a:schemeClr val="bg1"/>
                </a:solidFill>
              </a:rPr>
              <a:t>Mejores </a:t>
            </a:r>
            <a:r>
              <a:rPr lang="es-MX" sz="3600" b="1" dirty="0">
                <a:solidFill>
                  <a:schemeClr val="bg1"/>
                </a:solidFill>
              </a:rPr>
              <a:t>Prácticas e Índices de Competitividad </a:t>
            </a:r>
            <a:r>
              <a:rPr lang="es-MX" sz="3600" b="1" dirty="0" smtClean="0">
                <a:solidFill>
                  <a:schemeClr val="bg1"/>
                </a:solidFill>
              </a:rPr>
              <a:t>para </a:t>
            </a:r>
            <a:r>
              <a:rPr lang="es-MX" sz="3600" b="1" dirty="0">
                <a:solidFill>
                  <a:schemeClr val="bg1"/>
                </a:solidFill>
              </a:rPr>
              <a:t>la Transformación </a:t>
            </a:r>
            <a:r>
              <a:rPr lang="es-MX" sz="3600" b="1" dirty="0" smtClean="0">
                <a:solidFill>
                  <a:schemeClr val="bg1"/>
                </a:solidFill>
              </a:rPr>
              <a:t>Pública</a:t>
            </a:r>
            <a:endParaRPr lang="es-MX" sz="3200" b="1" dirty="0">
              <a:solidFill>
                <a:schemeClr val="bg1"/>
              </a:solidFill>
            </a:endParaRPr>
          </a:p>
        </p:txBody>
      </p:sp>
      <p:sp>
        <p:nvSpPr>
          <p:cNvPr id="3" name="Subtitle 2"/>
          <p:cNvSpPr>
            <a:spLocks noGrp="1"/>
          </p:cNvSpPr>
          <p:nvPr>
            <p:ph type="subTitle" idx="1"/>
          </p:nvPr>
        </p:nvSpPr>
        <p:spPr>
          <a:xfrm>
            <a:off x="1524000" y="4609578"/>
            <a:ext cx="9144000" cy="1826561"/>
          </a:xfrm>
        </p:spPr>
        <p:txBody>
          <a:bodyPr>
            <a:normAutofit fontScale="70000" lnSpcReduction="20000"/>
          </a:bodyPr>
          <a:lstStyle/>
          <a:p>
            <a:r>
              <a:rPr lang="es-MX" sz="4000" b="1" dirty="0" smtClean="0"/>
              <a:t>Calidad Regulatoria para Impulsar la Competitividad:</a:t>
            </a:r>
          </a:p>
          <a:p>
            <a:r>
              <a:rPr lang="es-MX" sz="2600" b="1" dirty="0" smtClean="0"/>
              <a:t>La importancia de Normatividad y Gestión Pública Efectiva en el Proceso de Licencias de Construcción</a:t>
            </a:r>
            <a:endParaRPr lang="es-MX" sz="2600" b="1" dirty="0"/>
          </a:p>
          <a:p>
            <a:endParaRPr lang="es-MX" b="1" dirty="0" smtClean="0"/>
          </a:p>
          <a:p>
            <a:r>
              <a:rPr lang="es-MX" b="1" dirty="0" smtClean="0"/>
              <a:t>Fernando Gómez Zaldívar</a:t>
            </a:r>
          </a:p>
          <a:p>
            <a:r>
              <a:rPr lang="es-MX" b="1" dirty="0" smtClean="0"/>
              <a:t>20 de abril de 2017</a:t>
            </a:r>
          </a:p>
          <a:p>
            <a:endParaRPr lang="es-MX"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62000" y="741427"/>
            <a:ext cx="6080668" cy="135307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4668" y="711421"/>
            <a:ext cx="3158216" cy="1383081"/>
          </a:xfrm>
          <a:prstGeom prst="rect">
            <a:avLst/>
          </a:prstGeom>
        </p:spPr>
      </p:pic>
    </p:spTree>
    <p:extLst>
      <p:ext uri="{BB962C8B-B14F-4D97-AF65-F5344CB8AC3E}">
        <p14:creationId xmlns:p14="http://schemas.microsoft.com/office/powerpoint/2010/main" val="2965249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fontScale="92500" lnSpcReduction="20000"/>
          </a:bodyPr>
          <a:lstStyle/>
          <a:p>
            <a:r>
              <a:rPr lang="es-MX" sz="3500" dirty="0" smtClean="0"/>
              <a:t>Competitividad: ¿Por qué es importante?</a:t>
            </a:r>
          </a:p>
          <a:p>
            <a:pPr lvl="1">
              <a:buFontTx/>
              <a:buChar char="-"/>
            </a:pPr>
            <a:r>
              <a:rPr lang="es-MX" sz="2800" dirty="0" smtClean="0"/>
              <a:t>Medición de la Competitividad</a:t>
            </a:r>
          </a:p>
          <a:p>
            <a:pPr lvl="1">
              <a:buFontTx/>
              <a:buChar char="-"/>
            </a:pPr>
            <a:r>
              <a:rPr lang="es-MX" sz="2800" dirty="0" smtClean="0"/>
              <a:t>El Gobierno como facilitador de la Competitividad</a:t>
            </a:r>
          </a:p>
          <a:p>
            <a:pPr lvl="1">
              <a:buFontTx/>
              <a:buChar char="-"/>
            </a:pPr>
            <a:endParaRPr lang="es-MX" sz="2800" dirty="0" smtClean="0"/>
          </a:p>
          <a:p>
            <a:r>
              <a:rPr lang="es-MX" sz="3500" dirty="0" smtClean="0"/>
              <a:t>Calidad Regulatoria para incrementar la Competitividad</a:t>
            </a:r>
          </a:p>
          <a:p>
            <a:pPr lvl="1">
              <a:buFontTx/>
              <a:buChar char="-"/>
            </a:pPr>
            <a:r>
              <a:rPr lang="es-MX" sz="2800" dirty="0" smtClean="0"/>
              <a:t>Guías </a:t>
            </a:r>
            <a:r>
              <a:rPr lang="es-MX" sz="2800" dirty="0"/>
              <a:t>para Mejorar la Calidad </a:t>
            </a:r>
            <a:r>
              <a:rPr lang="es-MX" sz="2800" dirty="0" smtClean="0"/>
              <a:t>Regulatoria</a:t>
            </a:r>
          </a:p>
          <a:p>
            <a:pPr lvl="1">
              <a:buFontTx/>
              <a:buChar char="-"/>
            </a:pPr>
            <a:r>
              <a:rPr lang="es-MX" sz="2800" dirty="0" smtClean="0"/>
              <a:t>Buenas prácticas en México</a:t>
            </a:r>
          </a:p>
          <a:p>
            <a:pPr lvl="1">
              <a:buFontTx/>
              <a:buChar char="-"/>
            </a:pPr>
            <a:endParaRPr lang="es-MX" sz="2800" dirty="0" smtClean="0"/>
          </a:p>
          <a:p>
            <a:r>
              <a:rPr lang="es-MX" sz="3500" dirty="0" smtClean="0"/>
              <a:t>La Competitividad impulsada desde la Escuela de Gobierno y Transformación Pública del Tecnológico de Monterrey</a:t>
            </a:r>
          </a:p>
          <a:p>
            <a:pPr lvl="1">
              <a:buFontTx/>
              <a:buChar char="-"/>
            </a:pPr>
            <a:r>
              <a:rPr lang="es-MX" sz="2800" dirty="0" smtClean="0"/>
              <a:t>ICSEM 2016</a:t>
            </a:r>
            <a:endParaRPr lang="es-MX" sz="2800" dirty="0"/>
          </a:p>
          <a:p>
            <a:pPr lvl="1">
              <a:buFontTx/>
              <a:buChar char="-"/>
            </a:pPr>
            <a:r>
              <a:rPr lang="es-MX" sz="2800" dirty="0" smtClean="0"/>
              <a:t>Sectores Estratégicos</a:t>
            </a:r>
            <a:endParaRPr lang="es-MX" sz="2800" dirty="0"/>
          </a:p>
          <a:p>
            <a:endParaRPr lang="es-MX" sz="32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Temas</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8798231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endParaRPr lang="es-MX" sz="3600" dirty="0" smtClean="0"/>
          </a:p>
          <a:p>
            <a:pPr marL="0" indent="0">
              <a:buNone/>
            </a:pPr>
            <a:r>
              <a:rPr lang="es-MX" sz="3600" dirty="0" smtClean="0"/>
              <a:t>Según el </a:t>
            </a:r>
            <a:r>
              <a:rPr lang="es-MX" sz="3600" i="1" dirty="0" err="1" smtClean="0"/>
              <a:t>World</a:t>
            </a:r>
            <a:r>
              <a:rPr lang="es-MX" sz="3600" i="1" dirty="0" smtClean="0"/>
              <a:t> </a:t>
            </a:r>
            <a:r>
              <a:rPr lang="es-MX" sz="3600" i="1" dirty="0" err="1" smtClean="0"/>
              <a:t>Economic</a:t>
            </a:r>
            <a:r>
              <a:rPr lang="es-MX" sz="3600" i="1" dirty="0" smtClean="0"/>
              <a:t> </a:t>
            </a:r>
            <a:r>
              <a:rPr lang="es-MX" sz="3600" i="1" dirty="0" err="1" smtClean="0"/>
              <a:t>Forum</a:t>
            </a:r>
            <a:r>
              <a:rPr lang="es-MX" sz="3600" i="1" dirty="0" smtClean="0"/>
              <a:t> </a:t>
            </a:r>
            <a:r>
              <a:rPr lang="es-MX" sz="3600" dirty="0" smtClean="0"/>
              <a:t>(WEF):</a:t>
            </a:r>
          </a:p>
          <a:p>
            <a:pPr marL="0" indent="0">
              <a:buNone/>
            </a:pPr>
            <a:endParaRPr lang="es-MX" sz="3600" dirty="0" smtClean="0"/>
          </a:p>
          <a:p>
            <a:pPr marL="0" indent="0" algn="ctr">
              <a:buNone/>
            </a:pPr>
            <a:r>
              <a:rPr lang="es-MX" sz="3600" dirty="0" smtClean="0"/>
              <a:t>“Conjunto </a:t>
            </a:r>
            <a:r>
              <a:rPr lang="es-MX" sz="3600" dirty="0"/>
              <a:t>de instituciones, políticas y factores que determinan el nivel de </a:t>
            </a:r>
            <a:r>
              <a:rPr lang="es-MX" sz="3600" b="1" dirty="0"/>
              <a:t>productividad</a:t>
            </a:r>
            <a:r>
              <a:rPr lang="es-MX" sz="3600" dirty="0"/>
              <a:t> de un </a:t>
            </a:r>
            <a:r>
              <a:rPr lang="es-MX" sz="3600" dirty="0" smtClean="0"/>
              <a:t>país”.</a:t>
            </a:r>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Competitividad</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12237586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4869557" cy="4930405"/>
          </a:xfrm>
        </p:spPr>
        <p:txBody>
          <a:bodyPr>
            <a:normAutofit fontScale="92500" lnSpcReduction="10000"/>
          </a:bodyPr>
          <a:lstStyle/>
          <a:p>
            <a:pPr marL="0" indent="0" algn="ctr">
              <a:buNone/>
            </a:pPr>
            <a:r>
              <a:rPr lang="es-MX" sz="3200" dirty="0" smtClean="0">
                <a:solidFill>
                  <a:schemeClr val="accent5">
                    <a:lumMod val="50000"/>
                  </a:schemeClr>
                </a:solidFill>
              </a:rPr>
              <a:t>¿Son suficientes los instrumentos de política económica tradicionales?</a:t>
            </a:r>
          </a:p>
          <a:p>
            <a:pPr marL="0" indent="0">
              <a:buNone/>
            </a:pPr>
            <a:endParaRPr lang="es-MX" sz="3200" dirty="0"/>
          </a:p>
          <a:p>
            <a:pPr marL="0" indent="0">
              <a:buNone/>
            </a:pPr>
            <a:r>
              <a:rPr lang="es-MX" sz="3200" dirty="0" smtClean="0"/>
              <a:t>Las </a:t>
            </a:r>
            <a:r>
              <a:rPr lang="es-MX" sz="3200" dirty="0"/>
              <a:t>economías </a:t>
            </a:r>
            <a:r>
              <a:rPr lang="es-MX" sz="3200" dirty="0" smtClean="0"/>
              <a:t>con </a:t>
            </a:r>
            <a:r>
              <a:rPr lang="es-MX" sz="3200" dirty="0"/>
              <a:t>clasificaciones altas de competitividad tuvieron más éxito en el impulso del crecimiento económico </a:t>
            </a:r>
            <a:r>
              <a:rPr lang="es-MX" sz="3200" dirty="0" smtClean="0"/>
              <a:t>a partir de la crisis financiera de 2008 que </a:t>
            </a:r>
            <a:r>
              <a:rPr lang="es-MX" sz="3200" dirty="0"/>
              <a:t>los que tenían clasificaciones más </a:t>
            </a:r>
            <a:r>
              <a:rPr lang="es-MX" sz="3200" dirty="0" smtClean="0"/>
              <a:t>bajas.</a:t>
            </a:r>
            <a:endParaRPr lang="es-MX" sz="32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Competitividad</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5" name="Picture 4"/>
          <p:cNvPicPr>
            <a:picLocks noChangeAspect="1"/>
          </p:cNvPicPr>
          <p:nvPr/>
        </p:nvPicPr>
        <p:blipFill>
          <a:blip r:embed="rId4"/>
          <a:stretch>
            <a:fillRect/>
          </a:stretch>
        </p:blipFill>
        <p:spPr>
          <a:xfrm>
            <a:off x="5333197" y="1032013"/>
            <a:ext cx="6419850" cy="5343525"/>
          </a:xfrm>
          <a:prstGeom prst="rect">
            <a:avLst/>
          </a:prstGeom>
        </p:spPr>
      </p:pic>
    </p:spTree>
    <p:extLst>
      <p:ext uri="{BB962C8B-B14F-4D97-AF65-F5344CB8AC3E}">
        <p14:creationId xmlns:p14="http://schemas.microsoft.com/office/powerpoint/2010/main" val="8594861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5167139" cy="4930405"/>
          </a:xfrm>
        </p:spPr>
        <p:txBody>
          <a:bodyPr>
            <a:normAutofit fontScale="77500" lnSpcReduction="20000"/>
          </a:bodyPr>
          <a:lstStyle/>
          <a:p>
            <a:pPr marL="0" indent="0">
              <a:buNone/>
            </a:pPr>
            <a:r>
              <a:rPr lang="es-MX" sz="3200" dirty="0" smtClean="0">
                <a:solidFill>
                  <a:schemeClr val="accent5">
                    <a:lumMod val="50000"/>
                  </a:schemeClr>
                </a:solidFill>
              </a:rPr>
              <a:t>Instituciones</a:t>
            </a:r>
          </a:p>
          <a:p>
            <a:pPr marL="0" indent="0">
              <a:buNone/>
            </a:pPr>
            <a:r>
              <a:rPr lang="es-MX" sz="3200" dirty="0" smtClean="0">
                <a:solidFill>
                  <a:schemeClr val="accent5">
                    <a:lumMod val="50000"/>
                  </a:schemeClr>
                </a:solidFill>
              </a:rPr>
              <a:t>Infraestructura</a:t>
            </a:r>
          </a:p>
          <a:p>
            <a:pPr marL="0" indent="0">
              <a:buNone/>
            </a:pPr>
            <a:r>
              <a:rPr lang="es-MX" sz="3200" dirty="0" smtClean="0">
                <a:solidFill>
                  <a:schemeClr val="accent5">
                    <a:lumMod val="50000"/>
                  </a:schemeClr>
                </a:solidFill>
              </a:rPr>
              <a:t>Ambiente macroeconómico</a:t>
            </a:r>
          </a:p>
          <a:p>
            <a:pPr marL="0" indent="0">
              <a:buNone/>
            </a:pPr>
            <a:r>
              <a:rPr lang="es-MX" sz="3200" dirty="0" smtClean="0">
                <a:solidFill>
                  <a:schemeClr val="accent5">
                    <a:lumMod val="50000"/>
                  </a:schemeClr>
                </a:solidFill>
              </a:rPr>
              <a:t>Salud y educación básica</a:t>
            </a:r>
          </a:p>
          <a:p>
            <a:pPr marL="0" indent="0">
              <a:buNone/>
            </a:pPr>
            <a:r>
              <a:rPr lang="es-MX" sz="3200" dirty="0" smtClean="0"/>
              <a:t>Educación superior y capacitación</a:t>
            </a:r>
          </a:p>
          <a:p>
            <a:pPr marL="0" indent="0">
              <a:buNone/>
            </a:pPr>
            <a:r>
              <a:rPr lang="es-MX" sz="3200" dirty="0" smtClean="0"/>
              <a:t>Eficiencia de los mercados de bienes</a:t>
            </a:r>
          </a:p>
          <a:p>
            <a:pPr marL="0" indent="0">
              <a:buNone/>
            </a:pPr>
            <a:r>
              <a:rPr lang="es-MX" sz="3200" dirty="0" smtClean="0"/>
              <a:t>Eficiencia del mercado laboral</a:t>
            </a:r>
          </a:p>
          <a:p>
            <a:pPr marL="0" indent="0">
              <a:buNone/>
            </a:pPr>
            <a:r>
              <a:rPr lang="es-MX" sz="3200" dirty="0" smtClean="0"/>
              <a:t>Desarrollo del mercado financiero</a:t>
            </a:r>
          </a:p>
          <a:p>
            <a:pPr marL="0" indent="0">
              <a:buNone/>
            </a:pPr>
            <a:r>
              <a:rPr lang="es-MX" sz="3200" dirty="0" smtClean="0"/>
              <a:t>Disposición de tecnología</a:t>
            </a:r>
          </a:p>
          <a:p>
            <a:pPr marL="0" indent="0">
              <a:buNone/>
            </a:pPr>
            <a:r>
              <a:rPr lang="es-MX" sz="3200" dirty="0" smtClean="0"/>
              <a:t>Tamaño de mercado</a:t>
            </a:r>
          </a:p>
          <a:p>
            <a:pPr marL="0" indent="0">
              <a:buNone/>
            </a:pPr>
            <a:r>
              <a:rPr lang="es-MX" sz="3200" dirty="0" smtClean="0">
                <a:solidFill>
                  <a:schemeClr val="accent2">
                    <a:lumMod val="75000"/>
                  </a:schemeClr>
                </a:solidFill>
              </a:rPr>
              <a:t>Sofisticación de los negocios</a:t>
            </a:r>
          </a:p>
          <a:p>
            <a:pPr marL="0" indent="0">
              <a:buNone/>
            </a:pPr>
            <a:r>
              <a:rPr lang="es-MX" sz="3200" dirty="0" smtClean="0">
                <a:solidFill>
                  <a:schemeClr val="accent2">
                    <a:lumMod val="75000"/>
                  </a:schemeClr>
                </a:solidFill>
              </a:rPr>
              <a:t>Innovación</a:t>
            </a:r>
          </a:p>
          <a:p>
            <a:pPr marL="0" indent="0">
              <a:buNone/>
            </a:pPr>
            <a:endParaRPr lang="es-MX" sz="32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Competitividad</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
        <p:nvSpPr>
          <p:cNvPr id="5" name="Right Brace 4"/>
          <p:cNvSpPr/>
          <p:nvPr/>
        </p:nvSpPr>
        <p:spPr>
          <a:xfrm>
            <a:off x="5630779" y="1034717"/>
            <a:ext cx="661737" cy="5041232"/>
          </a:xfrm>
          <a:prstGeom prst="rightBrac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9" name="Content Placeholder 2"/>
          <p:cNvSpPr txBox="1">
            <a:spLocks/>
          </p:cNvSpPr>
          <p:nvPr/>
        </p:nvSpPr>
        <p:spPr>
          <a:xfrm>
            <a:off x="6292516" y="1238574"/>
            <a:ext cx="5167139" cy="4930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MX" sz="3200" dirty="0" smtClean="0"/>
          </a:p>
          <a:p>
            <a:pPr marL="0" indent="0">
              <a:buFont typeface="Arial" panose="020B0604020202020204" pitchFamily="34" charset="0"/>
              <a:buNone/>
            </a:pPr>
            <a:endParaRPr lang="es-MX" sz="3200" dirty="0"/>
          </a:p>
          <a:p>
            <a:pPr marL="0" indent="0" algn="ctr">
              <a:buFont typeface="Arial" panose="020B0604020202020204" pitchFamily="34" charset="0"/>
              <a:buNone/>
            </a:pPr>
            <a:r>
              <a:rPr lang="es-MX" sz="3200" dirty="0" smtClean="0"/>
              <a:t>Productividad</a:t>
            </a:r>
          </a:p>
          <a:p>
            <a:pPr marL="0" indent="0" algn="ctr">
              <a:buFont typeface="Arial" panose="020B0604020202020204" pitchFamily="34" charset="0"/>
              <a:buNone/>
            </a:pPr>
            <a:r>
              <a:rPr lang="es-MX" sz="3200" dirty="0" smtClean="0"/>
              <a:t>+ </a:t>
            </a:r>
          </a:p>
          <a:p>
            <a:pPr marL="0" indent="0" algn="ctr">
              <a:buFont typeface="Arial" panose="020B0604020202020204" pitchFamily="34" charset="0"/>
              <a:buNone/>
            </a:pPr>
            <a:r>
              <a:rPr lang="es-MX" sz="3200" dirty="0" smtClean="0"/>
              <a:t>Resiliencia</a:t>
            </a:r>
          </a:p>
          <a:p>
            <a:pPr marL="0" indent="0" algn="ctr">
              <a:buFont typeface="Arial" panose="020B0604020202020204" pitchFamily="34" charset="0"/>
              <a:buNone/>
            </a:pPr>
            <a:r>
              <a:rPr lang="es-MX" sz="3200" dirty="0" smtClean="0"/>
              <a:t>=</a:t>
            </a:r>
          </a:p>
          <a:p>
            <a:pPr marL="0" indent="0" algn="ctr">
              <a:buFont typeface="Arial" panose="020B0604020202020204" pitchFamily="34" charset="0"/>
              <a:buNone/>
            </a:pPr>
            <a:r>
              <a:rPr lang="es-MX" sz="3200" dirty="0" smtClean="0"/>
              <a:t>Mayor probabilidad</a:t>
            </a:r>
          </a:p>
          <a:p>
            <a:pPr marL="0" indent="0" algn="ctr">
              <a:buFont typeface="Arial" panose="020B0604020202020204" pitchFamily="34" charset="0"/>
              <a:buNone/>
            </a:pPr>
            <a:r>
              <a:rPr lang="es-MX" sz="3200" dirty="0"/>
              <a:t>d</a:t>
            </a:r>
            <a:r>
              <a:rPr lang="es-MX" sz="3200" dirty="0" smtClean="0"/>
              <a:t>e Prosperidad</a:t>
            </a:r>
          </a:p>
          <a:p>
            <a:pPr marL="0" indent="0">
              <a:buFont typeface="Arial" panose="020B0604020202020204" pitchFamily="34" charset="0"/>
              <a:buNone/>
            </a:pPr>
            <a:endParaRPr lang="es-MX" sz="3200" dirty="0"/>
          </a:p>
        </p:txBody>
      </p:sp>
    </p:spTree>
    <p:extLst>
      <p:ext uri="{BB962C8B-B14F-4D97-AF65-F5344CB8AC3E}">
        <p14:creationId xmlns:p14="http://schemas.microsoft.com/office/powerpoint/2010/main" val="3979790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Competitividad</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7" name="Picture 6"/>
          <p:cNvPicPr>
            <a:picLocks noChangeAspect="1"/>
          </p:cNvPicPr>
          <p:nvPr/>
        </p:nvPicPr>
        <p:blipFill>
          <a:blip r:embed="rId4"/>
          <a:stretch>
            <a:fillRect/>
          </a:stretch>
        </p:blipFill>
        <p:spPr>
          <a:xfrm>
            <a:off x="1490929" y="654626"/>
            <a:ext cx="9210142" cy="6119153"/>
          </a:xfrm>
          <a:prstGeom prst="rect">
            <a:avLst/>
          </a:prstGeom>
        </p:spPr>
      </p:pic>
    </p:spTree>
    <p:extLst>
      <p:ext uri="{BB962C8B-B14F-4D97-AF65-F5344CB8AC3E}">
        <p14:creationId xmlns:p14="http://schemas.microsoft.com/office/powerpoint/2010/main" val="2651787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200" dirty="0" smtClean="0"/>
              <a:t>El gobierno puede limitar y hasta prohibir el ingreso en industrias al aplicar controles, como requisitos o licencias, creando barreras de entrada a los mercados, reduciendo la competitividad.</a:t>
            </a:r>
            <a:endParaRPr lang="es-MX" sz="32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Competitividad</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9" name="Picture 8"/>
          <p:cNvPicPr>
            <a:picLocks noChangeAspect="1"/>
          </p:cNvPicPr>
          <p:nvPr/>
        </p:nvPicPr>
        <p:blipFill rotWithShape="1">
          <a:blip r:embed="rId4"/>
          <a:srcRect l="12845" r="5220"/>
          <a:stretch/>
        </p:blipFill>
        <p:spPr>
          <a:xfrm>
            <a:off x="8318646" y="3448366"/>
            <a:ext cx="3434401" cy="2345052"/>
          </a:xfrm>
          <a:prstGeom prst="rect">
            <a:avLst/>
          </a:prstGeom>
        </p:spPr>
      </p:pic>
      <p:pic>
        <p:nvPicPr>
          <p:cNvPr id="1030" name="Picture 6" descr="Resultado de imagen para trámi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2277" y="3326443"/>
            <a:ext cx="1838325"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sultado de imagen para gobiern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089" y="3479267"/>
            <a:ext cx="2314150" cy="2314151"/>
          </a:xfrm>
          <a:prstGeom prst="rect">
            <a:avLst/>
          </a:prstGeom>
          <a:noFill/>
          <a:extLst>
            <a:ext uri="{909E8E84-426E-40DD-AFC4-6F175D3DCCD1}">
              <a14:hiddenFill xmlns:a14="http://schemas.microsoft.com/office/drawing/2010/main">
                <a:solidFill>
                  <a:srgbClr val="FFFFFF"/>
                </a:solidFill>
              </a14:hiddenFill>
            </a:ext>
          </a:extLst>
        </p:spPr>
      </p:pic>
      <p:sp>
        <p:nvSpPr>
          <p:cNvPr id="12" name="Plus 11"/>
          <p:cNvSpPr/>
          <p:nvPr/>
        </p:nvSpPr>
        <p:spPr>
          <a:xfrm>
            <a:off x="3592235" y="4245315"/>
            <a:ext cx="782052" cy="78205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Equal 12"/>
          <p:cNvSpPr/>
          <p:nvPr/>
        </p:nvSpPr>
        <p:spPr>
          <a:xfrm>
            <a:off x="7050380" y="4299457"/>
            <a:ext cx="671770" cy="673768"/>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Tree>
    <p:extLst>
      <p:ext uri="{BB962C8B-B14F-4D97-AF65-F5344CB8AC3E}">
        <p14:creationId xmlns:p14="http://schemas.microsoft.com/office/powerpoint/2010/main" val="1772002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a:buFont typeface="Wingdings" panose="05000000000000000000" pitchFamily="2" charset="2"/>
              <a:buChar char="Ø"/>
            </a:pPr>
            <a:r>
              <a:rPr lang="es-MX" sz="3200" dirty="0" smtClean="0"/>
              <a:t> Industria de la Construcción clave para el crecimiento y la generación de empleos.</a:t>
            </a:r>
          </a:p>
          <a:p>
            <a:pPr>
              <a:buFont typeface="Wingdings" panose="05000000000000000000" pitchFamily="2" charset="2"/>
              <a:buChar char="Ø"/>
            </a:pPr>
            <a:endParaRPr lang="es-MX" sz="3200" dirty="0" smtClean="0"/>
          </a:p>
          <a:p>
            <a:pPr>
              <a:buFont typeface="Wingdings" panose="05000000000000000000" pitchFamily="2" charset="2"/>
              <a:buChar char="Ø"/>
            </a:pPr>
            <a:r>
              <a:rPr lang="es-MX" sz="3200" dirty="0" smtClean="0"/>
              <a:t> Marco normativo:</a:t>
            </a:r>
          </a:p>
          <a:p>
            <a:pPr lvl="1">
              <a:buFont typeface="Wingdings" panose="05000000000000000000" pitchFamily="2" charset="2"/>
              <a:buChar char="Ø"/>
            </a:pPr>
            <a:r>
              <a:rPr lang="es-MX" dirty="0"/>
              <a:t> </a:t>
            </a:r>
            <a:r>
              <a:rPr lang="es-MX" dirty="0" smtClean="0"/>
              <a:t>Facilite la inversión</a:t>
            </a:r>
          </a:p>
          <a:p>
            <a:pPr lvl="1">
              <a:buFont typeface="Wingdings" panose="05000000000000000000" pitchFamily="2" charset="2"/>
              <a:buChar char="Ø"/>
            </a:pPr>
            <a:r>
              <a:rPr lang="es-MX" dirty="0" smtClean="0"/>
              <a:t>Desincentive la informalidad</a:t>
            </a:r>
          </a:p>
          <a:p>
            <a:pPr lvl="1">
              <a:buFont typeface="Wingdings" panose="05000000000000000000" pitchFamily="2" charset="2"/>
              <a:buChar char="Ø"/>
            </a:pPr>
            <a:r>
              <a:rPr lang="es-MX" dirty="0"/>
              <a:t> </a:t>
            </a:r>
            <a:r>
              <a:rPr lang="es-MX" dirty="0" smtClean="0"/>
              <a:t>Asegure la calidad de las edificaciones</a:t>
            </a:r>
          </a:p>
          <a:p>
            <a:pPr lvl="1">
              <a:buFont typeface="Wingdings" panose="05000000000000000000" pitchFamily="2" charset="2"/>
              <a:buChar char="Ø"/>
            </a:pPr>
            <a:r>
              <a:rPr lang="es-MX" dirty="0"/>
              <a:t> </a:t>
            </a:r>
            <a:r>
              <a:rPr lang="es-MX" dirty="0" smtClean="0"/>
              <a:t>Prevenga los riesgos para la población</a:t>
            </a:r>
          </a:p>
          <a:p>
            <a:pPr marL="0" indent="0">
              <a:buNone/>
            </a:pPr>
            <a:endParaRPr lang="es-MX" sz="3200" dirty="0" smtClean="0"/>
          </a:p>
          <a:p>
            <a:pPr>
              <a:buFont typeface="Wingdings" panose="05000000000000000000" pitchFamily="2" charset="2"/>
              <a:buChar char="Ø"/>
            </a:pPr>
            <a:r>
              <a:rPr lang="es-MX" sz="3200" dirty="0"/>
              <a:t> </a:t>
            </a:r>
            <a:r>
              <a:rPr lang="es-MX" sz="3200" dirty="0" smtClean="0"/>
              <a:t>Complejidad: 3 órdenes de gobierno involucrados</a:t>
            </a:r>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37338944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875547" y="2341638"/>
            <a:ext cx="9316453" cy="4429133"/>
          </a:xfrm>
          <a:prstGeom prst="rect">
            <a:avLst/>
          </a:prstGeom>
        </p:spPr>
      </p:pic>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7" name="Picture 6"/>
          <p:cNvPicPr>
            <a:picLocks noChangeAspect="1"/>
          </p:cNvPicPr>
          <p:nvPr/>
        </p:nvPicPr>
        <p:blipFill rotWithShape="1">
          <a:blip r:embed="rId5"/>
          <a:srcRect l="4601" r="4000"/>
          <a:stretch/>
        </p:blipFill>
        <p:spPr>
          <a:xfrm>
            <a:off x="1" y="654626"/>
            <a:ext cx="5046162" cy="2738279"/>
          </a:xfrm>
          <a:prstGeom prst="rect">
            <a:avLst/>
          </a:prstGeom>
        </p:spPr>
      </p:pic>
      <p:sp>
        <p:nvSpPr>
          <p:cNvPr id="10" name="TextBox 9"/>
          <p:cNvSpPr txBox="1"/>
          <p:nvPr/>
        </p:nvSpPr>
        <p:spPr>
          <a:xfrm>
            <a:off x="7893594" y="1839099"/>
            <a:ext cx="1937084" cy="369332"/>
          </a:xfrm>
          <a:prstGeom prst="rect">
            <a:avLst/>
          </a:prstGeom>
          <a:noFill/>
        </p:spPr>
        <p:txBody>
          <a:bodyPr wrap="square" rtlCol="0">
            <a:spAutoFit/>
          </a:bodyPr>
          <a:lstStyle/>
          <a:p>
            <a:pPr algn="ctr"/>
            <a:r>
              <a:rPr lang="es-MX" b="1" dirty="0" smtClean="0"/>
              <a:t>Proceso ideal</a:t>
            </a:r>
            <a:endParaRPr lang="es-MX" b="1" dirty="0"/>
          </a:p>
        </p:txBody>
      </p:sp>
      <p:sp>
        <p:nvSpPr>
          <p:cNvPr id="11" name="TextBox 10"/>
          <p:cNvSpPr txBox="1"/>
          <p:nvPr/>
        </p:nvSpPr>
        <p:spPr>
          <a:xfrm>
            <a:off x="144378" y="6328611"/>
            <a:ext cx="5221705" cy="523220"/>
          </a:xfrm>
          <a:prstGeom prst="rect">
            <a:avLst/>
          </a:prstGeom>
          <a:noFill/>
        </p:spPr>
        <p:txBody>
          <a:bodyPr wrap="square" rtlCol="0">
            <a:spAutoFit/>
          </a:bodyPr>
          <a:lstStyle/>
          <a:p>
            <a:r>
              <a:rPr lang="es-MX" sz="1400" dirty="0" smtClean="0"/>
              <a:t>Fuente: Guía para mejorar la calidad regulatoria de trámites estatales y municipales e impulsar la competitividad en México (OCDE, 2012)</a:t>
            </a:r>
            <a:endParaRPr lang="es-MX" sz="1400" dirty="0"/>
          </a:p>
        </p:txBody>
      </p:sp>
    </p:spTree>
    <p:extLst>
      <p:ext uri="{BB962C8B-B14F-4D97-AF65-F5344CB8AC3E}">
        <p14:creationId xmlns:p14="http://schemas.microsoft.com/office/powerpoint/2010/main" val="31310800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lgn="ctr">
              <a:buNone/>
            </a:pPr>
            <a:r>
              <a:rPr lang="es-MX" sz="3200" dirty="0" smtClean="0"/>
              <a:t>Base de datos única para permisos de construcción</a:t>
            </a:r>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7" name="Marcador de contenido 4"/>
          <p:cNvPicPr>
            <a:picLocks noChangeAspect="1"/>
          </p:cNvPicPr>
          <p:nvPr/>
        </p:nvPicPr>
        <p:blipFill>
          <a:blip r:embed="rId4"/>
          <a:stretch>
            <a:fillRect/>
          </a:stretch>
        </p:blipFill>
        <p:spPr>
          <a:xfrm>
            <a:off x="1289464" y="1749351"/>
            <a:ext cx="9689776" cy="4912966"/>
          </a:xfrm>
          <a:prstGeom prst="rect">
            <a:avLst/>
          </a:prstGeom>
        </p:spPr>
      </p:pic>
    </p:spTree>
    <p:extLst>
      <p:ext uri="{BB962C8B-B14F-4D97-AF65-F5344CB8AC3E}">
        <p14:creationId xmlns:p14="http://schemas.microsoft.com/office/powerpoint/2010/main" val="15503900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5354731"/>
          </a:xfrm>
        </p:spPr>
        <p:txBody>
          <a:bodyPr>
            <a:normAutofit/>
          </a:bodyPr>
          <a:lstStyle/>
          <a:p>
            <a:pPr marL="0" indent="0">
              <a:buNone/>
            </a:pPr>
            <a:r>
              <a:rPr lang="es-MX" sz="3200" dirty="0"/>
              <a:t>Diagrama del proceso actual de Permiso de </a:t>
            </a:r>
            <a:r>
              <a:rPr lang="es-MX" sz="3200" dirty="0" smtClean="0"/>
              <a:t>construcción:</a:t>
            </a:r>
          </a:p>
          <a:p>
            <a:pPr marL="0" indent="0">
              <a:buNone/>
            </a:pPr>
            <a:r>
              <a:rPr lang="es-MX" sz="2400" dirty="0" smtClean="0"/>
              <a:t>El </a:t>
            </a:r>
            <a:r>
              <a:rPr lang="es-MX" sz="2400" dirty="0"/>
              <a:t>proceso para obtener un permiso de </a:t>
            </a:r>
            <a:r>
              <a:rPr lang="es-MX" sz="2400" dirty="0" smtClean="0"/>
              <a:t>construcción en México </a:t>
            </a:r>
            <a:r>
              <a:rPr lang="es-MX" sz="2400" dirty="0"/>
              <a:t>tiene una duración promedio de </a:t>
            </a:r>
            <a:r>
              <a:rPr lang="es-MX" sz="2400" dirty="0" smtClean="0"/>
              <a:t>57 días (OCDE, 2012) y 64.5 días (</a:t>
            </a:r>
            <a:r>
              <a:rPr lang="es-MX" sz="2400" i="1" dirty="0" err="1" smtClean="0"/>
              <a:t>Doing</a:t>
            </a:r>
            <a:r>
              <a:rPr lang="es-MX" sz="2400" i="1" dirty="0" smtClean="0"/>
              <a:t> Business</a:t>
            </a:r>
            <a:r>
              <a:rPr lang="es-MX" sz="2400" dirty="0" smtClean="0"/>
              <a:t>, 2016), </a:t>
            </a:r>
            <a:r>
              <a:rPr lang="es-MX" sz="2400" dirty="0"/>
              <a:t>considerando</a:t>
            </a:r>
            <a:r>
              <a:rPr lang="es-MX" sz="2400" dirty="0" smtClean="0"/>
              <a:t>:</a:t>
            </a:r>
          </a:p>
          <a:p>
            <a:pPr marL="0" indent="0">
              <a:buNone/>
            </a:pPr>
            <a:endParaRPr lang="es-MX" sz="3600" dirty="0" smtClean="0"/>
          </a:p>
          <a:p>
            <a:pPr marL="0" indent="0">
              <a:buNone/>
            </a:pPr>
            <a:endParaRPr lang="es-MX" sz="3600" dirty="0" smtClean="0"/>
          </a:p>
          <a:p>
            <a:pPr marL="0" indent="0">
              <a:buNone/>
            </a:pPr>
            <a:endParaRPr lang="es-MX" sz="3600" dirty="0"/>
          </a:p>
          <a:p>
            <a:pPr marL="0" indent="0">
              <a:buNone/>
            </a:pPr>
            <a:endParaRPr lang="es-MX" sz="3600" dirty="0"/>
          </a:p>
          <a:p>
            <a:pPr marL="0" indent="0">
              <a:buNone/>
            </a:pPr>
            <a:endParaRPr lang="es-MX" sz="3600" dirty="0" smtClean="0"/>
          </a:p>
          <a:p>
            <a:pPr marL="0" indent="0">
              <a:buNone/>
            </a:pPr>
            <a:endParaRPr lang="es-MX" sz="1600" dirty="0" smtClean="0"/>
          </a:p>
          <a:p>
            <a:pPr marL="0" indent="0">
              <a:buNone/>
            </a:pPr>
            <a:r>
              <a:rPr lang="es-MX" sz="1400" dirty="0"/>
              <a:t/>
            </a:r>
            <a:br>
              <a:rPr lang="es-MX" sz="1400" dirty="0"/>
            </a:br>
            <a:r>
              <a:rPr lang="es-MX" sz="1400" dirty="0" smtClean="0"/>
              <a:t>Fuente</a:t>
            </a:r>
            <a:r>
              <a:rPr lang="es-MX" sz="1400" dirty="0"/>
              <a:t>: Guía para mejorar la calidad regulatoria de trámites estatales y municipales e impulsar la competitividad en México (OCDE, 2012</a:t>
            </a:r>
            <a:r>
              <a:rPr lang="es-MX" sz="1400" dirty="0" smtClean="0"/>
              <a:t>)</a:t>
            </a:r>
            <a:endParaRPr lang="es-MX" sz="14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7" name="Imagen 4"/>
          <p:cNvPicPr>
            <a:picLocks noChangeAspect="1"/>
          </p:cNvPicPr>
          <p:nvPr/>
        </p:nvPicPr>
        <p:blipFill rotWithShape="1">
          <a:blip r:embed="rId4"/>
          <a:srcRect t="9081"/>
          <a:stretch/>
        </p:blipFill>
        <p:spPr>
          <a:xfrm>
            <a:off x="427391" y="2973484"/>
            <a:ext cx="11337218" cy="2524948"/>
          </a:xfrm>
          <a:prstGeom prst="rect">
            <a:avLst/>
          </a:prstGeom>
        </p:spPr>
      </p:pic>
    </p:spTree>
    <p:extLst>
      <p:ext uri="{BB962C8B-B14F-4D97-AF65-F5344CB8AC3E}">
        <p14:creationId xmlns:p14="http://schemas.microsoft.com/office/powerpoint/2010/main" val="8917626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5366763"/>
          </a:xfrm>
        </p:spPr>
        <p:txBody>
          <a:bodyPr>
            <a:normAutofit fontScale="85000" lnSpcReduction="20000"/>
          </a:bodyPr>
          <a:lstStyle/>
          <a:p>
            <a:pPr marL="0" indent="0">
              <a:buNone/>
            </a:pPr>
            <a:r>
              <a:rPr lang="es-MX" sz="3800" dirty="0"/>
              <a:t>Diagrama del proceso mejorado:</a:t>
            </a:r>
            <a:endParaRPr lang="es-MX" sz="3800" dirty="0" smtClean="0"/>
          </a:p>
          <a:p>
            <a:pPr marL="0" indent="0">
              <a:buNone/>
            </a:pPr>
            <a:r>
              <a:rPr lang="es-MX" dirty="0"/>
              <a:t>El proceso para obtener un Permiso de </a:t>
            </a:r>
            <a:r>
              <a:rPr lang="es-MX" dirty="0" smtClean="0"/>
              <a:t>Construcción </a:t>
            </a:r>
            <a:r>
              <a:rPr lang="es-MX" dirty="0"/>
              <a:t>que resulta de implementar las acciones de mejora </a:t>
            </a:r>
            <a:r>
              <a:rPr lang="es-MX" dirty="0" smtClean="0"/>
              <a:t>tiene </a:t>
            </a:r>
            <a:r>
              <a:rPr lang="es-MX" dirty="0"/>
              <a:t>una disminución promedio de 17 días y elimina tres trámites. </a:t>
            </a:r>
            <a:endParaRPr lang="es-MX" dirty="0" smtClean="0"/>
          </a:p>
          <a:p>
            <a:pPr marL="0" indent="0">
              <a:buNone/>
            </a:pPr>
            <a:r>
              <a:rPr lang="es-MX" dirty="0" smtClean="0"/>
              <a:t>La </a:t>
            </a:r>
            <a:r>
              <a:rPr lang="es-MX" dirty="0"/>
              <a:t>reducción en el número de trámites se obtiene de integrar los trámites en materia de desarrollo urbano. Por otra parte, los trámites relacionados con la conexión de agua y drenaje son los que, en promedio, podrían reducir en mayor medida los plazos de respuesta. </a:t>
            </a:r>
            <a:endParaRPr lang="es-MX" dirty="0" smtClean="0"/>
          </a:p>
          <a:p>
            <a:pPr marL="0" indent="0">
              <a:buNone/>
            </a:pPr>
            <a:endParaRPr lang="es-MX" sz="3600" dirty="0" smtClean="0"/>
          </a:p>
          <a:p>
            <a:pPr marL="0" indent="0">
              <a:buNone/>
            </a:pPr>
            <a:endParaRPr lang="es-MX" sz="3600" dirty="0"/>
          </a:p>
          <a:p>
            <a:pPr marL="0" indent="0">
              <a:buNone/>
            </a:pPr>
            <a:endParaRPr lang="es-MX" sz="3600" dirty="0"/>
          </a:p>
          <a:p>
            <a:pPr marL="0" indent="0">
              <a:buNone/>
            </a:pPr>
            <a:endParaRPr lang="es-MX" sz="3600" dirty="0" smtClean="0"/>
          </a:p>
          <a:p>
            <a:pPr marL="0" indent="0">
              <a:buNone/>
            </a:pPr>
            <a:endParaRPr lang="es-MX" sz="1600" dirty="0" smtClean="0"/>
          </a:p>
          <a:p>
            <a:pPr marL="0" indent="0">
              <a:buNone/>
            </a:pPr>
            <a:r>
              <a:rPr lang="es-MX" sz="1400" dirty="0"/>
              <a:t/>
            </a:r>
            <a:br>
              <a:rPr lang="es-MX" sz="1400" dirty="0"/>
            </a:br>
            <a:r>
              <a:rPr lang="es-MX" sz="1400" dirty="0" smtClean="0"/>
              <a:t/>
            </a:r>
            <a:br>
              <a:rPr lang="es-MX" sz="1400" dirty="0" smtClean="0"/>
            </a:br>
            <a:r>
              <a:rPr lang="es-MX" sz="1400" dirty="0" smtClean="0"/>
              <a:t/>
            </a:r>
            <a:br>
              <a:rPr lang="es-MX" sz="1400" dirty="0" smtClean="0"/>
            </a:br>
            <a:r>
              <a:rPr lang="es-MX" sz="1400" dirty="0" smtClean="0"/>
              <a:t/>
            </a:r>
            <a:br>
              <a:rPr lang="es-MX" sz="1400" dirty="0" smtClean="0"/>
            </a:br>
            <a:r>
              <a:rPr lang="es-MX" sz="1400" dirty="0" smtClean="0"/>
              <a:t/>
            </a:r>
            <a:br>
              <a:rPr lang="es-MX" sz="1400" dirty="0" smtClean="0"/>
            </a:br>
            <a:r>
              <a:rPr lang="es-MX" sz="1500" dirty="0" smtClean="0"/>
              <a:t>Fuente</a:t>
            </a:r>
            <a:r>
              <a:rPr lang="es-MX" sz="1500" dirty="0"/>
              <a:t>: Guía para mejorar la calidad regulatoria de trámites estatales y municipales e impulsar la competitividad en México (OCDE, 2012</a:t>
            </a:r>
            <a:r>
              <a:rPr lang="es-MX" sz="1500" dirty="0" smtClean="0"/>
              <a:t>)</a:t>
            </a:r>
            <a:endParaRPr lang="es-MX" sz="15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9" name="Marcador de contenido 5"/>
          <p:cNvPicPr>
            <a:picLocks noChangeAspect="1"/>
          </p:cNvPicPr>
          <p:nvPr/>
        </p:nvPicPr>
        <p:blipFill rotWithShape="1">
          <a:blip r:embed="rId4"/>
          <a:srcRect t="9957" b="10184"/>
          <a:stretch/>
        </p:blipFill>
        <p:spPr>
          <a:xfrm>
            <a:off x="982327" y="3934327"/>
            <a:ext cx="10224061" cy="1937084"/>
          </a:xfrm>
          <a:prstGeom prst="rect">
            <a:avLst/>
          </a:prstGeom>
        </p:spPr>
      </p:pic>
    </p:spTree>
    <p:extLst>
      <p:ext uri="{BB962C8B-B14F-4D97-AF65-F5344CB8AC3E}">
        <p14:creationId xmlns:p14="http://schemas.microsoft.com/office/powerpoint/2010/main" val="6125733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200" dirty="0" smtClean="0"/>
              <a:t>Recomendaciones de alto impacto para el proceso de Permisos de Construcción (</a:t>
            </a:r>
            <a:r>
              <a:rPr lang="es-MX" sz="3200" dirty="0" smtClean="0"/>
              <a:t>OCDE-Banco Mundial):</a:t>
            </a:r>
            <a:endParaRPr lang="es-MX" sz="3200" dirty="0" smtClean="0"/>
          </a:p>
          <a:p>
            <a:pPr marL="0" indent="0">
              <a:buNone/>
            </a:pPr>
            <a:endParaRPr lang="es-MX" sz="2400" dirty="0"/>
          </a:p>
          <a:p>
            <a:pPr>
              <a:buFont typeface="Wingdings" panose="05000000000000000000" pitchFamily="2" charset="2"/>
              <a:buChar char="ü"/>
            </a:pPr>
            <a:r>
              <a:rPr lang="es-MX" sz="3600" dirty="0" smtClean="0"/>
              <a:t> </a:t>
            </a:r>
            <a:r>
              <a:rPr lang="es-MX" sz="2400" dirty="0" smtClean="0"/>
              <a:t>Realizar </a:t>
            </a:r>
            <a:r>
              <a:rPr lang="es-MX" sz="2400" dirty="0"/>
              <a:t>una actualización del plan urbano con el fin de agilizar los trámites de alineamiento, número oficial y uso de suelo, integrándolos en uno solo, así como de brindar certeza jurídica a los constructores. </a:t>
            </a:r>
            <a:r>
              <a:rPr lang="es-MX" sz="2400" dirty="0" smtClean="0"/>
              <a:t/>
            </a:r>
            <a:br>
              <a:rPr lang="es-MX" sz="2400" dirty="0" smtClean="0"/>
            </a:br>
            <a:endParaRPr lang="es-MX" sz="2400" dirty="0" smtClean="0"/>
          </a:p>
          <a:p>
            <a:pPr lvl="1">
              <a:buFont typeface="Wingdings" panose="05000000000000000000" pitchFamily="2" charset="2"/>
              <a:buChar char="§"/>
            </a:pPr>
            <a:r>
              <a:rPr lang="es-MX" sz="2000" dirty="0" smtClean="0"/>
              <a:t>Acceso a la información sobre usos de suelo y accesibilidad a los servicios básicos.</a:t>
            </a:r>
          </a:p>
          <a:p>
            <a:pPr lvl="1">
              <a:buFont typeface="Wingdings" panose="05000000000000000000" pitchFamily="2" charset="2"/>
              <a:buChar char="§"/>
            </a:pPr>
            <a:r>
              <a:rPr lang="es-MX" sz="2000" dirty="0" smtClean="0"/>
              <a:t>Actualización de los mapas y planos urbanos que brinden certeza jurídica.</a:t>
            </a:r>
          </a:p>
          <a:p>
            <a:pPr lvl="1">
              <a:buFont typeface="Wingdings" panose="05000000000000000000" pitchFamily="2" charset="2"/>
              <a:buChar char="§"/>
            </a:pPr>
            <a:r>
              <a:rPr lang="es-MX" sz="2000" dirty="0" smtClean="0"/>
              <a:t>Alinear los planes de desarrollo estatales y municipales.</a:t>
            </a:r>
          </a:p>
          <a:p>
            <a:pPr lvl="1">
              <a:buFont typeface="Wingdings" panose="05000000000000000000" pitchFamily="2" charset="2"/>
              <a:buChar char="§"/>
            </a:pPr>
            <a:r>
              <a:rPr lang="es-MX" sz="2000" dirty="0" smtClean="0"/>
              <a:t>Desarrollar herramientas electrónicas y mapas georreferenciados disponibles en línea.</a:t>
            </a:r>
          </a:p>
          <a:p>
            <a:pPr lvl="1">
              <a:buFont typeface="Wingdings" panose="05000000000000000000" pitchFamily="2" charset="2"/>
              <a:buChar char="§"/>
            </a:pPr>
            <a:r>
              <a:rPr lang="es-MX" sz="2000" dirty="0" smtClean="0"/>
              <a:t>Desarrollar una base de datos única y coordinada entre dependencias → Ventanilla única</a:t>
            </a:r>
          </a:p>
          <a:p>
            <a:pPr lvl="1">
              <a:buFont typeface="Wingdings" panose="05000000000000000000" pitchFamily="2" charset="2"/>
              <a:buChar char="§"/>
            </a:pPr>
            <a:endParaRPr lang="es-MX" sz="20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39179388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fontScale="77500" lnSpcReduction="20000"/>
          </a:bodyPr>
          <a:lstStyle/>
          <a:p>
            <a:pPr marL="0" indent="0">
              <a:buNone/>
            </a:pPr>
            <a:r>
              <a:rPr lang="es-MX" sz="4100" dirty="0" smtClean="0"/>
              <a:t>Recomendaciones de alto impacto para el proceso de Permisos de Construcción (</a:t>
            </a:r>
            <a:r>
              <a:rPr lang="es-MX" sz="4100" dirty="0" smtClean="0"/>
              <a:t>OCDE - Banco Mundial):</a:t>
            </a:r>
            <a:endParaRPr lang="es-MX" sz="4100" dirty="0" smtClean="0"/>
          </a:p>
          <a:p>
            <a:pPr marL="0" indent="0">
              <a:buNone/>
            </a:pPr>
            <a:endParaRPr lang="es-MX" sz="3600" dirty="0"/>
          </a:p>
          <a:p>
            <a:pPr>
              <a:buFont typeface="Wingdings" panose="05000000000000000000" pitchFamily="2" charset="2"/>
              <a:buChar char="ü"/>
            </a:pPr>
            <a:r>
              <a:rPr lang="es-MX" sz="3100" dirty="0" smtClean="0"/>
              <a:t>Establecer </a:t>
            </a:r>
            <a:r>
              <a:rPr lang="es-MX" sz="3100" dirty="0"/>
              <a:t>la Licencia exprés o la declaración responsable sobre la base de un enfoque de riesgo y corresponsabilizando al DRO.</a:t>
            </a:r>
          </a:p>
          <a:p>
            <a:pPr>
              <a:buFont typeface="Wingdings" panose="05000000000000000000" pitchFamily="2" charset="2"/>
              <a:buChar char="Ø"/>
            </a:pPr>
            <a:endParaRPr lang="es-MX" sz="3600" dirty="0"/>
          </a:p>
          <a:p>
            <a:pPr lvl="1">
              <a:buFont typeface="Wingdings" panose="05000000000000000000" pitchFamily="2" charset="2"/>
              <a:buChar char="§"/>
            </a:pPr>
            <a:r>
              <a:rPr lang="es-MX" sz="2900" b="1" dirty="0" smtClean="0"/>
              <a:t>Licencia </a:t>
            </a:r>
            <a:r>
              <a:rPr lang="es-MX" sz="2900" b="1" dirty="0"/>
              <a:t>E</a:t>
            </a:r>
            <a:r>
              <a:rPr lang="es-MX" sz="2900" b="1" dirty="0" smtClean="0"/>
              <a:t>xprés</a:t>
            </a:r>
            <a:r>
              <a:rPr lang="es-MX" sz="2900" b="1" dirty="0"/>
              <a:t>: </a:t>
            </a:r>
            <a:r>
              <a:rPr lang="es-MX" sz="2900" dirty="0"/>
              <a:t>autorización electrónica de planos para construcciones de bajo impacto para construcciones que repiten especificaciones que ya han sido aprobadas en permisos </a:t>
            </a:r>
            <a:r>
              <a:rPr lang="es-MX" sz="2900" dirty="0" smtClean="0"/>
              <a:t>anteriores.</a:t>
            </a:r>
          </a:p>
          <a:p>
            <a:pPr>
              <a:buFont typeface="Wingdings" panose="05000000000000000000" pitchFamily="2" charset="2"/>
              <a:buChar char="ü"/>
            </a:pPr>
            <a:endParaRPr lang="es-MX" sz="3400" dirty="0" smtClean="0"/>
          </a:p>
          <a:p>
            <a:pPr lvl="1">
              <a:buFont typeface="Wingdings" panose="05000000000000000000" pitchFamily="2" charset="2"/>
              <a:buChar char="§"/>
            </a:pPr>
            <a:r>
              <a:rPr lang="es-MX" sz="2900" b="1" dirty="0" smtClean="0"/>
              <a:t>Declaración </a:t>
            </a:r>
            <a:r>
              <a:rPr lang="es-MX" sz="2900" b="1" dirty="0"/>
              <a:t>Responsable: </a:t>
            </a:r>
            <a:r>
              <a:rPr lang="es-MX" sz="2900" dirty="0"/>
              <a:t>es un aviso a la autoridad sobre el comienzo de una construcción, respetando la normatividad establecida.  En este caso, la función de la autoridad ya no es emitir los permisos sino inspeccionar la obra, dando mayor flexibilidad a los sujetos obligados </a:t>
            </a:r>
            <a:r>
              <a:rPr lang="es-MX" sz="2900" dirty="0" smtClean="0"/>
              <a:t>y que </a:t>
            </a:r>
            <a:r>
              <a:rPr lang="es-MX" sz="2900" dirty="0"/>
              <a:t>se incrementen las sanciones para quienes incurren en violaciones a la regulación. </a:t>
            </a:r>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35194487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200" dirty="0" smtClean="0"/>
              <a:t>Recomendaciones de alto impacto para el proceso de Permisos de Construcción (</a:t>
            </a:r>
            <a:r>
              <a:rPr lang="es-MX" sz="3200" dirty="0" smtClean="0"/>
              <a:t>OCDE – Banco Mundial):</a:t>
            </a:r>
            <a:endParaRPr lang="es-MX" sz="3200" dirty="0" smtClean="0"/>
          </a:p>
          <a:p>
            <a:pPr marL="0" indent="0">
              <a:buNone/>
            </a:pPr>
            <a:endParaRPr lang="es-MX" sz="3600" dirty="0"/>
          </a:p>
          <a:p>
            <a:pPr>
              <a:buFont typeface="Wingdings" panose="05000000000000000000" pitchFamily="2" charset="2"/>
              <a:buChar char="ü"/>
            </a:pPr>
            <a:r>
              <a:rPr lang="es-MX" sz="3000" dirty="0"/>
              <a:t> </a:t>
            </a:r>
            <a:r>
              <a:rPr lang="es-MX" sz="2600" dirty="0"/>
              <a:t>Transparentar la labor de los </a:t>
            </a:r>
            <a:r>
              <a:rPr lang="es-MX" sz="2600" dirty="0" smtClean="0"/>
              <a:t>DRO.</a:t>
            </a:r>
          </a:p>
          <a:p>
            <a:pPr>
              <a:buFont typeface="Wingdings" panose="05000000000000000000" pitchFamily="2" charset="2"/>
              <a:buChar char="ü"/>
            </a:pPr>
            <a:endParaRPr lang="es-MX" sz="2600" dirty="0"/>
          </a:p>
          <a:p>
            <a:pPr lvl="1">
              <a:buFont typeface="Wingdings" panose="05000000000000000000" pitchFamily="2" charset="2"/>
              <a:buChar char="§"/>
            </a:pPr>
            <a:r>
              <a:rPr lang="es-MX" sz="2200" dirty="0" smtClean="0"/>
              <a:t>La corresponsabilidad del DRO es crítica para poder implementar la licencia exprés y hacer más expeditas las inspecciones.</a:t>
            </a:r>
          </a:p>
          <a:p>
            <a:pPr lvl="1">
              <a:buFont typeface="Wingdings" panose="05000000000000000000" pitchFamily="2" charset="2"/>
              <a:buChar char="§"/>
            </a:pPr>
            <a:r>
              <a:rPr lang="es-MX" sz="2200" dirty="0" smtClean="0"/>
              <a:t>Esta </a:t>
            </a:r>
            <a:r>
              <a:rPr lang="es-MX" sz="2200" dirty="0"/>
              <a:t>mejora representaría un fuerte incentivo para un buen desempeño laboral, evitaría el incumplimiento de la normatividad y ayudaría a prevenir la incidencia de prácticas al margen de la regulación.</a:t>
            </a:r>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853820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200" dirty="0" smtClean="0"/>
              <a:t>Recomendaciones de alto impacto para el proceso de Permisos de Construcción (</a:t>
            </a:r>
            <a:r>
              <a:rPr lang="es-MX" sz="3200" dirty="0" smtClean="0"/>
              <a:t>OCDE – Banco Mundial):</a:t>
            </a:r>
            <a:endParaRPr lang="es-MX" sz="3200" dirty="0" smtClean="0"/>
          </a:p>
          <a:p>
            <a:pPr marL="0" indent="0">
              <a:buNone/>
            </a:pPr>
            <a:endParaRPr lang="es-MX" sz="2400" dirty="0"/>
          </a:p>
          <a:p>
            <a:pPr>
              <a:buFont typeface="Wingdings" panose="05000000000000000000" pitchFamily="2" charset="2"/>
              <a:buChar char="ü"/>
            </a:pPr>
            <a:r>
              <a:rPr lang="es-MX" sz="2400" dirty="0"/>
              <a:t> Dada la importancia del departamento de </a:t>
            </a:r>
            <a:r>
              <a:rPr lang="es-MX" sz="2400" dirty="0" smtClean="0"/>
              <a:t>Desarrollo </a:t>
            </a:r>
            <a:r>
              <a:rPr lang="es-MX" sz="2400" dirty="0"/>
              <a:t>U</a:t>
            </a:r>
            <a:r>
              <a:rPr lang="es-MX" sz="2400" dirty="0" smtClean="0"/>
              <a:t>rbano </a:t>
            </a:r>
            <a:r>
              <a:rPr lang="es-MX" sz="2400" dirty="0"/>
              <a:t>en el otorgamiento de permisos de construcción, los municipios deben asegurarse de que los procesos internos de evaluación de solicitudes dentro de dicha área sean sencillos y ágiles</a:t>
            </a:r>
            <a:r>
              <a:rPr lang="es-MX" sz="2400" dirty="0" smtClean="0"/>
              <a:t>.</a:t>
            </a:r>
          </a:p>
          <a:p>
            <a:pPr>
              <a:buFont typeface="Wingdings" panose="05000000000000000000" pitchFamily="2" charset="2"/>
              <a:buChar char="ü"/>
            </a:pPr>
            <a:endParaRPr lang="es-MX" sz="2400" dirty="0" smtClean="0"/>
          </a:p>
          <a:p>
            <a:pPr lvl="1">
              <a:buFont typeface="Wingdings" panose="05000000000000000000" pitchFamily="2" charset="2"/>
              <a:buChar char="§"/>
            </a:pPr>
            <a:r>
              <a:rPr lang="es-MX" sz="2000" dirty="0" smtClean="0"/>
              <a:t>Eliminar redundancias e ineficiencias en los trámites.</a:t>
            </a:r>
          </a:p>
          <a:p>
            <a:pPr lvl="1">
              <a:buFont typeface="Wingdings" panose="05000000000000000000" pitchFamily="2" charset="2"/>
              <a:buChar char="§"/>
            </a:pPr>
            <a:r>
              <a:rPr lang="es-MX" sz="2000" dirty="0" smtClean="0"/>
              <a:t>Estandarizar procesos e informes.</a:t>
            </a:r>
          </a:p>
          <a:p>
            <a:pPr lvl="1">
              <a:buFont typeface="Wingdings" panose="05000000000000000000" pitchFamily="2" charset="2"/>
              <a:buChar char="§"/>
            </a:pPr>
            <a:endParaRPr lang="es-MX" sz="20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41037510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2" y="1238574"/>
            <a:ext cx="4758064" cy="5517826"/>
          </a:xfrm>
        </p:spPr>
        <p:txBody>
          <a:bodyPr>
            <a:normAutofit lnSpcReduction="10000"/>
          </a:bodyPr>
          <a:lstStyle/>
          <a:p>
            <a:pPr marL="0" indent="0">
              <a:buNone/>
            </a:pPr>
            <a:r>
              <a:rPr lang="es-MX" sz="3200" dirty="0" smtClean="0"/>
              <a:t>MEJORES PRÁCTICAS: </a:t>
            </a:r>
          </a:p>
          <a:p>
            <a:pPr marL="0" indent="0">
              <a:buNone/>
            </a:pPr>
            <a:r>
              <a:rPr lang="es-MX" sz="3200" dirty="0" smtClean="0"/>
              <a:t>CASO COLIMA</a:t>
            </a:r>
          </a:p>
          <a:p>
            <a:pPr marL="0" indent="0">
              <a:buNone/>
            </a:pPr>
            <a:endParaRPr lang="es-MX" sz="2400" dirty="0"/>
          </a:p>
          <a:p>
            <a:pPr marL="0" indent="0">
              <a:buNone/>
            </a:pPr>
            <a:r>
              <a:rPr lang="es-MX" sz="2400" dirty="0" smtClean="0"/>
              <a:t>Según el reporte </a:t>
            </a:r>
            <a:r>
              <a:rPr lang="es-MX" sz="2400" i="1" dirty="0" err="1" smtClean="0"/>
              <a:t>Doing</a:t>
            </a:r>
            <a:r>
              <a:rPr lang="es-MX" sz="2400" i="1" dirty="0" smtClean="0"/>
              <a:t> Business</a:t>
            </a:r>
            <a:r>
              <a:rPr lang="es-MX" sz="2400" dirty="0" smtClean="0"/>
              <a:t> en México 2016, en promedio, la obtención de permisos de construcción en México se resuelve en 12.4 trámites y 64.5 días.</a:t>
            </a:r>
          </a:p>
          <a:p>
            <a:pPr marL="0" indent="0">
              <a:buNone/>
            </a:pPr>
            <a:endParaRPr lang="es-MX" sz="2400" dirty="0"/>
          </a:p>
          <a:p>
            <a:pPr marL="0" indent="0">
              <a:buNone/>
            </a:pPr>
            <a:r>
              <a:rPr lang="es-MX" sz="2400" dirty="0" smtClean="0"/>
              <a:t>En el municipio de Colima, gracias a su plataforma de  </a:t>
            </a:r>
            <a:r>
              <a:rPr lang="es-MX" sz="2400" dirty="0">
                <a:solidFill>
                  <a:schemeClr val="accent1">
                    <a:lumMod val="50000"/>
                  </a:schemeClr>
                </a:solidFill>
              </a:rPr>
              <a:t>S</a:t>
            </a:r>
            <a:r>
              <a:rPr lang="es-MX" sz="2400" dirty="0" smtClean="0">
                <a:solidFill>
                  <a:schemeClr val="accent1">
                    <a:lumMod val="50000"/>
                  </a:schemeClr>
                </a:solidFill>
              </a:rPr>
              <a:t>ervicios </a:t>
            </a:r>
            <a:r>
              <a:rPr lang="es-MX" sz="2400" dirty="0">
                <a:solidFill>
                  <a:schemeClr val="accent1">
                    <a:lumMod val="50000"/>
                  </a:schemeClr>
                </a:solidFill>
              </a:rPr>
              <a:t>M</a:t>
            </a:r>
            <a:r>
              <a:rPr lang="es-MX" sz="2400" dirty="0" smtClean="0">
                <a:solidFill>
                  <a:schemeClr val="accent1">
                    <a:lumMod val="50000"/>
                  </a:schemeClr>
                </a:solidFill>
              </a:rPr>
              <a:t>unicipales en Línea</a:t>
            </a:r>
            <a:r>
              <a:rPr lang="es-MX" sz="2400" dirty="0" smtClean="0"/>
              <a:t>, es posible obtener los Permisos de Construcción mediante 8 trámites y en 12 días.</a:t>
            </a:r>
          </a:p>
          <a:p>
            <a:pPr marL="0" indent="0">
              <a:buNone/>
            </a:pPr>
            <a:endParaRPr lang="es-MX" sz="2400" dirty="0" smtClean="0"/>
          </a:p>
          <a:p>
            <a:pPr marL="0" indent="0">
              <a:buNone/>
            </a:pPr>
            <a:endParaRPr lang="es-MX" sz="36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5" name="Picture 4"/>
          <p:cNvPicPr>
            <a:picLocks noChangeAspect="1"/>
          </p:cNvPicPr>
          <p:nvPr/>
        </p:nvPicPr>
        <p:blipFill rotWithShape="1">
          <a:blip r:embed="rId4"/>
          <a:srcRect l="1074" r="12334"/>
          <a:stretch/>
        </p:blipFill>
        <p:spPr>
          <a:xfrm>
            <a:off x="5030823" y="1893983"/>
            <a:ext cx="7161177" cy="4207008"/>
          </a:xfrm>
          <a:prstGeom prst="rect">
            <a:avLst/>
          </a:prstGeom>
        </p:spPr>
      </p:pic>
    </p:spTree>
    <p:extLst>
      <p:ext uri="{BB962C8B-B14F-4D97-AF65-F5344CB8AC3E}">
        <p14:creationId xmlns:p14="http://schemas.microsoft.com/office/powerpoint/2010/main" val="2540969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8" cy="4930405"/>
          </a:xfrm>
        </p:spPr>
        <p:txBody>
          <a:bodyPr>
            <a:normAutofit/>
          </a:bodyPr>
          <a:lstStyle/>
          <a:p>
            <a:pPr marL="0" indent="0">
              <a:buNone/>
            </a:pPr>
            <a:r>
              <a:rPr lang="es-MX" sz="3200" dirty="0"/>
              <a:t>MEJORES PRÁCTICAS: </a:t>
            </a:r>
            <a:r>
              <a:rPr lang="es-MX" sz="3200" dirty="0" smtClean="0"/>
              <a:t>CASO CULIACÁN</a:t>
            </a:r>
          </a:p>
          <a:p>
            <a:pPr marL="0" indent="0">
              <a:buNone/>
            </a:pPr>
            <a:r>
              <a:rPr lang="es-MX" sz="2400" dirty="0" smtClean="0"/>
              <a:t>La </a:t>
            </a:r>
            <a:r>
              <a:rPr lang="es-MX" sz="2400" b="1" dirty="0" smtClean="0">
                <a:solidFill>
                  <a:schemeClr val="accent1">
                    <a:lumMod val="50000"/>
                  </a:schemeClr>
                </a:solidFill>
              </a:rPr>
              <a:t>ventanilla única </a:t>
            </a:r>
            <a:r>
              <a:rPr lang="es-MX" sz="2400" dirty="0" smtClean="0"/>
              <a:t>dirigida a la simplificación del proceso de obtención de permisos de construcción ha permitido que municipios y estado colaboren para reducir el número de trámites a 6.</a:t>
            </a:r>
            <a:endParaRPr lang="es-MX" sz="24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5" name="Picture 4"/>
          <p:cNvPicPr>
            <a:picLocks noChangeAspect="1"/>
          </p:cNvPicPr>
          <p:nvPr/>
        </p:nvPicPr>
        <p:blipFill rotWithShape="1">
          <a:blip r:embed="rId4"/>
          <a:srcRect t="17535" r="20891" b="10329"/>
          <a:stretch/>
        </p:blipFill>
        <p:spPr>
          <a:xfrm>
            <a:off x="2668412" y="2563359"/>
            <a:ext cx="8310827" cy="4260692"/>
          </a:xfrm>
          <a:prstGeom prst="rect">
            <a:avLst/>
          </a:prstGeom>
        </p:spPr>
      </p:pic>
    </p:spTree>
    <p:extLst>
      <p:ext uri="{BB962C8B-B14F-4D97-AF65-F5344CB8AC3E}">
        <p14:creationId xmlns:p14="http://schemas.microsoft.com/office/powerpoint/2010/main" val="31982126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44600"/>
            <a:ext cx="11289407" cy="4924379"/>
          </a:xfrm>
        </p:spPr>
        <p:txBody>
          <a:bodyPr>
            <a:normAutofit/>
          </a:bodyPr>
          <a:lstStyle/>
          <a:p>
            <a:pPr marL="0" indent="0">
              <a:buNone/>
            </a:pPr>
            <a:r>
              <a:rPr lang="es-MX" sz="3500" dirty="0"/>
              <a:t>MEJORES PRÁCTICAS: CASO </a:t>
            </a:r>
            <a:r>
              <a:rPr lang="es-MX" sz="3500" dirty="0" smtClean="0"/>
              <a:t>NUEVO LEÓN</a:t>
            </a:r>
            <a:endParaRPr lang="es-MX" sz="3600" dirty="0"/>
          </a:p>
          <a:p>
            <a:pPr marL="0" indent="0">
              <a:buNone/>
            </a:pPr>
            <a:r>
              <a:rPr lang="es-MX" sz="2400" dirty="0" smtClean="0"/>
              <a:t>El </a:t>
            </a:r>
            <a:r>
              <a:rPr lang="es-MX" sz="2400" b="1" dirty="0" smtClean="0">
                <a:solidFill>
                  <a:schemeClr val="accent1">
                    <a:lumMod val="50000"/>
                  </a:schemeClr>
                </a:solidFill>
              </a:rPr>
              <a:t>Permiso </a:t>
            </a:r>
            <a:r>
              <a:rPr lang="es-MX" sz="2400" b="1" dirty="0">
                <a:solidFill>
                  <a:schemeClr val="accent1">
                    <a:lumMod val="50000"/>
                  </a:schemeClr>
                </a:solidFill>
              </a:rPr>
              <a:t>de la </a:t>
            </a:r>
            <a:r>
              <a:rPr lang="es-MX" sz="2400" b="1" dirty="0" smtClean="0">
                <a:solidFill>
                  <a:schemeClr val="accent1">
                    <a:lumMod val="50000"/>
                  </a:schemeClr>
                </a:solidFill>
              </a:rPr>
              <a:t>confianza </a:t>
            </a:r>
            <a:r>
              <a:rPr lang="es-MX" sz="2400" dirty="0" smtClean="0"/>
              <a:t>es un permiso </a:t>
            </a:r>
            <a:r>
              <a:rPr lang="es-MX" sz="2400" dirty="0"/>
              <a:t>provisional otorgado al día hábil siguiente de la solicitud del permiso de </a:t>
            </a:r>
            <a:r>
              <a:rPr lang="es-MX" sz="2400" dirty="0" smtClean="0"/>
              <a:t>construcción, permitiendo </a:t>
            </a:r>
            <a:r>
              <a:rPr lang="es-MX" sz="2400" dirty="0"/>
              <a:t>iniciar la construcción de </a:t>
            </a:r>
            <a:r>
              <a:rPr lang="es-MX" sz="2400" dirty="0" smtClean="0"/>
              <a:t>inmediato.</a:t>
            </a:r>
          </a:p>
          <a:p>
            <a:pPr marL="0" indent="0">
              <a:buNone/>
            </a:pPr>
            <a:r>
              <a:rPr lang="es-MX" sz="2400" dirty="0" smtClean="0"/>
              <a:t>Utiliza </a:t>
            </a:r>
            <a:r>
              <a:rPr lang="es-MX" sz="2400" dirty="0"/>
              <a:t>un enfoque de </a:t>
            </a:r>
            <a:r>
              <a:rPr lang="es-MX" sz="2400" dirty="0" smtClean="0"/>
              <a:t>riesgo, ya que </a:t>
            </a:r>
            <a:r>
              <a:rPr lang="es-MX" sz="2400" dirty="0"/>
              <a:t>su población objetivo son aquellas empresas que han obtenido permisos de construcción con anterioridad, los </a:t>
            </a:r>
            <a:r>
              <a:rPr lang="es-MX" sz="2400" dirty="0" smtClean="0"/>
              <a:t>llamados “clientes </a:t>
            </a:r>
            <a:r>
              <a:rPr lang="es-MX" sz="2400" dirty="0"/>
              <a:t>frecuentes</a:t>
            </a:r>
            <a:r>
              <a:rPr lang="es-MX" sz="2400" dirty="0" smtClean="0"/>
              <a:t>”.</a:t>
            </a:r>
            <a:endParaRPr lang="es-MX" sz="24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7" name="Picture 6"/>
          <p:cNvPicPr>
            <a:picLocks noChangeAspect="1"/>
          </p:cNvPicPr>
          <p:nvPr/>
        </p:nvPicPr>
        <p:blipFill>
          <a:blip r:embed="rId5"/>
          <a:stretch>
            <a:fillRect/>
          </a:stretch>
        </p:blipFill>
        <p:spPr>
          <a:xfrm>
            <a:off x="1692890" y="3375260"/>
            <a:ext cx="8830905" cy="3482740"/>
          </a:xfrm>
          <a:prstGeom prst="rect">
            <a:avLst/>
          </a:prstGeom>
        </p:spPr>
      </p:pic>
    </p:spTree>
    <p:extLst>
      <p:ext uri="{BB962C8B-B14F-4D97-AF65-F5344CB8AC3E}">
        <p14:creationId xmlns:p14="http://schemas.microsoft.com/office/powerpoint/2010/main" val="23084855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Calidad Regulatoria</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5" name="Picture 4"/>
          <p:cNvPicPr>
            <a:picLocks noChangeAspect="1"/>
          </p:cNvPicPr>
          <p:nvPr/>
        </p:nvPicPr>
        <p:blipFill>
          <a:blip r:embed="rId4"/>
          <a:stretch>
            <a:fillRect/>
          </a:stretch>
        </p:blipFill>
        <p:spPr>
          <a:xfrm>
            <a:off x="780540" y="814387"/>
            <a:ext cx="10624962" cy="5815013"/>
          </a:xfrm>
          <a:prstGeom prst="rect">
            <a:avLst/>
          </a:prstGeom>
        </p:spPr>
      </p:pic>
    </p:spTree>
    <p:extLst>
      <p:ext uri="{BB962C8B-B14F-4D97-AF65-F5344CB8AC3E}">
        <p14:creationId xmlns:p14="http://schemas.microsoft.com/office/powerpoint/2010/main" val="7249810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946711" y="1834444"/>
            <a:ext cx="5245289" cy="3738664"/>
          </a:xfrm>
          <a:prstGeom prst="rect">
            <a:avLst/>
          </a:prstGeom>
        </p:spPr>
      </p:pic>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1" y="1238574"/>
            <a:ext cx="6922624" cy="4930405"/>
          </a:xfrm>
        </p:spPr>
        <p:txBody>
          <a:bodyPr>
            <a:normAutofit lnSpcReduction="10000"/>
          </a:bodyPr>
          <a:lstStyle/>
          <a:p>
            <a:pPr marL="0" indent="0">
              <a:buNone/>
            </a:pPr>
            <a:r>
              <a:rPr lang="es-MX" sz="3200" dirty="0" smtClean="0"/>
              <a:t>ANTECEDENTES</a:t>
            </a:r>
          </a:p>
          <a:p>
            <a:pPr marL="0" indent="0">
              <a:buNone/>
            </a:pPr>
            <a:endParaRPr lang="es-MX" sz="3200" dirty="0"/>
          </a:p>
          <a:p>
            <a:pPr marL="0" indent="0">
              <a:buNone/>
            </a:pPr>
            <a:r>
              <a:rPr lang="es-MX" sz="2400" dirty="0" smtClean="0"/>
              <a:t>El Tecnológico de Monterrey ha sido pionero en la medición de un índice de competitividad a nivel </a:t>
            </a:r>
            <a:r>
              <a:rPr lang="es-MX" sz="2400" dirty="0" err="1" smtClean="0"/>
              <a:t>subnacional</a:t>
            </a:r>
            <a:r>
              <a:rPr lang="es-MX" sz="2400" dirty="0" smtClean="0"/>
              <a:t>.</a:t>
            </a:r>
          </a:p>
          <a:p>
            <a:pPr marL="0" indent="0">
              <a:buNone/>
            </a:pPr>
            <a:endParaRPr lang="es-MX" sz="2400" dirty="0"/>
          </a:p>
          <a:p>
            <a:pPr marL="0" indent="0">
              <a:buNone/>
            </a:pPr>
            <a:r>
              <a:rPr lang="es-MX" sz="2400" dirty="0" smtClean="0"/>
              <a:t>20 años después de la publicación del primer del primer reporte logró posicionarse como un instrumento serio, competitivo y referente para la toma de decisiones.</a:t>
            </a:r>
          </a:p>
          <a:p>
            <a:pPr marL="0" indent="0">
              <a:buNone/>
            </a:pPr>
            <a:endParaRPr lang="es-MX" sz="2400" dirty="0"/>
          </a:p>
          <a:p>
            <a:pPr marL="0" indent="0">
              <a:buNone/>
            </a:pPr>
            <a:r>
              <a:rPr lang="es-MX" sz="2400" dirty="0" smtClean="0"/>
              <a:t>La última publicación de esta serie se realizó en 2012.</a:t>
            </a:r>
          </a:p>
          <a:p>
            <a:pPr marL="0" indent="0">
              <a:buNone/>
            </a:pPr>
            <a:endParaRPr lang="es-MX" sz="36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ICSEM 2016</a:t>
            </a:r>
            <a:endParaRPr lang="es-MX" sz="3600" b="1" dirty="0">
              <a:solidFill>
                <a:schemeClr val="bg1"/>
              </a:solidFill>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11327440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500" dirty="0" smtClean="0"/>
              <a:t>OBJETIVO</a:t>
            </a:r>
            <a:endParaRPr lang="es-MX" sz="4000" dirty="0" smtClean="0"/>
          </a:p>
          <a:p>
            <a:pPr marL="0" indent="0">
              <a:buNone/>
            </a:pPr>
            <a:endParaRPr lang="es-MX" sz="4000" dirty="0"/>
          </a:p>
          <a:p>
            <a:pPr marL="0" indent="0">
              <a:buNone/>
            </a:pPr>
            <a:r>
              <a:rPr lang="es-MX" dirty="0"/>
              <a:t>El ICSEM tiene el propósito de medir o generar insumos para evaluar el medio ambiente de competitividad de los estados </a:t>
            </a:r>
            <a:r>
              <a:rPr lang="es-MX" dirty="0" smtClean="0"/>
              <a:t>mexicano.</a:t>
            </a:r>
          </a:p>
          <a:p>
            <a:pPr marL="0" indent="0">
              <a:buNone/>
            </a:pPr>
            <a:endParaRPr lang="es-MX" dirty="0"/>
          </a:p>
          <a:p>
            <a:pPr marL="0" indent="0">
              <a:buNone/>
            </a:pPr>
            <a:r>
              <a:rPr lang="es-MX" dirty="0"/>
              <a:t>Se constituye en un instrumento que contiene información valiosa para la toma decisiones en política púbica y el establecimiento de estrategias conducentes a mejorar la competitividad estatal.</a:t>
            </a:r>
          </a:p>
          <a:p>
            <a:pPr marL="0" indent="0">
              <a:buNone/>
            </a:pPr>
            <a:endParaRPr lang="es-MX" sz="36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ICSEM 2016</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20942917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016155" y="1965666"/>
            <a:ext cx="9175845" cy="4892334"/>
          </a:xfrm>
          <a:prstGeom prst="rect">
            <a:avLst/>
          </a:prstGeom>
        </p:spPr>
      </p:pic>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39" y="924675"/>
            <a:ext cx="5418545" cy="4930405"/>
          </a:xfrm>
        </p:spPr>
        <p:txBody>
          <a:bodyPr>
            <a:normAutofit/>
          </a:bodyPr>
          <a:lstStyle/>
          <a:p>
            <a:pPr marL="0" indent="0">
              <a:buNone/>
            </a:pPr>
            <a:r>
              <a:rPr lang="es-MX" sz="3200" dirty="0" smtClean="0"/>
              <a:t>MARCO CONCEPTUAL</a:t>
            </a:r>
            <a:endParaRPr lang="es-MX" sz="2400" dirty="0"/>
          </a:p>
          <a:p>
            <a:pPr marL="0" indent="0">
              <a:buNone/>
            </a:pPr>
            <a:r>
              <a:rPr lang="es-MX" sz="2400" dirty="0" smtClean="0"/>
              <a:t>Es un entorno resiliente que atrae, incuba y desarrolla actividades económicas innovadoras y con alto valor agregado que generan riqueza y permiten a sus habitantes alcanzar un nivel de </a:t>
            </a:r>
            <a:br>
              <a:rPr lang="es-MX" sz="2400" dirty="0" smtClean="0"/>
            </a:br>
            <a:r>
              <a:rPr lang="es-MX" sz="2400" dirty="0" smtClean="0"/>
              <a:t>bienestar sostenible.</a:t>
            </a:r>
            <a:endParaRPr lang="es-MX" sz="24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ICSEM 2016</a:t>
            </a:r>
            <a:endParaRPr lang="es-MX" sz="3600" b="1" dirty="0">
              <a:solidFill>
                <a:schemeClr val="bg1"/>
              </a:solidFill>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42486076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ICSEM 2016</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9" name="Picture 8"/>
          <p:cNvPicPr>
            <a:picLocks noChangeAspect="1"/>
          </p:cNvPicPr>
          <p:nvPr/>
        </p:nvPicPr>
        <p:blipFill>
          <a:blip r:embed="rId4"/>
          <a:stretch>
            <a:fillRect/>
          </a:stretch>
        </p:blipFill>
        <p:spPr>
          <a:xfrm>
            <a:off x="773293" y="654626"/>
            <a:ext cx="10645414" cy="6112200"/>
          </a:xfrm>
          <a:prstGeom prst="rect">
            <a:avLst/>
          </a:prstGeom>
        </p:spPr>
      </p:pic>
    </p:spTree>
    <p:extLst>
      <p:ext uri="{BB962C8B-B14F-4D97-AF65-F5344CB8AC3E}">
        <p14:creationId xmlns:p14="http://schemas.microsoft.com/office/powerpoint/2010/main" val="22558232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ICSEM 2016</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7" name="Picture 6"/>
          <p:cNvPicPr>
            <a:picLocks noChangeAspect="1"/>
          </p:cNvPicPr>
          <p:nvPr/>
        </p:nvPicPr>
        <p:blipFill>
          <a:blip r:embed="rId4"/>
          <a:stretch>
            <a:fillRect/>
          </a:stretch>
        </p:blipFill>
        <p:spPr>
          <a:xfrm>
            <a:off x="189194" y="654625"/>
            <a:ext cx="11771110" cy="6203375"/>
          </a:xfrm>
          <a:prstGeom prst="rect">
            <a:avLst/>
          </a:prstGeom>
        </p:spPr>
      </p:pic>
    </p:spTree>
    <p:extLst>
      <p:ext uri="{BB962C8B-B14F-4D97-AF65-F5344CB8AC3E}">
        <p14:creationId xmlns:p14="http://schemas.microsoft.com/office/powerpoint/2010/main" val="38124547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200" dirty="0" smtClean="0"/>
              <a:t>METODOLOGÍA</a:t>
            </a:r>
            <a:endParaRPr lang="es-MX" sz="4000" dirty="0" smtClean="0"/>
          </a:p>
          <a:p>
            <a:pPr marL="0" indent="0">
              <a:buNone/>
            </a:pPr>
            <a:endParaRPr lang="es-MX" sz="4000" dirty="0"/>
          </a:p>
          <a:p>
            <a:pPr marL="0" indent="0">
              <a:buNone/>
            </a:pPr>
            <a:endParaRPr lang="es-MX" sz="36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Sectores Estratégicos</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5" name="Picture 4"/>
          <p:cNvPicPr>
            <a:picLocks noChangeAspect="1"/>
          </p:cNvPicPr>
          <p:nvPr/>
        </p:nvPicPr>
        <p:blipFill>
          <a:blip r:embed="rId4"/>
          <a:stretch>
            <a:fillRect/>
          </a:stretch>
        </p:blipFill>
        <p:spPr>
          <a:xfrm>
            <a:off x="527812" y="2077382"/>
            <a:ext cx="11225235" cy="3993218"/>
          </a:xfrm>
          <a:prstGeom prst="rect">
            <a:avLst/>
          </a:prstGeom>
        </p:spPr>
      </p:pic>
    </p:spTree>
    <p:extLst>
      <p:ext uri="{BB962C8B-B14F-4D97-AF65-F5344CB8AC3E}">
        <p14:creationId xmlns:p14="http://schemas.microsoft.com/office/powerpoint/2010/main" val="15015430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200" dirty="0" smtClean="0"/>
              <a:t>CLASES ESTRATÉGICAS</a:t>
            </a:r>
            <a:endParaRPr lang="es-MX" sz="3600" dirty="0" smtClean="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Sectores Estratégicos</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5" name="Picture 4"/>
          <p:cNvPicPr>
            <a:picLocks noChangeAspect="1"/>
          </p:cNvPicPr>
          <p:nvPr/>
        </p:nvPicPr>
        <p:blipFill>
          <a:blip r:embed="rId4"/>
          <a:stretch>
            <a:fillRect/>
          </a:stretch>
        </p:blipFill>
        <p:spPr>
          <a:xfrm>
            <a:off x="860958" y="1720849"/>
            <a:ext cx="10464870" cy="4794251"/>
          </a:xfrm>
          <a:prstGeom prst="rect">
            <a:avLst/>
          </a:prstGeom>
        </p:spPr>
      </p:pic>
    </p:spTree>
    <p:extLst>
      <p:ext uri="{BB962C8B-B14F-4D97-AF65-F5344CB8AC3E}">
        <p14:creationId xmlns:p14="http://schemas.microsoft.com/office/powerpoint/2010/main" val="31563671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200" dirty="0" smtClean="0"/>
              <a:t>CLUSTERS ESTRATÉGICOS</a:t>
            </a:r>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Sectores Estratégicos</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7" name="Picture 6"/>
          <p:cNvPicPr>
            <a:picLocks noChangeAspect="1"/>
          </p:cNvPicPr>
          <p:nvPr/>
        </p:nvPicPr>
        <p:blipFill rotWithShape="1">
          <a:blip r:embed="rId4"/>
          <a:srcRect l="2381" t="1316"/>
          <a:stretch/>
        </p:blipFill>
        <p:spPr>
          <a:xfrm>
            <a:off x="1411552" y="1747416"/>
            <a:ext cx="9368895" cy="5003801"/>
          </a:xfrm>
          <a:prstGeom prst="rect">
            <a:avLst/>
          </a:prstGeom>
        </p:spPr>
      </p:pic>
    </p:spTree>
    <p:extLst>
      <p:ext uri="{BB962C8B-B14F-4D97-AF65-F5344CB8AC3E}">
        <p14:creationId xmlns:p14="http://schemas.microsoft.com/office/powerpoint/2010/main" val="26345593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200" dirty="0" smtClean="0"/>
              <a:t>SECTORES </a:t>
            </a:r>
          </a:p>
          <a:p>
            <a:pPr marL="0" indent="0">
              <a:buNone/>
            </a:pPr>
            <a:r>
              <a:rPr lang="es-MX" sz="3200" dirty="0" smtClean="0"/>
              <a:t>ESTRATÉGICOS </a:t>
            </a:r>
          </a:p>
          <a:p>
            <a:pPr marL="0" indent="0">
              <a:buNone/>
            </a:pPr>
            <a:r>
              <a:rPr lang="es-MX" sz="3200" dirty="0" smtClean="0"/>
              <a:t>CLAVE</a:t>
            </a:r>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Sectores Estratégicos</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7" name="Picture 6"/>
          <p:cNvPicPr>
            <a:picLocks noChangeAspect="1"/>
          </p:cNvPicPr>
          <p:nvPr/>
        </p:nvPicPr>
        <p:blipFill>
          <a:blip r:embed="rId4"/>
          <a:stretch>
            <a:fillRect/>
          </a:stretch>
        </p:blipFill>
        <p:spPr>
          <a:xfrm>
            <a:off x="3925714" y="654627"/>
            <a:ext cx="7404099" cy="6203373"/>
          </a:xfrm>
          <a:prstGeom prst="rect">
            <a:avLst/>
          </a:prstGeom>
        </p:spPr>
      </p:pic>
    </p:spTree>
    <p:extLst>
      <p:ext uri="{BB962C8B-B14F-4D97-AF65-F5344CB8AC3E}">
        <p14:creationId xmlns:p14="http://schemas.microsoft.com/office/powerpoint/2010/main" val="8787797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a:bodyPr>
          <a:lstStyle/>
          <a:p>
            <a:pPr marL="0" indent="0">
              <a:buNone/>
            </a:pPr>
            <a:r>
              <a:rPr lang="es-MX" sz="3200" dirty="0" smtClean="0"/>
              <a:t>SECTORES ESTRATÉGICOS FUTUROS</a:t>
            </a:r>
            <a:endParaRPr lang="es-MX" sz="3600" dirty="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Sectores Estratégicos</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7" name="Picture 6"/>
          <p:cNvPicPr>
            <a:picLocks noChangeAspect="1"/>
          </p:cNvPicPr>
          <p:nvPr/>
        </p:nvPicPr>
        <p:blipFill>
          <a:blip r:embed="rId4"/>
          <a:stretch>
            <a:fillRect/>
          </a:stretch>
        </p:blipFill>
        <p:spPr>
          <a:xfrm>
            <a:off x="463640" y="1800225"/>
            <a:ext cx="11133376" cy="4811292"/>
          </a:xfrm>
          <a:prstGeom prst="rect">
            <a:avLst/>
          </a:prstGeom>
        </p:spPr>
      </p:pic>
    </p:spTree>
    <p:extLst>
      <p:ext uri="{BB962C8B-B14F-4D97-AF65-F5344CB8AC3E}">
        <p14:creationId xmlns:p14="http://schemas.microsoft.com/office/powerpoint/2010/main" val="6995122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Sectores Estratégicos</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pic>
        <p:nvPicPr>
          <p:cNvPr id="5" name="Picture 4"/>
          <p:cNvPicPr>
            <a:picLocks noChangeAspect="1"/>
          </p:cNvPicPr>
          <p:nvPr/>
        </p:nvPicPr>
        <p:blipFill rotWithShape="1">
          <a:blip r:embed="rId4"/>
          <a:srcRect r="650"/>
          <a:stretch/>
        </p:blipFill>
        <p:spPr>
          <a:xfrm>
            <a:off x="0" y="654626"/>
            <a:ext cx="12213771" cy="6203374"/>
          </a:xfrm>
          <a:prstGeom prst="rect">
            <a:avLst/>
          </a:prstGeom>
        </p:spPr>
      </p:pic>
    </p:spTree>
    <p:extLst>
      <p:ext uri="{BB962C8B-B14F-4D97-AF65-F5344CB8AC3E}">
        <p14:creationId xmlns:p14="http://schemas.microsoft.com/office/powerpoint/2010/main" val="1295243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
            <a:ext cx="12192000" cy="6439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ontent Placeholder 2"/>
          <p:cNvSpPr>
            <a:spLocks noGrp="1"/>
          </p:cNvSpPr>
          <p:nvPr>
            <p:ph idx="1"/>
          </p:nvPr>
        </p:nvSpPr>
        <p:spPr>
          <a:xfrm>
            <a:off x="463640" y="1238574"/>
            <a:ext cx="11289407" cy="4930405"/>
          </a:xfrm>
        </p:spPr>
        <p:txBody>
          <a:bodyPr>
            <a:normAutofit fontScale="92500" lnSpcReduction="20000"/>
          </a:bodyPr>
          <a:lstStyle/>
          <a:p>
            <a:pPr>
              <a:buFont typeface="Wingdings" panose="05000000000000000000" pitchFamily="2" charset="2"/>
              <a:buChar char="§"/>
            </a:pPr>
            <a:r>
              <a:rPr lang="es-MX" sz="3600" dirty="0" smtClean="0"/>
              <a:t> Ante un entorno económico y comercial más complejo e incierto, es evidente la importancia que tiene el gobierno en el desarrollo de la competitividad.</a:t>
            </a:r>
            <a:br>
              <a:rPr lang="es-MX" sz="3600" dirty="0" smtClean="0"/>
            </a:br>
            <a:endParaRPr lang="es-MX" sz="3600" dirty="0" smtClean="0"/>
          </a:p>
          <a:p>
            <a:pPr>
              <a:buFont typeface="Wingdings" panose="05000000000000000000" pitchFamily="2" charset="2"/>
              <a:buChar char="§"/>
            </a:pPr>
            <a:r>
              <a:rPr lang="es-MX" sz="3600" dirty="0" smtClean="0"/>
              <a:t> El sector de la construcción es clave en la generación de empleo, el emprendimiento y la innovación, por lo que se torna clave contar con marcos normativos que faciliten la inversión y desincentive la informalidad y la corrupción.</a:t>
            </a:r>
            <a:br>
              <a:rPr lang="es-MX" sz="3600" dirty="0" smtClean="0"/>
            </a:br>
            <a:endParaRPr lang="es-MX" sz="3600" dirty="0" smtClean="0"/>
          </a:p>
          <a:p>
            <a:pPr>
              <a:buFont typeface="Wingdings" panose="05000000000000000000" pitchFamily="2" charset="2"/>
              <a:buChar char="§"/>
            </a:pPr>
            <a:r>
              <a:rPr lang="es-MX" sz="3600" dirty="0"/>
              <a:t> </a:t>
            </a:r>
            <a:r>
              <a:rPr lang="es-MX" sz="3600" dirty="0" smtClean="0"/>
              <a:t>El uso de </a:t>
            </a:r>
            <a:r>
              <a:rPr lang="es-MX" sz="3600" dirty="0" err="1" smtClean="0"/>
              <a:t>TICs</a:t>
            </a:r>
            <a:r>
              <a:rPr lang="es-MX" sz="3600" dirty="0" smtClean="0"/>
              <a:t> a partir de portales en línea con información actualizada, abierta al público y trámites simplificados, </a:t>
            </a:r>
            <a:r>
              <a:rPr lang="es-MX" sz="3600" dirty="0" smtClean="0"/>
              <a:t>es crucial para elevar la </a:t>
            </a:r>
            <a:r>
              <a:rPr lang="es-MX" sz="3600" dirty="0" smtClean="0"/>
              <a:t>competitividad de las industrias.</a:t>
            </a:r>
            <a:endParaRPr lang="es-MX" sz="3600" dirty="0" smtClean="0"/>
          </a:p>
        </p:txBody>
      </p:sp>
      <p:sp>
        <p:nvSpPr>
          <p:cNvPr id="2" name="Title 1"/>
          <p:cNvSpPr>
            <a:spLocks noGrp="1"/>
          </p:cNvSpPr>
          <p:nvPr>
            <p:ph type="title"/>
          </p:nvPr>
        </p:nvSpPr>
        <p:spPr>
          <a:xfrm>
            <a:off x="463640" y="0"/>
            <a:ext cx="10515600" cy="641075"/>
          </a:xfrm>
        </p:spPr>
        <p:txBody>
          <a:bodyPr>
            <a:noAutofit/>
          </a:bodyPr>
          <a:lstStyle/>
          <a:p>
            <a:r>
              <a:rPr lang="es-MX" sz="3600" b="1" dirty="0" smtClean="0">
                <a:solidFill>
                  <a:schemeClr val="bg1"/>
                </a:solidFill>
              </a:rPr>
              <a:t>Comentario Finales</a:t>
            </a:r>
            <a:endParaRPr lang="es-MX" sz="3600" b="1"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386265" y="-13014"/>
            <a:ext cx="2951743" cy="65682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813" y="-488"/>
            <a:ext cx="1499835" cy="656824"/>
          </a:xfrm>
          <a:prstGeom prst="rect">
            <a:avLst/>
          </a:prstGeom>
        </p:spPr>
      </p:pic>
    </p:spTree>
    <p:extLst>
      <p:ext uri="{BB962C8B-B14F-4D97-AF65-F5344CB8AC3E}">
        <p14:creationId xmlns:p14="http://schemas.microsoft.com/office/powerpoint/2010/main" val="26996413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420874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ctrTitle"/>
          </p:nvPr>
        </p:nvSpPr>
        <p:spPr>
          <a:xfrm>
            <a:off x="1524000" y="1959494"/>
            <a:ext cx="9144000" cy="2045841"/>
          </a:xfrm>
        </p:spPr>
        <p:txBody>
          <a:bodyPr>
            <a:normAutofit/>
          </a:bodyPr>
          <a:lstStyle/>
          <a:p>
            <a:r>
              <a:rPr lang="es-MX" sz="7200" b="1" dirty="0" smtClean="0">
                <a:solidFill>
                  <a:schemeClr val="bg1"/>
                </a:solidFill>
              </a:rPr>
              <a:t>GRACIAS</a:t>
            </a:r>
            <a:endParaRPr lang="es-MX" sz="6600" b="1" dirty="0">
              <a:solidFill>
                <a:schemeClr val="bg1"/>
              </a:solidFill>
            </a:endParaRPr>
          </a:p>
        </p:txBody>
      </p:sp>
      <p:sp>
        <p:nvSpPr>
          <p:cNvPr id="3" name="Subtitle 2"/>
          <p:cNvSpPr>
            <a:spLocks noGrp="1"/>
          </p:cNvSpPr>
          <p:nvPr>
            <p:ph type="subTitle" idx="1"/>
          </p:nvPr>
        </p:nvSpPr>
        <p:spPr>
          <a:xfrm>
            <a:off x="1524000" y="4609578"/>
            <a:ext cx="9144000" cy="1826561"/>
          </a:xfrm>
        </p:spPr>
        <p:txBody>
          <a:bodyPr>
            <a:normAutofit fontScale="70000" lnSpcReduction="20000"/>
          </a:bodyPr>
          <a:lstStyle/>
          <a:p>
            <a:r>
              <a:rPr lang="es-MX" sz="4000" b="1" dirty="0" smtClean="0"/>
              <a:t>Calidad Regulatoria para Impulsar la Competitividad:</a:t>
            </a:r>
          </a:p>
          <a:p>
            <a:r>
              <a:rPr lang="es-MX" sz="2600" b="1" dirty="0" smtClean="0"/>
              <a:t>La importancia de Normatividad y Gestión Pública Efectiva en el Proceso de Licencias de Construcción</a:t>
            </a:r>
            <a:endParaRPr lang="es-MX" sz="2600" b="1" dirty="0"/>
          </a:p>
          <a:p>
            <a:endParaRPr lang="es-MX" b="1" dirty="0" smtClean="0"/>
          </a:p>
          <a:p>
            <a:r>
              <a:rPr lang="es-MX" b="1" dirty="0" smtClean="0"/>
              <a:t>Fernando Gómez Zaldívar</a:t>
            </a:r>
          </a:p>
          <a:p>
            <a:r>
              <a:rPr lang="es-MX" b="1" dirty="0" smtClean="0"/>
              <a:t>20 de abril de 2017</a:t>
            </a:r>
          </a:p>
          <a:p>
            <a:endParaRPr lang="es-MX"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2302" b="23317"/>
          <a:stretch/>
        </p:blipFill>
        <p:spPr>
          <a:xfrm>
            <a:off x="762000" y="741427"/>
            <a:ext cx="6080668" cy="135307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4668" y="711421"/>
            <a:ext cx="3158216" cy="1383081"/>
          </a:xfrm>
          <a:prstGeom prst="rect">
            <a:avLst/>
          </a:prstGeom>
        </p:spPr>
      </p:pic>
    </p:spTree>
    <p:extLst>
      <p:ext uri="{BB962C8B-B14F-4D97-AF65-F5344CB8AC3E}">
        <p14:creationId xmlns:p14="http://schemas.microsoft.com/office/powerpoint/2010/main" val="3212711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4654</TotalTime>
  <Words>1204</Words>
  <Application>Microsoft Office PowerPoint</Application>
  <PresentationFormat>Widescreen</PresentationFormat>
  <Paragraphs>175</Paragraphs>
  <Slides>33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Wingdings</vt:lpstr>
      <vt:lpstr>Office Theme</vt:lpstr>
      <vt:lpstr>Mejores Prácticas e Índices de Competitividad para la Transformación Pública</vt:lpstr>
      <vt:lpstr>Temas</vt:lpstr>
      <vt:lpstr>Competitividad</vt:lpstr>
      <vt:lpstr>Competitividad</vt:lpstr>
      <vt:lpstr>Competitividad</vt:lpstr>
      <vt:lpstr>Competitividad</vt:lpstr>
      <vt:lpstr>Competitividad</vt:lpstr>
      <vt:lpstr>Calidad Regulatoria</vt:lpstr>
      <vt:lpstr>Calidad Regulatoria</vt:lpstr>
      <vt:lpstr>Calidad Regulatoria</vt:lpstr>
      <vt:lpstr>Calidad Regulatoria</vt:lpstr>
      <vt:lpstr>Calidad Regulatoria</vt:lpstr>
      <vt:lpstr>Calidad Regulatoria</vt:lpstr>
      <vt:lpstr>Calidad Regulatoria</vt:lpstr>
      <vt:lpstr>Calidad Regulatoria</vt:lpstr>
      <vt:lpstr>Calidad Regulatoria</vt:lpstr>
      <vt:lpstr>Calidad Regulatoria</vt:lpstr>
      <vt:lpstr>Calidad Regulatoria</vt:lpstr>
      <vt:lpstr>Calidad Regulatoria</vt:lpstr>
      <vt:lpstr>Calidad Regulatoria</vt:lpstr>
      <vt:lpstr>ICSEM 2016</vt:lpstr>
      <vt:lpstr>ICSEM 2016</vt:lpstr>
      <vt:lpstr>ICSEM 2016</vt:lpstr>
      <vt:lpstr>ICSEM 2016</vt:lpstr>
      <vt:lpstr>ICSEM 2016</vt:lpstr>
      <vt:lpstr>Sectores Estratégicos</vt:lpstr>
      <vt:lpstr>Sectores Estratégicos</vt:lpstr>
      <vt:lpstr>Sectores Estratégicos</vt:lpstr>
      <vt:lpstr>Sectores Estratégicos</vt:lpstr>
      <vt:lpstr>Sectores Estratégicos</vt:lpstr>
      <vt:lpstr>Sectores Estratégicos</vt:lpstr>
      <vt:lpstr>Comentario Finales</vt:lpstr>
      <vt:lpstr>GRACIAS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Fernando Gómez</dc:creator>
  <cp:lastModifiedBy>Fernando Gómez</cp:lastModifiedBy>
  <cp:revision>261</cp:revision>
  <dcterms:created xsi:type="dcterms:W3CDTF">2016-11-30T16:05:09Z</dcterms:created>
  <dcterms:modified xsi:type="dcterms:W3CDTF">2017-04-20T14:06:04Z</dcterms:modified>
</cp:coreProperties>
</file>