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8"/>
  </p:handoutMasterIdLst>
  <p:sldIdLst>
    <p:sldId id="256" r:id="rId2"/>
    <p:sldId id="257" r:id="rId3"/>
    <p:sldId id="261" r:id="rId4"/>
    <p:sldId id="258" r:id="rId5"/>
    <p:sldId id="259" r:id="rId6"/>
    <p:sldId id="260" r:id="rId7"/>
  </p:sldIdLst>
  <p:sldSz cx="9144000" cy="6858000" type="screen4x3"/>
  <p:notesSz cx="7010400" cy="92964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6DB587-B8F5-4DCF-9482-8F2E374279EE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GT"/>
        </a:p>
      </dgm:t>
    </dgm:pt>
    <dgm:pt modelId="{27675EFF-CF9E-46D3-BBF5-F544E1FAF142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GT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SOSTENIBILIDAD</a:t>
          </a:r>
          <a:endParaRPr lang="es-GT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F46DE3-4358-44EC-B32E-808585AA3DF3}" type="parTrans" cxnId="{656DF0E8-218E-4979-80B0-F7B353439BED}">
      <dgm:prSet/>
      <dgm:spPr/>
      <dgm:t>
        <a:bodyPr/>
        <a:lstStyle/>
        <a:p>
          <a:endParaRPr lang="es-GT"/>
        </a:p>
      </dgm:t>
    </dgm:pt>
    <dgm:pt modelId="{97B1C4C4-5B5D-4285-AA6D-57854E4485BF}" type="sibTrans" cxnId="{656DF0E8-218E-4979-80B0-F7B353439BED}">
      <dgm:prSet/>
      <dgm:spPr/>
      <dgm:t>
        <a:bodyPr/>
        <a:lstStyle/>
        <a:p>
          <a:endParaRPr lang="es-GT"/>
        </a:p>
      </dgm:t>
    </dgm:pt>
    <dgm:pt modelId="{BE68115B-36D5-4C9D-9689-3640840A40DD}" type="pres">
      <dgm:prSet presAssocID="{596DB587-B8F5-4DCF-9482-8F2E374279EE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s-GT"/>
        </a:p>
      </dgm:t>
    </dgm:pt>
    <dgm:pt modelId="{8398B67D-6FA8-474B-A48E-029DB06B720D}" type="pres">
      <dgm:prSet presAssocID="{27675EFF-CF9E-46D3-BBF5-F544E1FAF142}" presName="posSpace" presStyleCnt="0"/>
      <dgm:spPr/>
    </dgm:pt>
    <dgm:pt modelId="{703E90A7-0002-4216-8B88-D38102354DE5}" type="pres">
      <dgm:prSet presAssocID="{27675EFF-CF9E-46D3-BBF5-F544E1FAF142}" presName="vertFlow" presStyleCnt="0"/>
      <dgm:spPr/>
    </dgm:pt>
    <dgm:pt modelId="{4FCA230C-BF08-4FE2-8077-501E1951309C}" type="pres">
      <dgm:prSet presAssocID="{27675EFF-CF9E-46D3-BBF5-F544E1FAF142}" presName="topSpace" presStyleCnt="0"/>
      <dgm:spPr/>
    </dgm:pt>
    <dgm:pt modelId="{D8981EA0-E58E-4C6B-A1BE-6603C82AD2BD}" type="pres">
      <dgm:prSet presAssocID="{27675EFF-CF9E-46D3-BBF5-F544E1FAF142}" presName="firstComp" presStyleCnt="0"/>
      <dgm:spPr/>
    </dgm:pt>
    <dgm:pt modelId="{2AA46710-F517-45A6-9D69-388EAAA0C24B}" type="pres">
      <dgm:prSet presAssocID="{27675EFF-CF9E-46D3-BBF5-F544E1FAF142}" presName="firstChild" presStyleLbl="bgAccFollowNode1" presStyleIdx="0" presStyleCnt="1" custScaleX="105050" custLinFactNeighborX="70408" custLinFactNeighborY="46"/>
      <dgm:spPr>
        <a:noFill/>
        <a:ln>
          <a:noFill/>
        </a:ln>
      </dgm:spPr>
      <dgm:t>
        <a:bodyPr/>
        <a:lstStyle/>
        <a:p>
          <a:endParaRPr lang="es-GT"/>
        </a:p>
      </dgm:t>
    </dgm:pt>
    <dgm:pt modelId="{9B690EF6-C9C5-40FC-AE44-53246469AA33}" type="pres">
      <dgm:prSet presAssocID="{27675EFF-CF9E-46D3-BBF5-F544E1FAF142}" presName="firstChildTx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9BB530FF-C625-4271-9087-43CBAA8D9ABC}" type="pres">
      <dgm:prSet presAssocID="{27675EFF-CF9E-46D3-BBF5-F544E1FAF142}" presName="negSpace" presStyleCnt="0"/>
      <dgm:spPr/>
    </dgm:pt>
    <dgm:pt modelId="{D5CBC155-CAEF-423F-917F-0920CF527086}" type="pres">
      <dgm:prSet presAssocID="{27675EFF-CF9E-46D3-BBF5-F544E1FAF142}" presName="circle" presStyleLbl="node1" presStyleIdx="0" presStyleCnt="1" custScaleX="261843" custScaleY="98188" custLinFactNeighborX="-8209" custLinFactNeighborY="-3834"/>
      <dgm:spPr/>
      <dgm:t>
        <a:bodyPr/>
        <a:lstStyle/>
        <a:p>
          <a:endParaRPr lang="es-GT"/>
        </a:p>
      </dgm:t>
    </dgm:pt>
  </dgm:ptLst>
  <dgm:cxnLst>
    <dgm:cxn modelId="{E532F571-A6C6-4CDF-9049-AFBC8B450AFA}" type="presOf" srcId="{27675EFF-CF9E-46D3-BBF5-F544E1FAF142}" destId="{D5CBC155-CAEF-423F-917F-0920CF527086}" srcOrd="0" destOrd="0" presId="urn:microsoft.com/office/officeart/2005/8/layout/hList9"/>
    <dgm:cxn modelId="{1386F9FC-D90C-4FE6-B73C-E03B686090BF}" type="presOf" srcId="{596DB587-B8F5-4DCF-9482-8F2E374279EE}" destId="{BE68115B-36D5-4C9D-9689-3640840A40DD}" srcOrd="0" destOrd="0" presId="urn:microsoft.com/office/officeart/2005/8/layout/hList9"/>
    <dgm:cxn modelId="{656DF0E8-218E-4979-80B0-F7B353439BED}" srcId="{596DB587-B8F5-4DCF-9482-8F2E374279EE}" destId="{27675EFF-CF9E-46D3-BBF5-F544E1FAF142}" srcOrd="0" destOrd="0" parTransId="{1BF46DE3-4358-44EC-B32E-808585AA3DF3}" sibTransId="{97B1C4C4-5B5D-4285-AA6D-57854E4485BF}"/>
    <dgm:cxn modelId="{04EFE775-508F-4A43-AD8A-FF36BB97C7D8}" type="presParOf" srcId="{BE68115B-36D5-4C9D-9689-3640840A40DD}" destId="{8398B67D-6FA8-474B-A48E-029DB06B720D}" srcOrd="0" destOrd="0" presId="urn:microsoft.com/office/officeart/2005/8/layout/hList9"/>
    <dgm:cxn modelId="{F31846A7-3981-47C0-999A-148BCB568BC7}" type="presParOf" srcId="{BE68115B-36D5-4C9D-9689-3640840A40DD}" destId="{703E90A7-0002-4216-8B88-D38102354DE5}" srcOrd="1" destOrd="0" presId="urn:microsoft.com/office/officeart/2005/8/layout/hList9"/>
    <dgm:cxn modelId="{CE196DBC-307F-4B4C-BA9B-F6FFAB2E163B}" type="presParOf" srcId="{703E90A7-0002-4216-8B88-D38102354DE5}" destId="{4FCA230C-BF08-4FE2-8077-501E1951309C}" srcOrd="0" destOrd="0" presId="urn:microsoft.com/office/officeart/2005/8/layout/hList9"/>
    <dgm:cxn modelId="{D5A7231C-78A9-46A4-9F01-CB96EB0242A9}" type="presParOf" srcId="{703E90A7-0002-4216-8B88-D38102354DE5}" destId="{D8981EA0-E58E-4C6B-A1BE-6603C82AD2BD}" srcOrd="1" destOrd="0" presId="urn:microsoft.com/office/officeart/2005/8/layout/hList9"/>
    <dgm:cxn modelId="{EE4F8DFB-3B03-44F6-9F91-108C21490975}" type="presParOf" srcId="{D8981EA0-E58E-4C6B-A1BE-6603C82AD2BD}" destId="{2AA46710-F517-45A6-9D69-388EAAA0C24B}" srcOrd="0" destOrd="0" presId="urn:microsoft.com/office/officeart/2005/8/layout/hList9"/>
    <dgm:cxn modelId="{B486350F-5F14-48C6-855C-4D1EF13CC0DB}" type="presParOf" srcId="{D8981EA0-E58E-4C6B-A1BE-6603C82AD2BD}" destId="{9B690EF6-C9C5-40FC-AE44-53246469AA33}" srcOrd="1" destOrd="0" presId="urn:microsoft.com/office/officeart/2005/8/layout/hList9"/>
    <dgm:cxn modelId="{6A876DAC-D1F4-455C-8403-CDBADAA99C87}" type="presParOf" srcId="{BE68115B-36D5-4C9D-9689-3640840A40DD}" destId="{9BB530FF-C625-4271-9087-43CBAA8D9ABC}" srcOrd="2" destOrd="0" presId="urn:microsoft.com/office/officeart/2005/8/layout/hList9"/>
    <dgm:cxn modelId="{B63A7379-7CA4-4D80-9544-0070AEFA046D}" type="presParOf" srcId="{BE68115B-36D5-4C9D-9689-3640840A40DD}" destId="{D5CBC155-CAEF-423F-917F-0920CF527086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97AE458-5BF8-4CE6-8956-897CFBAF5441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32A07F-2C49-432C-ACDD-0669D5CB014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28286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4909-1A65-48AD-9606-14BF7248A66A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201D6B4-1551-4EE8-B7B5-A693DC162EDD}" type="slidenum">
              <a:rPr lang="es-GT" smtClean="0"/>
              <a:t>‹Nº›</a:t>
            </a:fld>
            <a:endParaRPr lang="es-GT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4909-1A65-48AD-9606-14BF7248A66A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201D6B4-1551-4EE8-B7B5-A693DC162EDD}" type="slidenum">
              <a:rPr lang="es-GT" smtClean="0"/>
              <a:t>‹Nº›</a:t>
            </a:fld>
            <a:endParaRPr lang="es-GT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4909-1A65-48AD-9606-14BF7248A66A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201D6B4-1551-4EE8-B7B5-A693DC162EDD}" type="slidenum">
              <a:rPr lang="es-GT" smtClean="0"/>
              <a:t>‹Nº›</a:t>
            </a:fld>
            <a:endParaRPr lang="es-GT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B254909-1A65-48AD-9606-14BF7248A66A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D6B4-1551-4EE8-B7B5-A693DC162EDD}" type="slidenum">
              <a:rPr lang="es-GT" smtClean="0"/>
              <a:t>‹Nº›</a:t>
            </a:fld>
            <a:endParaRPr lang="es-GT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4909-1A65-48AD-9606-14BF7248A66A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GT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201D6B4-1551-4EE8-B7B5-A693DC162EDD}" type="slidenum">
              <a:rPr lang="es-GT" smtClean="0"/>
              <a:t>‹Nº›</a:t>
            </a:fld>
            <a:endParaRPr lang="es-GT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4909-1A65-48AD-9606-14BF7248A66A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201D6B4-1551-4EE8-B7B5-A693DC162EDD}" type="slidenum">
              <a:rPr lang="es-GT" smtClean="0"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4909-1A65-48AD-9606-14BF7248A66A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01D6B4-1551-4EE8-B7B5-A693DC162EDD}" type="slidenum">
              <a:rPr lang="es-GT" smtClean="0"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201D6B4-1551-4EE8-B7B5-A693DC162EDD}" type="slidenum">
              <a:rPr lang="es-GT" smtClean="0"/>
              <a:t>‹Nº›</a:t>
            </a:fld>
            <a:endParaRPr lang="es-GT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4909-1A65-48AD-9606-14BF7248A66A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G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201D6B4-1551-4EE8-B7B5-A693DC162EDD}" type="slidenum">
              <a:rPr lang="es-GT" smtClean="0"/>
              <a:t>‹Nº›</a:t>
            </a:fld>
            <a:endParaRPr lang="es-GT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B254909-1A65-48AD-9606-14BF7248A66A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G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4909-1A65-48AD-9606-14BF7248A66A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D6B4-1551-4EE8-B7B5-A693DC162EDD}" type="slidenum">
              <a:rPr lang="es-GT" smtClean="0"/>
              <a:t>‹Nº›</a:t>
            </a:fld>
            <a:endParaRPr lang="es-G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201D6B4-1551-4EE8-B7B5-A693DC162EDD}" type="slidenum">
              <a:rPr lang="es-GT" smtClean="0"/>
              <a:t>‹Nº›</a:t>
            </a:fld>
            <a:endParaRPr lang="es-GT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4909-1A65-48AD-9606-14BF7248A66A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B254909-1A65-48AD-9606-14BF7248A66A}" type="datetimeFigureOut">
              <a:rPr lang="es-GT" smtClean="0"/>
              <a:t>03/10/2017</a:t>
            </a:fld>
            <a:endParaRPr lang="es-GT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GT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201D6B4-1551-4EE8-B7B5-A693DC162EDD}" type="slidenum">
              <a:rPr lang="es-GT" smtClean="0"/>
              <a:t>‹Nº›</a:t>
            </a:fld>
            <a:endParaRPr lang="es-GT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-108520" y="188640"/>
            <a:ext cx="92525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EXPERIENCIAS EXITOSAS </a:t>
            </a:r>
            <a:endParaRPr lang="es-GT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G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s-G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MODELOS DE SOSTENIBILIDAD </a:t>
            </a:r>
            <a:endParaRPr lang="es-GT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GT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G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s-G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PROYECTOS </a:t>
            </a:r>
            <a:endParaRPr lang="es-GT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G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s-G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DESARROLLO ECONOMICO</a:t>
            </a:r>
            <a:r>
              <a:rPr lang="es-G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G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987824" y="5469031"/>
            <a:ext cx="5688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GT" sz="2400" b="1" dirty="0" smtClean="0"/>
              <a:t>Antigua </a:t>
            </a:r>
            <a:r>
              <a:rPr lang="es-GT" sz="2400" b="1" dirty="0"/>
              <a:t>Guatemala</a:t>
            </a:r>
            <a:endParaRPr lang="es-GT" sz="2400" dirty="0"/>
          </a:p>
          <a:p>
            <a:pPr algn="r"/>
            <a:r>
              <a:rPr lang="es-GT" sz="2400" b="1" dirty="0" smtClean="0"/>
              <a:t>Miércoles 4 </a:t>
            </a:r>
            <a:r>
              <a:rPr lang="es-GT" sz="2400" b="1" dirty="0"/>
              <a:t>de </a:t>
            </a:r>
            <a:r>
              <a:rPr lang="es-GT" sz="2400" b="1" dirty="0" smtClean="0"/>
              <a:t>Octubre/2017</a:t>
            </a:r>
            <a:endParaRPr lang="es-GT" sz="2400" dirty="0"/>
          </a:p>
          <a:p>
            <a:pPr algn="ctr"/>
            <a:r>
              <a:rPr lang="es-GT" sz="2400" b="1" dirty="0"/>
              <a:t> </a:t>
            </a:r>
            <a:endParaRPr lang="es-GT" sz="2400" dirty="0"/>
          </a:p>
        </p:txBody>
      </p:sp>
      <p:sp>
        <p:nvSpPr>
          <p:cNvPr id="6" name="5 Rectángulo"/>
          <p:cNvSpPr/>
          <p:nvPr/>
        </p:nvSpPr>
        <p:spPr>
          <a:xfrm>
            <a:off x="1403648" y="4797152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GT" sz="3600" b="1" dirty="0" smtClean="0"/>
              <a:t>Roberto Gutiérrez Martínez</a:t>
            </a:r>
            <a:endParaRPr lang="es-GT" sz="3600" dirty="0"/>
          </a:p>
        </p:txBody>
      </p:sp>
    </p:spTree>
    <p:extLst>
      <p:ext uri="{BB962C8B-B14F-4D97-AF65-F5344CB8AC3E}">
        <p14:creationId xmlns:p14="http://schemas.microsoft.com/office/powerpoint/2010/main" val="74091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Forma libre"/>
          <p:cNvSpPr/>
          <p:nvPr/>
        </p:nvSpPr>
        <p:spPr>
          <a:xfrm>
            <a:off x="5134595" y="1166882"/>
            <a:ext cx="2851690" cy="1902077"/>
          </a:xfrm>
          <a:custGeom>
            <a:avLst/>
            <a:gdLst>
              <a:gd name="connsiteX0" fmla="*/ 0 w 2851690"/>
              <a:gd name="connsiteY0" fmla="*/ 0 h 1902077"/>
              <a:gd name="connsiteX1" fmla="*/ 2851690 w 2851690"/>
              <a:gd name="connsiteY1" fmla="*/ 0 h 1902077"/>
              <a:gd name="connsiteX2" fmla="*/ 2851690 w 2851690"/>
              <a:gd name="connsiteY2" fmla="*/ 1902077 h 1902077"/>
              <a:gd name="connsiteX3" fmla="*/ 0 w 2851690"/>
              <a:gd name="connsiteY3" fmla="*/ 1902077 h 1902077"/>
              <a:gd name="connsiteX4" fmla="*/ 0 w 2851690"/>
              <a:gd name="connsiteY4" fmla="*/ 0 h 190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690" h="1902077">
                <a:moveTo>
                  <a:pt x="0" y="0"/>
                </a:moveTo>
                <a:lnTo>
                  <a:pt x="2851690" y="0"/>
                </a:lnTo>
                <a:lnTo>
                  <a:pt x="2851690" y="1902077"/>
                </a:lnTo>
                <a:lnTo>
                  <a:pt x="0" y="1902077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5000"/>
              <a:lumOff val="75000"/>
              <a:alpha val="90000"/>
            </a:scheme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6270" tIns="234696" rIns="234696" bIns="234696" numCol="1" spcCol="1270" anchor="ctr" anchorCtr="0">
            <a:noAutofit/>
          </a:bodyPr>
          <a:lstStyle/>
          <a:p>
            <a:pPr lvl="0" algn="l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GT" sz="3300" b="1" kern="1200" dirty="0" smtClean="0"/>
          </a:p>
          <a:p>
            <a:pPr lvl="0" algn="l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GT" sz="2800" b="1" kern="1200" dirty="0" smtClean="0"/>
              <a:t>¿Quiénes?</a:t>
            </a:r>
            <a:endParaRPr lang="es-GT" sz="2800" kern="1200" dirty="0"/>
          </a:p>
        </p:txBody>
      </p:sp>
      <p:sp>
        <p:nvSpPr>
          <p:cNvPr id="4" name="3 Forma libre"/>
          <p:cNvSpPr/>
          <p:nvPr/>
        </p:nvSpPr>
        <p:spPr>
          <a:xfrm>
            <a:off x="1331645" y="405547"/>
            <a:ext cx="4977968" cy="1866697"/>
          </a:xfrm>
          <a:custGeom>
            <a:avLst/>
            <a:gdLst>
              <a:gd name="connsiteX0" fmla="*/ 0 w 4977968"/>
              <a:gd name="connsiteY0" fmla="*/ 933349 h 1866697"/>
              <a:gd name="connsiteX1" fmla="*/ 2488984 w 4977968"/>
              <a:gd name="connsiteY1" fmla="*/ 0 h 1866697"/>
              <a:gd name="connsiteX2" fmla="*/ 4977968 w 4977968"/>
              <a:gd name="connsiteY2" fmla="*/ 933349 h 1866697"/>
              <a:gd name="connsiteX3" fmla="*/ 2488984 w 4977968"/>
              <a:gd name="connsiteY3" fmla="*/ 1866698 h 1866697"/>
              <a:gd name="connsiteX4" fmla="*/ 0 w 4977968"/>
              <a:gd name="connsiteY4" fmla="*/ 933349 h 1866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7968" h="1866697">
                <a:moveTo>
                  <a:pt x="0" y="933349"/>
                </a:moveTo>
                <a:cubicBezTo>
                  <a:pt x="0" y="417875"/>
                  <a:pt x="1114356" y="0"/>
                  <a:pt x="2488984" y="0"/>
                </a:cubicBezTo>
                <a:cubicBezTo>
                  <a:pt x="3863612" y="0"/>
                  <a:pt x="4977968" y="417875"/>
                  <a:pt x="4977968" y="933349"/>
                </a:cubicBezTo>
                <a:cubicBezTo>
                  <a:pt x="4977968" y="1448823"/>
                  <a:pt x="3863612" y="1866698"/>
                  <a:pt x="2488984" y="1866698"/>
                </a:cubicBezTo>
                <a:cubicBezTo>
                  <a:pt x="1114356" y="1866698"/>
                  <a:pt x="0" y="1448823"/>
                  <a:pt x="0" y="933349"/>
                </a:cubicBezTo>
                <a:close/>
              </a:path>
            </a:pathLst>
          </a:custGeom>
          <a:solidFill>
            <a:srgbClr val="00206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9007" tIns="273371" rIns="729007" bIns="27337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GT" sz="28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PROBLEMATIZAR</a:t>
            </a:r>
            <a:endParaRPr lang="es-GT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Forma libre"/>
          <p:cNvSpPr/>
          <p:nvPr/>
        </p:nvSpPr>
        <p:spPr>
          <a:xfrm>
            <a:off x="4785648" y="4191209"/>
            <a:ext cx="3146984" cy="1902077"/>
          </a:xfrm>
          <a:custGeom>
            <a:avLst/>
            <a:gdLst>
              <a:gd name="connsiteX0" fmla="*/ 0 w 3146984"/>
              <a:gd name="connsiteY0" fmla="*/ 0 h 1902077"/>
              <a:gd name="connsiteX1" fmla="*/ 3146984 w 3146984"/>
              <a:gd name="connsiteY1" fmla="*/ 0 h 1902077"/>
              <a:gd name="connsiteX2" fmla="*/ 3146984 w 3146984"/>
              <a:gd name="connsiteY2" fmla="*/ 1902077 h 1902077"/>
              <a:gd name="connsiteX3" fmla="*/ 0 w 3146984"/>
              <a:gd name="connsiteY3" fmla="*/ 1902077 h 1902077"/>
              <a:gd name="connsiteX4" fmla="*/ 0 w 3146984"/>
              <a:gd name="connsiteY4" fmla="*/ 0 h 190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6984" h="1902077">
                <a:moveTo>
                  <a:pt x="0" y="0"/>
                </a:moveTo>
                <a:lnTo>
                  <a:pt x="3146984" y="0"/>
                </a:lnTo>
                <a:lnTo>
                  <a:pt x="3146984" y="1902077"/>
                </a:lnTo>
                <a:lnTo>
                  <a:pt x="0" y="1902077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5000"/>
              <a:lumOff val="75000"/>
              <a:alpha val="90000"/>
            </a:scheme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3518" tIns="199136" rIns="199136" bIns="199136" numCol="1" spcCol="1270" anchor="ctr" anchorCtr="0">
            <a:noAutofit/>
          </a:bodyPr>
          <a:lstStyle/>
          <a:p>
            <a:pPr lvl="0" algn="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GT" sz="2800" b="1" kern="1200" dirty="0" smtClean="0"/>
          </a:p>
          <a:p>
            <a:pPr lvl="0" algn="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GT" sz="2800" b="1" kern="1200" dirty="0" smtClean="0"/>
              <a:t>Planeación</a:t>
            </a:r>
          </a:p>
          <a:p>
            <a:pPr lvl="0" algn="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GT" sz="2800" b="1" kern="1200" dirty="0" smtClean="0"/>
              <a:t>Estratégica</a:t>
            </a:r>
            <a:endParaRPr lang="es-GT" sz="2800" kern="1200" dirty="0"/>
          </a:p>
        </p:txBody>
      </p:sp>
      <p:sp>
        <p:nvSpPr>
          <p:cNvPr id="9" name="8 Forma libre"/>
          <p:cNvSpPr/>
          <p:nvPr/>
        </p:nvSpPr>
        <p:spPr>
          <a:xfrm>
            <a:off x="1163897" y="3429000"/>
            <a:ext cx="4977968" cy="2021753"/>
          </a:xfrm>
          <a:custGeom>
            <a:avLst/>
            <a:gdLst>
              <a:gd name="connsiteX0" fmla="*/ 0 w 4977968"/>
              <a:gd name="connsiteY0" fmla="*/ 1010877 h 2021753"/>
              <a:gd name="connsiteX1" fmla="*/ 2488984 w 4977968"/>
              <a:gd name="connsiteY1" fmla="*/ 0 h 2021753"/>
              <a:gd name="connsiteX2" fmla="*/ 4977968 w 4977968"/>
              <a:gd name="connsiteY2" fmla="*/ 1010877 h 2021753"/>
              <a:gd name="connsiteX3" fmla="*/ 2488984 w 4977968"/>
              <a:gd name="connsiteY3" fmla="*/ 2021754 h 2021753"/>
              <a:gd name="connsiteX4" fmla="*/ 0 w 4977968"/>
              <a:gd name="connsiteY4" fmla="*/ 1010877 h 202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7968" h="2021753">
                <a:moveTo>
                  <a:pt x="0" y="1010877"/>
                </a:moveTo>
                <a:cubicBezTo>
                  <a:pt x="0" y="452585"/>
                  <a:pt x="1114356" y="0"/>
                  <a:pt x="2488984" y="0"/>
                </a:cubicBezTo>
                <a:cubicBezTo>
                  <a:pt x="3863612" y="0"/>
                  <a:pt x="4977968" y="452585"/>
                  <a:pt x="4977968" y="1010877"/>
                </a:cubicBezTo>
                <a:cubicBezTo>
                  <a:pt x="4977968" y="1569169"/>
                  <a:pt x="3863612" y="2021754"/>
                  <a:pt x="2488984" y="2021754"/>
                </a:cubicBezTo>
                <a:cubicBezTo>
                  <a:pt x="1114356" y="2021754"/>
                  <a:pt x="0" y="1569169"/>
                  <a:pt x="0" y="1010877"/>
                </a:cubicBezTo>
                <a:close/>
              </a:path>
            </a:pathLst>
          </a:custGeom>
          <a:solidFill>
            <a:srgbClr val="00206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9007" tIns="296079" rIns="729007" bIns="296079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GT" sz="32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PROPOSITO</a:t>
            </a:r>
            <a:endParaRPr lang="es-GT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548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Forma libre"/>
          <p:cNvSpPr/>
          <p:nvPr/>
        </p:nvSpPr>
        <p:spPr>
          <a:xfrm>
            <a:off x="5320709" y="1454914"/>
            <a:ext cx="2851690" cy="1902077"/>
          </a:xfrm>
          <a:custGeom>
            <a:avLst/>
            <a:gdLst>
              <a:gd name="connsiteX0" fmla="*/ 0 w 2851690"/>
              <a:gd name="connsiteY0" fmla="*/ 0 h 1902077"/>
              <a:gd name="connsiteX1" fmla="*/ 2851690 w 2851690"/>
              <a:gd name="connsiteY1" fmla="*/ 0 h 1902077"/>
              <a:gd name="connsiteX2" fmla="*/ 2851690 w 2851690"/>
              <a:gd name="connsiteY2" fmla="*/ 1902077 h 1902077"/>
              <a:gd name="connsiteX3" fmla="*/ 0 w 2851690"/>
              <a:gd name="connsiteY3" fmla="*/ 1902077 h 1902077"/>
              <a:gd name="connsiteX4" fmla="*/ 0 w 2851690"/>
              <a:gd name="connsiteY4" fmla="*/ 0 h 190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690" h="1902077">
                <a:moveTo>
                  <a:pt x="0" y="0"/>
                </a:moveTo>
                <a:lnTo>
                  <a:pt x="2851690" y="0"/>
                </a:lnTo>
                <a:lnTo>
                  <a:pt x="2851690" y="1902077"/>
                </a:lnTo>
                <a:lnTo>
                  <a:pt x="0" y="1902077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5000"/>
              <a:lumOff val="75000"/>
              <a:alpha val="90000"/>
            </a:scheme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6270" tIns="199136" rIns="199136" bIns="199136" numCol="1" spcCol="1270" anchor="ctr" anchorCtr="0">
            <a:noAutofit/>
          </a:bodyPr>
          <a:lstStyle/>
          <a:p>
            <a:pPr lvl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GT" sz="2800" b="1" kern="1200" dirty="0" smtClean="0"/>
          </a:p>
          <a:p>
            <a:pPr lvl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GT" sz="2800" b="1" kern="1200" dirty="0" smtClean="0"/>
              <a:t>Integración</a:t>
            </a:r>
            <a:endParaRPr lang="es-GT" sz="2800" kern="1200" dirty="0"/>
          </a:p>
        </p:txBody>
      </p:sp>
      <p:sp>
        <p:nvSpPr>
          <p:cNvPr id="4" name="3 Forma libre"/>
          <p:cNvSpPr/>
          <p:nvPr/>
        </p:nvSpPr>
        <p:spPr>
          <a:xfrm>
            <a:off x="1547669" y="693579"/>
            <a:ext cx="4977968" cy="1866697"/>
          </a:xfrm>
          <a:custGeom>
            <a:avLst/>
            <a:gdLst>
              <a:gd name="connsiteX0" fmla="*/ 0 w 4977968"/>
              <a:gd name="connsiteY0" fmla="*/ 933349 h 1866697"/>
              <a:gd name="connsiteX1" fmla="*/ 2488984 w 4977968"/>
              <a:gd name="connsiteY1" fmla="*/ 0 h 1866697"/>
              <a:gd name="connsiteX2" fmla="*/ 4977968 w 4977968"/>
              <a:gd name="connsiteY2" fmla="*/ 933349 h 1866697"/>
              <a:gd name="connsiteX3" fmla="*/ 2488984 w 4977968"/>
              <a:gd name="connsiteY3" fmla="*/ 1866698 h 1866697"/>
              <a:gd name="connsiteX4" fmla="*/ 0 w 4977968"/>
              <a:gd name="connsiteY4" fmla="*/ 933349 h 1866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7968" h="1866697">
                <a:moveTo>
                  <a:pt x="0" y="933349"/>
                </a:moveTo>
                <a:cubicBezTo>
                  <a:pt x="0" y="417875"/>
                  <a:pt x="1114356" y="0"/>
                  <a:pt x="2488984" y="0"/>
                </a:cubicBezTo>
                <a:cubicBezTo>
                  <a:pt x="3863612" y="0"/>
                  <a:pt x="4977968" y="417875"/>
                  <a:pt x="4977968" y="933349"/>
                </a:cubicBezTo>
                <a:cubicBezTo>
                  <a:pt x="4977968" y="1448823"/>
                  <a:pt x="3863612" y="1866698"/>
                  <a:pt x="2488984" y="1866698"/>
                </a:cubicBezTo>
                <a:cubicBezTo>
                  <a:pt x="1114356" y="1866698"/>
                  <a:pt x="0" y="1448823"/>
                  <a:pt x="0" y="933349"/>
                </a:cubicBezTo>
                <a:close/>
              </a:path>
            </a:pathLst>
          </a:custGeom>
          <a:solidFill>
            <a:srgbClr val="00206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9007" tIns="273371" rIns="729007" bIns="273371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GT" sz="2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INSTITUCIONALIZAR</a:t>
            </a:r>
            <a:endParaRPr lang="es-GT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2550756818"/>
              </p:ext>
            </p:extLst>
          </p:nvPr>
        </p:nvGraphicFramePr>
        <p:xfrm>
          <a:off x="11753" y="3717032"/>
          <a:ext cx="8136904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33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3528" y="1556792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GT" b="1" dirty="0"/>
              <a:t> </a:t>
            </a:r>
            <a:r>
              <a:rPr lang="es-GT" sz="2600" b="1" dirty="0" smtClean="0"/>
              <a:t>Prestación </a:t>
            </a:r>
            <a:r>
              <a:rPr lang="es-GT" sz="2600" b="1" dirty="0"/>
              <a:t>de servicios (capacitación, asesorías, cursos, </a:t>
            </a:r>
            <a:r>
              <a:rPr lang="es-GT" sz="2600" b="1" dirty="0" smtClean="0"/>
              <a:t>etc.)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GT" sz="2600" b="1" dirty="0" smtClean="0"/>
              <a:t>Ejecución </a:t>
            </a:r>
            <a:r>
              <a:rPr lang="es-GT" sz="2600" b="1" dirty="0"/>
              <a:t>de proyectos (acordes a propósito institucional)</a:t>
            </a:r>
            <a:endParaRPr lang="es-GT" sz="26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GT" sz="2600" b="1" dirty="0"/>
              <a:t> </a:t>
            </a:r>
            <a:r>
              <a:rPr lang="es-GT" sz="2600" b="1" dirty="0" smtClean="0"/>
              <a:t>Donaciones </a:t>
            </a:r>
            <a:r>
              <a:rPr lang="es-GT" sz="2600" b="1" dirty="0"/>
              <a:t>(empresas e internacionales)</a:t>
            </a:r>
            <a:endParaRPr lang="es-GT" sz="26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GT" sz="2600" b="1" dirty="0"/>
              <a:t> </a:t>
            </a:r>
            <a:r>
              <a:rPr lang="es-GT" sz="2600" b="1" dirty="0" smtClean="0"/>
              <a:t>Crear </a:t>
            </a:r>
            <a:r>
              <a:rPr lang="es-GT" sz="2600" b="1" dirty="0"/>
              <a:t>un ente paralelo que genere (y traslade)</a:t>
            </a:r>
            <a:endParaRPr lang="es-GT" sz="26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GT" sz="2600" b="1" dirty="0"/>
              <a:t> </a:t>
            </a:r>
            <a:r>
              <a:rPr lang="es-GT" sz="2600" b="1" dirty="0" smtClean="0"/>
              <a:t>Asociación </a:t>
            </a:r>
            <a:r>
              <a:rPr lang="es-GT" sz="2600" b="1" dirty="0"/>
              <a:t>en una “red mayor</a:t>
            </a:r>
            <a:r>
              <a:rPr lang="es-GT" sz="2600" b="1" dirty="0" smtClean="0"/>
              <a:t>”</a:t>
            </a:r>
            <a:endParaRPr lang="es-GT" sz="2600" dirty="0"/>
          </a:p>
        </p:txBody>
      </p:sp>
      <p:sp>
        <p:nvSpPr>
          <p:cNvPr id="5" name="4 Rectángulo"/>
          <p:cNvSpPr/>
          <p:nvPr/>
        </p:nvSpPr>
        <p:spPr>
          <a:xfrm>
            <a:off x="323528" y="-286092"/>
            <a:ext cx="756084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b="1" dirty="0"/>
              <a:t> </a:t>
            </a:r>
            <a:endParaRPr lang="es-GT" dirty="0"/>
          </a:p>
          <a:p>
            <a:pPr>
              <a:lnSpc>
                <a:spcPct val="150000"/>
              </a:lnSpc>
            </a:pPr>
            <a:r>
              <a:rPr lang="es-GT" sz="3600" b="1" dirty="0" smtClean="0"/>
              <a:t>SOSTENIBILIDAD</a:t>
            </a:r>
            <a:endParaRPr lang="es-GT" sz="2600" dirty="0"/>
          </a:p>
        </p:txBody>
      </p:sp>
    </p:spTree>
    <p:extLst>
      <p:ext uri="{BB962C8B-B14F-4D97-AF65-F5344CB8AC3E}">
        <p14:creationId xmlns:p14="http://schemas.microsoft.com/office/powerpoint/2010/main" val="417414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3528" y="2028904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4000" b="1" dirty="0" smtClean="0"/>
              <a:t>Fortalecer </a:t>
            </a:r>
            <a:r>
              <a:rPr lang="es-GT" sz="4000" b="1" dirty="0"/>
              <a:t>el Consejo Nacional de Mesas de Competitividad para que éste identifique los mecanismos de sostenibilidad. </a:t>
            </a:r>
            <a:endParaRPr lang="es-GT" sz="4000" b="1" dirty="0" smtClean="0"/>
          </a:p>
          <a:p>
            <a:pPr algn="just"/>
            <a:r>
              <a:rPr lang="es-GT" sz="4000" b="1" dirty="0" smtClean="0"/>
              <a:t>(</a:t>
            </a:r>
            <a:r>
              <a:rPr lang="es-GT" sz="4000" b="1" dirty="0"/>
              <a:t>Ej. la Red Nacional de Grupos Gestores</a:t>
            </a:r>
            <a:r>
              <a:rPr lang="es-GT" sz="4000" b="1" dirty="0" smtClean="0"/>
              <a:t>)</a:t>
            </a:r>
            <a:endParaRPr lang="es-GT" sz="4000" dirty="0"/>
          </a:p>
        </p:txBody>
      </p:sp>
      <p:sp>
        <p:nvSpPr>
          <p:cNvPr id="3" name="2 Rectángulo"/>
          <p:cNvSpPr/>
          <p:nvPr/>
        </p:nvSpPr>
        <p:spPr>
          <a:xfrm>
            <a:off x="251520" y="211287"/>
            <a:ext cx="69847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4400" b="1" dirty="0" smtClean="0"/>
              <a:t>ESTRATEGIA</a:t>
            </a:r>
          </a:p>
        </p:txBody>
      </p:sp>
    </p:spTree>
    <p:extLst>
      <p:ext uri="{BB962C8B-B14F-4D97-AF65-F5344CB8AC3E}">
        <p14:creationId xmlns:p14="http://schemas.microsoft.com/office/powerpoint/2010/main" val="41505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27584" y="2989401"/>
            <a:ext cx="7632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6000" b="1" dirty="0" smtClean="0"/>
              <a:t>GRACIAS</a:t>
            </a:r>
            <a:endParaRPr lang="es-GT" sz="6000" dirty="0"/>
          </a:p>
        </p:txBody>
      </p:sp>
    </p:spTree>
    <p:extLst>
      <p:ext uri="{BB962C8B-B14F-4D97-AF65-F5344CB8AC3E}">
        <p14:creationId xmlns:p14="http://schemas.microsoft.com/office/powerpoint/2010/main" val="149783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57</TotalTime>
  <Words>61</Words>
  <Application>Microsoft Office PowerPoint</Application>
  <PresentationFormat>Presentación en pantalla (4:3)</PresentationFormat>
  <Paragraphs>31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Calibri</vt:lpstr>
      <vt:lpstr>Georgia</vt:lpstr>
      <vt:lpstr>Wingdings</vt:lpstr>
      <vt:lpstr>Wingdings 2</vt:lpstr>
      <vt:lpstr>Civil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Fabiola</dc:creator>
  <cp:lastModifiedBy>Fam OranKko</cp:lastModifiedBy>
  <cp:revision>9</cp:revision>
  <cp:lastPrinted>2017-10-02T21:35:55Z</cp:lastPrinted>
  <dcterms:created xsi:type="dcterms:W3CDTF">2017-10-02T21:04:24Z</dcterms:created>
  <dcterms:modified xsi:type="dcterms:W3CDTF">2017-10-03T16:02:41Z</dcterms:modified>
</cp:coreProperties>
</file>