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15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000" b="1" i="0" u="none" strike="noStrike" cap="none" spc="0" normalizeH="0" baseline="0">
        <a:ln>
          <a:noFill/>
        </a:ln>
        <a:solidFill>
          <a:srgbClr val="9A9897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l" defTabSz="8215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000" b="1" i="0" u="none" strike="noStrike" cap="none" spc="0" normalizeH="0" baseline="0">
        <a:ln>
          <a:noFill/>
        </a:ln>
        <a:solidFill>
          <a:srgbClr val="9A9897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l" defTabSz="8215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000" b="1" i="0" u="none" strike="noStrike" cap="none" spc="0" normalizeH="0" baseline="0">
        <a:ln>
          <a:noFill/>
        </a:ln>
        <a:solidFill>
          <a:srgbClr val="9A9897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l" defTabSz="8215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000" b="1" i="0" u="none" strike="noStrike" cap="none" spc="0" normalizeH="0" baseline="0">
        <a:ln>
          <a:noFill/>
        </a:ln>
        <a:solidFill>
          <a:srgbClr val="9A9897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l" defTabSz="8215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000" b="1" i="0" u="none" strike="noStrike" cap="none" spc="0" normalizeH="0" baseline="0">
        <a:ln>
          <a:noFill/>
        </a:ln>
        <a:solidFill>
          <a:srgbClr val="9A9897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l" defTabSz="8215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000" b="1" i="0" u="none" strike="noStrike" cap="none" spc="0" normalizeH="0" baseline="0">
        <a:ln>
          <a:noFill/>
        </a:ln>
        <a:solidFill>
          <a:srgbClr val="9A9897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l" defTabSz="8215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000" b="1" i="0" u="none" strike="noStrike" cap="none" spc="0" normalizeH="0" baseline="0">
        <a:ln>
          <a:noFill/>
        </a:ln>
        <a:solidFill>
          <a:srgbClr val="9A9897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l" defTabSz="8215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000" b="1" i="0" u="none" strike="noStrike" cap="none" spc="0" normalizeH="0" baseline="0">
        <a:ln>
          <a:noFill/>
        </a:ln>
        <a:solidFill>
          <a:srgbClr val="9A9897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l" defTabSz="8215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000" b="1" i="0" u="none" strike="noStrike" cap="none" spc="0" normalizeH="0" baseline="0">
        <a:ln>
          <a:noFill/>
        </a:ln>
        <a:solidFill>
          <a:srgbClr val="9A9897"/>
        </a:solidFill>
        <a:effectLst/>
        <a:uFillTx/>
        <a:latin typeface="+mj-lt"/>
        <a:ea typeface="+mj-ea"/>
        <a:cs typeface="+mj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294594"/>
          </a:solidFill>
        </a:fill>
      </a:tcStyle>
    </a:band2H>
    <a:firstCol>
      <a:tcTxStyle b="on" i="off">
        <a:fontRef idx="major">
          <a:srgbClr val="294594"/>
        </a:fontRef>
        <a:srgbClr val="29459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294594"/>
          </a:solidFill>
        </a:fill>
      </a:tcStyle>
    </a:lastRow>
    <a:firstRow>
      <a:tcTxStyle b="on" i="off">
        <a:fontRef idx="major">
          <a:srgbClr val="294594"/>
        </a:fontRef>
        <a:srgbClr val="29459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n" i="off">
        <a:fontRef idx="major">
          <a:srgbClr val="9A9897"/>
        </a:fontRef>
        <a:srgbClr val="9A9897"/>
      </a:tcTxStyle>
      <a:tcStyle>
        <a:tcBdr>
          <a:left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insideV>
        </a:tcBdr>
        <a:fill>
          <a:solidFill>
            <a:srgbClr val="CAD2E8"/>
          </a:solidFill>
        </a:fill>
      </a:tcStyle>
    </a:wholeTbl>
    <a:band2H>
      <a:tcTxStyle/>
      <a:tcStyle>
        <a:tcBdr/>
        <a:fill>
          <a:solidFill>
            <a:srgbClr val="E6EAF4"/>
          </a:solidFill>
        </a:fill>
      </a:tcStyle>
    </a:band2H>
    <a:firstCol>
      <a:tcTxStyle b="on" i="off">
        <a:fontRef idx="major">
          <a:schemeClr val="accent1">
            <a:lumOff val="-7647"/>
          </a:schemeClr>
        </a:fontRef>
        <a:schemeClr val="accent1">
          <a:lumOff val="-7647"/>
        </a:schemeClr>
      </a:tcTxStyle>
      <a:tcStyle>
        <a:tcBdr>
          <a:left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chemeClr val="accent1">
            <a:lumOff val="-7647"/>
          </a:schemeClr>
        </a:fontRef>
        <a:schemeClr val="accent1">
          <a:lumOff val="-7647"/>
        </a:schemeClr>
      </a:tcTxStyle>
      <a:tcStyle>
        <a:tcBdr>
          <a:left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chemeClr val="accent1">
            <a:lumOff val="-7647"/>
          </a:schemeClr>
        </a:fontRef>
        <a:schemeClr val="accent1">
          <a:lumOff val="-7647"/>
        </a:schemeClr>
      </a:tcTxStyle>
      <a:tcStyle>
        <a:tcBdr>
          <a:left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n" i="off">
        <a:fontRef idx="major">
          <a:srgbClr val="9A9897"/>
        </a:fontRef>
        <a:srgbClr val="9A9897"/>
      </a:tcTxStyle>
      <a:tcStyle>
        <a:tcBdr>
          <a:left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insideV>
        </a:tcBdr>
        <a:fill>
          <a:solidFill>
            <a:srgbClr val="F2E7CB"/>
          </a:solidFill>
        </a:fill>
      </a:tcStyle>
    </a:wholeTbl>
    <a:band2H>
      <a:tcTxStyle/>
      <a:tcStyle>
        <a:tcBdr/>
        <a:fill>
          <a:solidFill>
            <a:srgbClr val="F8F4E7"/>
          </a:solidFill>
        </a:fill>
      </a:tcStyle>
    </a:band2H>
    <a:firstCol>
      <a:tcTxStyle b="on" i="off">
        <a:fontRef idx="major">
          <a:schemeClr val="accent1">
            <a:lumOff val="-7647"/>
          </a:schemeClr>
        </a:fontRef>
        <a:schemeClr val="accent1">
          <a:lumOff val="-7647"/>
        </a:schemeClr>
      </a:tcTxStyle>
      <a:tcStyle>
        <a:tcBdr>
          <a:left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chemeClr val="accent1">
            <a:lumOff val="-7647"/>
          </a:schemeClr>
        </a:fontRef>
        <a:schemeClr val="accent1">
          <a:lumOff val="-7647"/>
        </a:schemeClr>
      </a:tcTxStyle>
      <a:tcStyle>
        <a:tcBdr>
          <a:left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chemeClr val="accent1">
            <a:lumOff val="-7647"/>
          </a:schemeClr>
        </a:fontRef>
        <a:schemeClr val="accent1">
          <a:lumOff val="-7647"/>
        </a:schemeClr>
      </a:tcTxStyle>
      <a:tcStyle>
        <a:tcBdr>
          <a:left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n" i="off">
        <a:fontRef idx="major">
          <a:srgbClr val="9A9897"/>
        </a:fontRef>
        <a:srgbClr val="9A9897"/>
      </a:tcTxStyle>
      <a:tcStyle>
        <a:tcBdr>
          <a:left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insideV>
        </a:tcBdr>
        <a:fill>
          <a:solidFill>
            <a:srgbClr val="D5CDDE"/>
          </a:solidFill>
        </a:fill>
      </a:tcStyle>
    </a:wholeTbl>
    <a:band2H>
      <a:tcTxStyle/>
      <a:tcStyle>
        <a:tcBdr/>
        <a:fill>
          <a:solidFill>
            <a:srgbClr val="EBE8EF"/>
          </a:solidFill>
        </a:fill>
      </a:tcStyle>
    </a:band2H>
    <a:firstCol>
      <a:tcTxStyle b="on" i="off">
        <a:fontRef idx="major">
          <a:schemeClr val="accent1">
            <a:lumOff val="-7647"/>
          </a:schemeClr>
        </a:fontRef>
        <a:schemeClr val="accent1">
          <a:lumOff val="-7647"/>
        </a:schemeClr>
      </a:tcTxStyle>
      <a:tcStyle>
        <a:tcBdr>
          <a:left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chemeClr val="accent1">
            <a:lumOff val="-7647"/>
          </a:schemeClr>
        </a:fontRef>
        <a:schemeClr val="accent1">
          <a:lumOff val="-7647"/>
        </a:schemeClr>
      </a:tcTxStyle>
      <a:tcStyle>
        <a:tcBdr>
          <a:left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chemeClr val="accent1">
            <a:lumOff val="-7647"/>
          </a:schemeClr>
        </a:fontRef>
        <a:schemeClr val="accent1">
          <a:lumOff val="-7647"/>
        </a:schemeClr>
      </a:tcTxStyle>
      <a:tcStyle>
        <a:tcBdr>
          <a:left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n" i="off">
        <a:fontRef idx="major">
          <a:srgbClr val="9A9897"/>
        </a:fontRef>
        <a:srgbClr val="9A989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FEFEF"/>
          </a:solidFill>
        </a:fill>
      </a:tcStyle>
    </a:wholeTbl>
    <a:band2H>
      <a:tcTxStyle/>
      <a:tcStyle>
        <a:tcBdr/>
        <a:fill>
          <a:solidFill>
            <a:schemeClr val="accent1">
              <a:lumOff val="-7647"/>
            </a:schemeClr>
          </a:solidFill>
        </a:fill>
      </a:tcStyle>
    </a:band2H>
    <a:firstCol>
      <a:tcTxStyle b="on" i="off">
        <a:fontRef idx="major">
          <a:schemeClr val="accent1">
            <a:lumOff val="-7647"/>
          </a:schemeClr>
        </a:fontRef>
        <a:schemeClr val="accent1">
          <a:lumOff val="-7647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9A9897"/>
        </a:fontRef>
        <a:srgbClr val="9A989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9A9897"/>
              </a:solidFill>
              <a:prstDash val="solid"/>
              <a:round/>
            </a:ln>
          </a:top>
          <a:bottom>
            <a:ln w="25400" cap="flat">
              <a:solidFill>
                <a:srgbClr val="9A9897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7647"/>
            </a:schemeClr>
          </a:solidFill>
        </a:fill>
      </a:tcStyle>
    </a:lastRow>
    <a:firstRow>
      <a:tcTxStyle b="on" i="off">
        <a:fontRef idx="major">
          <a:schemeClr val="accent1">
            <a:lumOff val="-7647"/>
          </a:schemeClr>
        </a:fontRef>
        <a:schemeClr val="accent1">
          <a:lumOff val="-7647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9A9897"/>
              </a:solidFill>
              <a:prstDash val="solid"/>
              <a:round/>
            </a:ln>
          </a:top>
          <a:bottom>
            <a:ln w="25400" cap="flat">
              <a:solidFill>
                <a:srgbClr val="9A9897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n" i="off">
        <a:fontRef idx="major">
          <a:srgbClr val="9A9897"/>
        </a:fontRef>
        <a:srgbClr val="9A9897"/>
      </a:tcTxStyle>
      <a:tcStyle>
        <a:tcBdr>
          <a:left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insideV>
        </a:tcBdr>
        <a:fill>
          <a:solidFill>
            <a:srgbClr val="DDDDDD"/>
          </a:solidFill>
        </a:fill>
      </a:tcStyle>
    </a:wholeTbl>
    <a:band2H>
      <a:tcTxStyle/>
      <a:tcStyle>
        <a:tcBdr/>
        <a:fill>
          <a:solidFill>
            <a:srgbClr val="EFEFEF"/>
          </a:solidFill>
        </a:fill>
      </a:tcStyle>
    </a:band2H>
    <a:firstCol>
      <a:tcTxStyle b="on" i="off">
        <a:fontRef idx="major">
          <a:schemeClr val="accent1">
            <a:lumOff val="-7647"/>
          </a:schemeClr>
        </a:fontRef>
        <a:schemeClr val="accent1">
          <a:lumOff val="-7647"/>
        </a:schemeClr>
      </a:tcTxStyle>
      <a:tcStyle>
        <a:tcBdr>
          <a:left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insideV>
        </a:tcBdr>
        <a:fill>
          <a:solidFill>
            <a:srgbClr val="9A9897"/>
          </a:solidFill>
        </a:fill>
      </a:tcStyle>
    </a:firstCol>
    <a:lastRow>
      <a:tcTxStyle b="on" i="off">
        <a:fontRef idx="major">
          <a:schemeClr val="accent1">
            <a:lumOff val="-7647"/>
          </a:schemeClr>
        </a:fontRef>
        <a:schemeClr val="accent1">
          <a:lumOff val="-7647"/>
        </a:schemeClr>
      </a:tcTxStyle>
      <a:tcStyle>
        <a:tcBdr>
          <a:left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insideV>
        </a:tcBdr>
        <a:fill>
          <a:solidFill>
            <a:srgbClr val="9A9897"/>
          </a:solidFill>
        </a:fill>
      </a:tcStyle>
    </a:lastRow>
    <a:firstRow>
      <a:tcTxStyle b="on" i="off">
        <a:fontRef idx="major">
          <a:schemeClr val="accent1">
            <a:lumOff val="-7647"/>
          </a:schemeClr>
        </a:fontRef>
        <a:schemeClr val="accent1">
          <a:lumOff val="-7647"/>
        </a:schemeClr>
      </a:tcTxStyle>
      <a:tcStyle>
        <a:tcBdr>
          <a:left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1">
                  <a:lumOff val="-7647"/>
                </a:schemeClr>
              </a:solidFill>
              <a:prstDash val="solid"/>
              <a:round/>
            </a:ln>
          </a:insideV>
        </a:tcBdr>
        <a:fill>
          <a:solidFill>
            <a:srgbClr val="9A9897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20" d="100"/>
          <a:sy n="20" d="100"/>
        </p:scale>
        <p:origin x="100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4" name="Shape 14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6" name="Shape 1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300" b="1"/>
            </a:pPr>
            <a:r>
              <a:t>Guatemala mantiene 5 posicionamientos muy específicos en relación con el mundo.</a:t>
            </a:r>
          </a:p>
          <a:p>
            <a:pPr>
              <a:defRPr sz="1300"/>
            </a:pPr>
            <a:endParaRPr/>
          </a:p>
          <a:p>
            <a:pPr>
              <a:defRPr sz="1300" b="1"/>
            </a:pPr>
            <a:r>
              <a:t>Centro Energético:</a:t>
            </a:r>
            <a:r>
              <a:rPr b="0"/>
              <a:t> Producción de energía sobrepasa en una relación de 2 a 1 en cuanto a la demanda de energía en el país.</a:t>
            </a:r>
          </a:p>
          <a:p>
            <a:pPr>
              <a:defRPr sz="1300"/>
            </a:pPr>
            <a:r>
              <a:t>Dadas las condiciones del istmo centroamericano nos convierte en un </a:t>
            </a:r>
            <a:r>
              <a:rPr b="1"/>
              <a:t>centro de distribución logística</a:t>
            </a:r>
            <a:r>
              <a:t> además de contar con conexión con los dos océanos.</a:t>
            </a:r>
          </a:p>
          <a:p>
            <a:pPr>
              <a:defRPr sz="1300" b="1"/>
            </a:pPr>
            <a:r>
              <a:t>Destino turístico de clase mundial,</a:t>
            </a:r>
            <a:r>
              <a:rPr b="0"/>
              <a:t> la variedad de microclimas los distintos segmentos turísticos: cultura viva, expresiones mayas, deportes extremos, pesca pez vela, avistamiento de aves </a:t>
            </a:r>
          </a:p>
          <a:p>
            <a:pPr>
              <a:defRPr sz="1300" b="1"/>
            </a:pPr>
            <a:r>
              <a:t>Plataforma exportadora, </a:t>
            </a:r>
            <a:r>
              <a:rPr b="0"/>
              <a:t>mediante las distintas iniciativas de facilitación exportación</a:t>
            </a:r>
          </a:p>
          <a:p>
            <a:pPr>
              <a:defRPr sz="1300"/>
            </a:pPr>
            <a:r>
              <a:t>Dado el crecimiento de </a:t>
            </a:r>
            <a:r>
              <a:rPr b="1"/>
              <a:t>consumo</a:t>
            </a:r>
            <a:r>
              <a:t> derivado de remesas familiares y mejor capacidad adquisitiva, el potencial de comercio, servicios e industria liviana viene en crecimiento sostenido, </a:t>
            </a:r>
            <a:r>
              <a:rPr b="1"/>
              <a:t>impulsando así el consumo interno</a:t>
            </a:r>
          </a:p>
          <a:p>
            <a:pPr>
              <a:defRPr sz="1300" b="1"/>
            </a:pPr>
            <a:endParaRPr b="1"/>
          </a:p>
          <a:p>
            <a:pPr>
              <a:defRPr sz="1300" b="1"/>
            </a:pPr>
            <a:r>
              <a:t>Se plantea desde la ANC, un crecimiento mayor al 6% para 2032, requiriendo que la inversión pública sobrepase el 20% del PIB.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4" name="Shape 16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500"/>
            </a:pPr>
            <a:r>
              <a:t>Durante el 2016 PRONACOM ha realizado una actualización estratégica de la </a:t>
            </a:r>
            <a:r>
              <a:rPr b="1"/>
              <a:t>Agenda Nacional de Competitividad 2016-2032</a:t>
            </a:r>
            <a:r>
              <a:t> basada en los 12 pilares de Competitividad vinculados al desarrollo de las 9 ciudades intermedias (5 nodos, 2 ciudades portuarias, 2 ciudades turísticas)</a:t>
            </a:r>
          </a:p>
          <a:p>
            <a:pPr>
              <a:defRPr sz="1500"/>
            </a:pPr>
            <a:endParaRPr/>
          </a:p>
          <a:p>
            <a:pPr>
              <a:defRPr sz="1500" b="1"/>
            </a:pPr>
            <a:r>
              <a:t>Nodos urbanos:</a:t>
            </a:r>
            <a:r>
              <a:rPr b="0"/>
              <a:t> </a:t>
            </a:r>
          </a:p>
          <a:p>
            <a:pPr>
              <a:defRPr sz="1200"/>
            </a:pPr>
            <a:r>
              <a:t>Nodo Regional de los Altos, </a:t>
            </a:r>
          </a:p>
          <a:p>
            <a:pPr>
              <a:defRPr sz="1200"/>
            </a:pPr>
            <a:r>
              <a:t>Nodo Regional de Cobán, </a:t>
            </a:r>
          </a:p>
          <a:p>
            <a:pPr>
              <a:defRPr sz="1200"/>
            </a:pPr>
            <a:r>
              <a:t>Nodo Regional de Guatemágica, </a:t>
            </a:r>
          </a:p>
          <a:p>
            <a:pPr>
              <a:defRPr sz="1200"/>
            </a:pPr>
            <a:r>
              <a:t>Nodo Regional Metrópoli de Oriente, </a:t>
            </a:r>
          </a:p>
          <a:p>
            <a:pPr>
              <a:defRPr sz="1200"/>
            </a:pPr>
            <a:r>
              <a:t>Nodo Regional de Huehuetenango. </a:t>
            </a:r>
          </a:p>
          <a:p>
            <a:pPr>
              <a:defRPr sz="1200"/>
            </a:pPr>
            <a:r>
              <a:t>2 Ciudades Portuarias:  Puerto Barrios, Puerto San José. </a:t>
            </a:r>
          </a:p>
          <a:p>
            <a:pPr>
              <a:defRPr sz="1200"/>
            </a:pPr>
            <a:r>
              <a:t>2 Ciudades Turísticas: Antigua Guatemala y Petén.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8" name="Shape 16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700"/>
            </a:pPr>
            <a:r>
              <a:t>La Agenda Nacional de Competitividad se enfoca en 3 grandes componentes: el fortalecimiento de 11 clústers para generación de empleo productivo, 11 prioridades: 5 con incidencia a nivel país, 6 a nivel sectorial.</a:t>
            </a:r>
          </a:p>
          <a:p>
            <a:pPr>
              <a:defRPr sz="1200"/>
            </a:pPr>
            <a:endParaRPr/>
          </a:p>
          <a:p>
            <a:pPr>
              <a:defRPr sz="1200" b="1"/>
            </a:pPr>
            <a:r>
              <a:t>Clústers</a:t>
            </a:r>
            <a:r>
              <a:rPr b="0"/>
              <a:t>: Frutas y Vegetales/ Forestal, Muebles, papel y Hule/ Alimentos Procesados/ Bebidas/ Textil, confección y Calzado/ Metalmecánica/ Manufactura Ligera/ Turismo y Servicios de Salud/ TICs, Software y Contact Centers/ Transporte y Logística/ Construcción.</a:t>
            </a:r>
          </a:p>
          <a:p>
            <a:pPr>
              <a:defRPr sz="1200"/>
            </a:pPr>
            <a:endParaRPr b="0"/>
          </a:p>
          <a:p>
            <a:pPr>
              <a:defRPr sz="1200"/>
            </a:pPr>
            <a:r>
              <a:t>Prioridades:</a:t>
            </a:r>
          </a:p>
          <a:p>
            <a:pPr>
              <a:defRPr sz="1200" b="1"/>
            </a:pPr>
            <a:r>
              <a:t>Horizontales</a:t>
            </a:r>
            <a:r>
              <a:rPr b="0"/>
              <a:t>: Corrupción, Certeza Jurídica, Seguridad, Desnutrición Crónica, Calidad Educativa.</a:t>
            </a:r>
          </a:p>
          <a:p>
            <a:pPr>
              <a:defRPr sz="1200" b="1"/>
            </a:pPr>
            <a:r>
              <a:t>Verticales</a:t>
            </a:r>
            <a:r>
              <a:rPr b="0"/>
              <a:t>: Costos de Burocracia/ Infraestructura y Logística/Relación entre oferta y demanda de energía/ Investigación, desarrollo e Innovación/ Atracción de Inversión Extranjero Directa/ Ecosistema de Emprendedores.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Text"/>
          <p:cNvSpPr txBox="1">
            <a:spLocks noGrp="1"/>
          </p:cNvSpPr>
          <p:nvPr>
            <p:ph type="title"/>
          </p:nvPr>
        </p:nvSpPr>
        <p:spPr>
          <a:xfrm>
            <a:off x="2379956" y="6105905"/>
            <a:ext cx="14823499" cy="1493495"/>
          </a:xfrm>
          <a:prstGeom prst="rect">
            <a:avLst/>
          </a:prstGeom>
        </p:spPr>
        <p:txBody>
          <a:bodyPr/>
          <a:lstStyle>
            <a:lvl1pPr algn="l" defTabSz="914400">
              <a:defRPr sz="6200"/>
            </a:lvl1pPr>
          </a:lstStyle>
          <a:p>
            <a:r>
              <a:t>Title Text</a:t>
            </a:r>
          </a:p>
        </p:txBody>
      </p:sp>
      <p:pic>
        <p:nvPicPr>
          <p:cNvPr id="15" name="image3.png" descr="image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84034" y="2474984"/>
            <a:ext cx="12975229" cy="26280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image4.png" descr="image4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675501" y="9834073"/>
            <a:ext cx="4148136" cy="246634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image2.png" descr="image2.png"/>
          <p:cNvPicPr>
            <a:picLocks noChangeAspect="1"/>
          </p:cNvPicPr>
          <p:nvPr/>
        </p:nvPicPr>
        <p:blipFill>
          <a:blip r:embed="rId4">
            <a:extLst/>
          </a:blip>
          <a:srcRect r="55530" b="5451"/>
          <a:stretch>
            <a:fillRect/>
          </a:stretch>
        </p:blipFill>
        <p:spPr>
          <a:xfrm>
            <a:off x="17796867" y="-149722"/>
            <a:ext cx="6591915" cy="140154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Nueva imagen.JPG" descr="Nueva imagen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3945359" y="2706615"/>
            <a:ext cx="2751889" cy="2628053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pc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Opc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Text"/>
          <p:cNvSpPr txBox="1">
            <a:spLocks noGrp="1"/>
          </p:cNvSpPr>
          <p:nvPr>
            <p:ph type="title"/>
          </p:nvPr>
        </p:nvSpPr>
        <p:spPr>
          <a:xfrm>
            <a:off x="11359874" y="1204584"/>
            <a:ext cx="11570366" cy="159821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1359874" y="3386058"/>
            <a:ext cx="11570366" cy="7870775"/>
          </a:xfrm>
          <a:prstGeom prst="rect">
            <a:avLst/>
          </a:prstGeom>
        </p:spPr>
        <p:txBody>
          <a:bodyPr/>
          <a:lstStyle>
            <a:lvl1pPr algn="ctr"/>
            <a:lvl2pPr algn="ctr"/>
            <a:lvl3pPr algn="ctr"/>
            <a:lvl4pPr algn="ctr"/>
            <a:lvl5pPr algn="ctr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37" name="image2.png" descr="image2.png"/>
          <p:cNvPicPr>
            <a:picLocks noChangeAspect="1"/>
          </p:cNvPicPr>
          <p:nvPr/>
        </p:nvPicPr>
        <p:blipFill>
          <a:blip r:embed="rId2">
            <a:alphaModFix amt="24501"/>
            <a:extLst/>
          </a:blip>
          <a:srcRect l="10753" b="23775"/>
          <a:stretch>
            <a:fillRect/>
          </a:stretch>
        </p:blipFill>
        <p:spPr>
          <a:xfrm rot="21497972">
            <a:off x="-365280" y="1549700"/>
            <a:ext cx="14575231" cy="12448462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image3.png" descr="image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554851" y="11868615"/>
            <a:ext cx="7847611" cy="1589488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Nueva imagen.JPG" descr="Nueva imagen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2365557" y="11905629"/>
            <a:ext cx="1586868" cy="1515459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Opc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7716391" y="995007"/>
            <a:ext cx="14716127" cy="1589488"/>
          </a:xfrm>
          <a:prstGeom prst="rect">
            <a:avLst/>
          </a:prstGeom>
        </p:spPr>
        <p:txBody>
          <a:bodyPr/>
          <a:lstStyle>
            <a:lvl1pPr defTabSz="914400">
              <a:defRPr sz="6200"/>
            </a:lvl1pPr>
          </a:lstStyle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7716391" y="3066694"/>
            <a:ext cx="14716127" cy="8965887"/>
          </a:xfrm>
          <a:prstGeom prst="rect">
            <a:avLst/>
          </a:prstGeom>
        </p:spPr>
        <p:txBody>
          <a:bodyPr/>
          <a:lstStyle>
            <a:lvl1pPr algn="ctr"/>
            <a:lvl2pPr algn="ctr"/>
            <a:lvl3pPr algn="ctr"/>
            <a:lvl4pPr algn="ctr"/>
            <a:lvl5pPr algn="ctr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9" name="image3.png" descr="image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808849" y="11868615"/>
            <a:ext cx="7847612" cy="1589488"/>
          </a:xfrm>
          <a:prstGeom prst="rect">
            <a:avLst/>
          </a:prstGeom>
          <a:ln w="12700">
            <a:miter lim="400000"/>
          </a:ln>
        </p:spPr>
      </p:pic>
      <p:pic>
        <p:nvPicPr>
          <p:cNvPr id="50" name="image2.png" descr="image2.png"/>
          <p:cNvPicPr>
            <a:picLocks noChangeAspect="1"/>
          </p:cNvPicPr>
          <p:nvPr/>
        </p:nvPicPr>
        <p:blipFill>
          <a:blip r:embed="rId3">
            <a:alphaModFix amt="24501"/>
            <a:extLst/>
          </a:blip>
          <a:srcRect l="58617" t="7278" b="10948"/>
          <a:stretch>
            <a:fillRect/>
          </a:stretch>
        </p:blipFill>
        <p:spPr>
          <a:xfrm rot="21497972">
            <a:off x="-172587" y="-543521"/>
            <a:ext cx="7491416" cy="14802981"/>
          </a:xfrm>
          <a:prstGeom prst="rect">
            <a:avLst/>
          </a:prstGeom>
          <a:ln w="12700">
            <a:miter lim="400000"/>
          </a:ln>
        </p:spPr>
      </p:pic>
      <p:pic>
        <p:nvPicPr>
          <p:cNvPr id="51" name="Nueva imagen.JPG" descr="Nueva imagen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2619558" y="11905629"/>
            <a:ext cx="1586868" cy="1515459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183070" y="13001625"/>
            <a:ext cx="750885" cy="73977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Opcion 5">
    <p:bg>
      <p:bgPr>
        <a:solidFill>
          <a:srgbClr val="332F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Text"/>
          <p:cNvSpPr txBox="1">
            <a:spLocks noGrp="1"/>
          </p:cNvSpPr>
          <p:nvPr>
            <p:ph type="title"/>
          </p:nvPr>
        </p:nvSpPr>
        <p:spPr>
          <a:xfrm>
            <a:off x="7227510" y="485263"/>
            <a:ext cx="14716127" cy="15239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pic>
        <p:nvPicPr>
          <p:cNvPr id="60" name="image7.png" descr="image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19876" y="13269613"/>
            <a:ext cx="21344248" cy="100229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Body Level One…"/>
          <p:cNvSpPr txBox="1">
            <a:spLocks noGrp="1"/>
          </p:cNvSpPr>
          <p:nvPr>
            <p:ph type="body" idx="1"/>
          </p:nvPr>
        </p:nvSpPr>
        <p:spPr>
          <a:xfrm>
            <a:off x="6436617" y="2344915"/>
            <a:ext cx="16297912" cy="88173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62" name="LogoInvertido-01.png" descr="LogoInvertido-0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977861" y="11961593"/>
            <a:ext cx="5901023" cy="1238059"/>
          </a:xfrm>
          <a:prstGeom prst="rect">
            <a:avLst/>
          </a:prstGeom>
          <a:ln w="12700">
            <a:miter lim="400000"/>
          </a:ln>
        </p:spPr>
      </p:pic>
      <p:pic>
        <p:nvPicPr>
          <p:cNvPr id="63" name="image2.png" descr="image2.png"/>
          <p:cNvPicPr>
            <a:picLocks noChangeAspect="1"/>
          </p:cNvPicPr>
          <p:nvPr/>
        </p:nvPicPr>
        <p:blipFill>
          <a:blip r:embed="rId4">
            <a:extLst/>
          </a:blip>
          <a:srcRect l="70380" t="29655" b="29707"/>
          <a:stretch>
            <a:fillRect/>
          </a:stretch>
        </p:blipFill>
        <p:spPr>
          <a:xfrm rot="13081352" flipH="1">
            <a:off x="-979776" y="-2053807"/>
            <a:ext cx="6451423" cy="88507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864" y="0"/>
                </a:moveTo>
                <a:lnTo>
                  <a:pt x="0" y="11992"/>
                </a:lnTo>
                <a:lnTo>
                  <a:pt x="16855" y="21600"/>
                </a:lnTo>
                <a:lnTo>
                  <a:pt x="21600" y="17178"/>
                </a:lnTo>
                <a:lnTo>
                  <a:pt x="21599" y="4979"/>
                </a:lnTo>
                <a:lnTo>
                  <a:pt x="12864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Opcion 6">
    <p:bg>
      <p:bgPr>
        <a:solidFill>
          <a:srgbClr val="332F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pic>
        <p:nvPicPr>
          <p:cNvPr id="72" name="image7.png" descr="image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19876" y="13269613"/>
            <a:ext cx="21344248" cy="100229"/>
          </a:xfrm>
          <a:prstGeom prst="rect">
            <a:avLst/>
          </a:prstGeom>
          <a:ln w="12700">
            <a:miter lim="400000"/>
          </a:ln>
        </p:spPr>
      </p:pic>
      <p:sp>
        <p:nvSpPr>
          <p:cNvPr id="7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74" name="LogoInvertido-01.png" descr="LogoInvertido-0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977861" y="11961593"/>
            <a:ext cx="5901023" cy="1238059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resentad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132539" y="6544081"/>
            <a:ext cx="14345320" cy="236956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83" name="logo_pronacom.png" descr="logo_pronaco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956646" y="3761609"/>
            <a:ext cx="9817846" cy="2361257"/>
          </a:xfrm>
          <a:prstGeom prst="rect">
            <a:avLst/>
          </a:prstGeom>
          <a:ln w="12700">
            <a:miter lim="400000"/>
          </a:ln>
        </p:spPr>
      </p:pic>
      <p:pic>
        <p:nvPicPr>
          <p:cNvPr id="84" name="image4.png" descr="image4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215407" y="9334861"/>
            <a:ext cx="5021496" cy="2985610"/>
          </a:xfrm>
          <a:prstGeom prst="rect">
            <a:avLst/>
          </a:prstGeom>
          <a:ln w="12700">
            <a:miter lim="400000"/>
          </a:ln>
        </p:spPr>
      </p:pic>
      <p:pic>
        <p:nvPicPr>
          <p:cNvPr id="85" name="image2.png" descr="image2.png"/>
          <p:cNvPicPr>
            <a:picLocks noChangeAspect="1"/>
          </p:cNvPicPr>
          <p:nvPr/>
        </p:nvPicPr>
        <p:blipFill>
          <a:blip r:embed="rId4">
            <a:alphaModFix amt="24501"/>
            <a:extLst/>
          </a:blip>
          <a:srcRect l="58617" t="7278" b="10948"/>
          <a:stretch>
            <a:fillRect/>
          </a:stretch>
        </p:blipFill>
        <p:spPr>
          <a:xfrm rot="21497972">
            <a:off x="-172587" y="-543521"/>
            <a:ext cx="7491416" cy="14802981"/>
          </a:xfrm>
          <a:prstGeom prst="rect">
            <a:avLst/>
          </a:prstGeom>
          <a:ln w="12700">
            <a:miter lim="400000"/>
          </a:ln>
        </p:spPr>
      </p:pic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183070" y="13001625"/>
            <a:ext cx="750885" cy="73977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image7.png" descr="image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19876" y="13269613"/>
            <a:ext cx="21344248" cy="100229"/>
          </a:xfrm>
          <a:prstGeom prst="rect">
            <a:avLst/>
          </a:prstGeom>
          <a:ln w="12700">
            <a:miter lim="400000"/>
          </a:ln>
        </p:spPr>
      </p:pic>
      <p:pic>
        <p:nvPicPr>
          <p:cNvPr id="94" name="image10.png" descr="image10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152191" y="1967508"/>
            <a:ext cx="16079618" cy="9302837"/>
          </a:xfrm>
          <a:prstGeom prst="rect">
            <a:avLst/>
          </a:prstGeom>
          <a:ln w="12700">
            <a:miter lim="400000"/>
          </a:ln>
        </p:spPr>
      </p:pic>
      <p:pic>
        <p:nvPicPr>
          <p:cNvPr id="95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459544" y="11526035"/>
            <a:ext cx="7847612" cy="1589488"/>
          </a:xfrm>
          <a:prstGeom prst="rect">
            <a:avLst/>
          </a:prstGeom>
          <a:ln w="12700">
            <a:miter lim="400000"/>
          </a:ln>
        </p:spPr>
      </p:pic>
      <p:pic>
        <p:nvPicPr>
          <p:cNvPr id="96" name="Nueva imagen.JPG" descr="Nueva imagen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1270253" y="11563050"/>
            <a:ext cx="1586868" cy="1515459"/>
          </a:xfrm>
          <a:prstGeom prst="rect">
            <a:avLst/>
          </a:prstGeom>
          <a:ln w="12700">
            <a:miter lim="400000"/>
          </a:ln>
        </p:spPr>
      </p:pic>
      <p:sp>
        <p:nvSpPr>
          <p:cNvPr id="9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copy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62910" y="6149023"/>
            <a:ext cx="790892" cy="779779"/>
          </a:xfrm>
          <a:prstGeom prst="rect">
            <a:avLst/>
          </a:prstGeom>
        </p:spPr>
        <p:txBody>
          <a:bodyPr lIns="91438" tIns="91438" rIns="91438" bIns="91438" anchor="ctr"/>
          <a:lstStyle>
            <a:lvl1pPr algn="r" defTabSz="182880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 y objetos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itle Text"/>
          <p:cNvSpPr txBox="1">
            <a:spLocks noGrp="1"/>
          </p:cNvSpPr>
          <p:nvPr>
            <p:ph type="title"/>
          </p:nvPr>
        </p:nvSpPr>
        <p:spPr>
          <a:xfrm>
            <a:off x="3962400" y="549276"/>
            <a:ext cx="16459200" cy="2286001"/>
          </a:xfrm>
          <a:prstGeom prst="rect">
            <a:avLst/>
          </a:prstGeom>
        </p:spPr>
        <p:txBody>
          <a:bodyPr lIns="91438" tIns="91438" rIns="91438" bIns="91438"/>
          <a:lstStyle>
            <a:lvl1pPr defTabSz="914400">
              <a:defRPr sz="8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19" name="Body Level One…"/>
          <p:cNvSpPr txBox="1">
            <a:spLocks noGrp="1"/>
          </p:cNvSpPr>
          <p:nvPr>
            <p:ph type="body" idx="1"/>
          </p:nvPr>
        </p:nvSpPr>
        <p:spPr>
          <a:xfrm>
            <a:off x="3962400" y="3200400"/>
            <a:ext cx="16459200" cy="9051926"/>
          </a:xfrm>
          <a:prstGeom prst="rect">
            <a:avLst/>
          </a:prstGeom>
        </p:spPr>
        <p:txBody>
          <a:bodyPr lIns="91438" tIns="91438" rIns="91438" bIns="91438"/>
          <a:lstStyle>
            <a:lvl1pPr marL="685800" indent="-685800" defTabSz="914400">
              <a:spcBef>
                <a:spcPts val="1500"/>
              </a:spcBef>
              <a:buSzPct val="100000"/>
              <a:buFont typeface="Arial"/>
              <a:buChar char="•"/>
              <a:defRPr sz="6400" b="0">
                <a:latin typeface="Calibri"/>
                <a:ea typeface="Calibri"/>
                <a:cs typeface="Calibri"/>
                <a:sym typeface="Calibri"/>
              </a:defRPr>
            </a:lvl1pPr>
            <a:lvl2pPr marL="1110342" indent="-653142" defTabSz="914400">
              <a:spcBef>
                <a:spcPts val="1500"/>
              </a:spcBef>
              <a:buSzPct val="100000"/>
              <a:buFont typeface="Arial"/>
              <a:buChar char="–"/>
              <a:defRPr sz="6400" b="0">
                <a:latin typeface="Calibri"/>
                <a:ea typeface="Calibri"/>
                <a:cs typeface="Calibri"/>
                <a:sym typeface="Calibri"/>
              </a:defRPr>
            </a:lvl2pPr>
            <a:lvl3pPr marL="1524000" indent="-609600" defTabSz="914400">
              <a:spcBef>
                <a:spcPts val="1500"/>
              </a:spcBef>
              <a:buSzPct val="100000"/>
              <a:buFont typeface="Arial"/>
              <a:buChar char="•"/>
              <a:defRPr sz="6400" b="0">
                <a:latin typeface="Calibri"/>
                <a:ea typeface="Calibri"/>
                <a:cs typeface="Calibri"/>
                <a:sym typeface="Calibri"/>
              </a:defRPr>
            </a:lvl3pPr>
            <a:lvl4pPr marL="2103120" indent="-731519" defTabSz="914400">
              <a:spcBef>
                <a:spcPts val="1500"/>
              </a:spcBef>
              <a:buSzPct val="100000"/>
              <a:buFont typeface="Arial"/>
              <a:buChar char="–"/>
              <a:defRPr sz="6400" b="0">
                <a:latin typeface="Calibri"/>
                <a:ea typeface="Calibri"/>
                <a:cs typeface="Calibri"/>
                <a:sym typeface="Calibri"/>
              </a:defRPr>
            </a:lvl4pPr>
            <a:lvl5pPr marL="2560320" indent="-731520" defTabSz="914400">
              <a:spcBef>
                <a:spcPts val="1500"/>
              </a:spcBef>
              <a:buSzPct val="100000"/>
              <a:buFont typeface="Arial"/>
              <a:buChar char="»"/>
              <a:defRPr sz="6400" b="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9906340" y="12808585"/>
            <a:ext cx="515261" cy="538479"/>
          </a:xfrm>
          <a:prstGeom prst="rect">
            <a:avLst/>
          </a:prstGeom>
        </p:spPr>
        <p:txBody>
          <a:bodyPr lIns="91438" tIns="91438" rIns="91438" bIns="91438" anchor="ctr"/>
          <a:lstStyle>
            <a:lvl1pPr algn="r" defTabSz="914400">
              <a:defRPr sz="2400" b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Top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itle Text"/>
          <p:cNvSpPr txBox="1">
            <a:spLocks noGrp="1"/>
          </p:cNvSpPr>
          <p:nvPr>
            <p:ph type="title"/>
          </p:nvPr>
        </p:nvSpPr>
        <p:spPr>
          <a:xfrm>
            <a:off x="3962400" y="549276"/>
            <a:ext cx="16459200" cy="2286001"/>
          </a:xfrm>
          <a:prstGeom prst="rect">
            <a:avLst/>
          </a:prstGeom>
        </p:spPr>
        <p:txBody>
          <a:bodyPr lIns="91438" tIns="91438" rIns="91438" bIns="91438"/>
          <a:lstStyle>
            <a:lvl1pPr defTabSz="914400">
              <a:defRPr sz="8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9906340" y="12808585"/>
            <a:ext cx="515261" cy="538479"/>
          </a:xfrm>
          <a:prstGeom prst="rect">
            <a:avLst/>
          </a:prstGeom>
        </p:spPr>
        <p:txBody>
          <a:bodyPr lIns="91438" tIns="91438" rIns="91438" bIns="91438" anchor="ctr"/>
          <a:lstStyle>
            <a:lvl1pPr algn="r" defTabSz="914400">
              <a:defRPr sz="2400" b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iapositiva de títul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Text"/>
          <p:cNvSpPr txBox="1">
            <a:spLocks noGrp="1"/>
          </p:cNvSpPr>
          <p:nvPr>
            <p:ph type="title"/>
          </p:nvPr>
        </p:nvSpPr>
        <p:spPr>
          <a:xfrm>
            <a:off x="4419600" y="4260850"/>
            <a:ext cx="15544800" cy="2940050"/>
          </a:xfrm>
          <a:prstGeom prst="rect">
            <a:avLst/>
          </a:prstGeom>
        </p:spPr>
        <p:txBody>
          <a:bodyPr lIns="91438" tIns="91438" rIns="91438" bIns="91438"/>
          <a:lstStyle>
            <a:lvl1pPr defTabSz="914400">
              <a:defRPr sz="8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791200" y="7772400"/>
            <a:ext cx="12801600" cy="3505200"/>
          </a:xfrm>
          <a:prstGeom prst="rect">
            <a:avLst/>
          </a:prstGeom>
        </p:spPr>
        <p:txBody>
          <a:bodyPr lIns="91438" tIns="91438" rIns="91438" bIns="91438"/>
          <a:lstStyle>
            <a:lvl1pPr algn="ctr" defTabSz="914400">
              <a:spcBef>
                <a:spcPts val="1500"/>
              </a:spcBef>
              <a:defRPr sz="6400" b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ctr" defTabSz="914400">
              <a:spcBef>
                <a:spcPts val="1500"/>
              </a:spcBef>
              <a:defRPr sz="6400" b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ctr" defTabSz="914400">
              <a:spcBef>
                <a:spcPts val="1500"/>
              </a:spcBef>
              <a:defRPr sz="6400" b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ctr" defTabSz="914400">
              <a:spcBef>
                <a:spcPts val="1500"/>
              </a:spcBef>
              <a:defRPr sz="6400" b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ctr" defTabSz="914400">
              <a:spcBef>
                <a:spcPts val="1500"/>
              </a:spcBef>
              <a:defRPr sz="6400" b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9906340" y="12808585"/>
            <a:ext cx="515261" cy="538479"/>
          </a:xfrm>
          <a:prstGeom prst="rect">
            <a:avLst/>
          </a:prstGeom>
        </p:spPr>
        <p:txBody>
          <a:bodyPr lIns="91438" tIns="91438" rIns="91438" bIns="91438" anchor="ctr"/>
          <a:lstStyle>
            <a:lvl1pPr algn="r" defTabSz="914400">
              <a:defRPr sz="2400" b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7.png" descr="image7.png"/>
          <p:cNvPicPr>
            <a:picLocks noChangeAspect="1"/>
          </p:cNvPicPr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1519876" y="13269613"/>
            <a:ext cx="21344248" cy="100229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3.png" descr="image3.png"/>
          <p:cNvPicPr>
            <a:picLocks noChangeAspect="1"/>
          </p:cNvPicPr>
          <p:nvPr/>
        </p:nvPicPr>
        <p:blipFill>
          <a:blip r:embed="rId16">
            <a:extLst/>
          </a:blip>
          <a:stretch>
            <a:fillRect/>
          </a:stretch>
        </p:blipFill>
        <p:spPr>
          <a:xfrm>
            <a:off x="13459544" y="11526035"/>
            <a:ext cx="7847612" cy="1589488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Nueva imagen.JPG" descr="Nueva imagen.JPG"/>
          <p:cNvPicPr>
            <a:picLocks noChangeAspect="1"/>
          </p:cNvPicPr>
          <p:nvPr/>
        </p:nvPicPr>
        <p:blipFill>
          <a:blip r:embed="rId17">
            <a:extLst/>
          </a:blip>
          <a:stretch>
            <a:fillRect/>
          </a:stretch>
        </p:blipFill>
        <p:spPr>
          <a:xfrm>
            <a:off x="21270253" y="11563050"/>
            <a:ext cx="1586868" cy="1515458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itle Text"/>
          <p:cNvSpPr txBox="1">
            <a:spLocks noGrp="1"/>
          </p:cNvSpPr>
          <p:nvPr>
            <p:ph type="title"/>
          </p:nvPr>
        </p:nvSpPr>
        <p:spPr>
          <a:xfrm>
            <a:off x="4833937" y="485263"/>
            <a:ext cx="14716127" cy="15239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5" tIns="71435" rIns="71435" bIns="71435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6" name="Body Level One…"/>
          <p:cNvSpPr txBox="1">
            <a:spLocks noGrp="1"/>
          </p:cNvSpPr>
          <p:nvPr>
            <p:ph type="body" idx="1"/>
          </p:nvPr>
        </p:nvSpPr>
        <p:spPr>
          <a:xfrm>
            <a:off x="2119303" y="2344915"/>
            <a:ext cx="20615226" cy="8817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5" tIns="71435" rIns="71435" bIns="71435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183070" y="13010554"/>
            <a:ext cx="750885" cy="739773"/>
          </a:xfrm>
          <a:prstGeom prst="rect">
            <a:avLst/>
          </a:prstGeom>
          <a:ln w="12700">
            <a:miter lim="400000"/>
          </a:ln>
        </p:spPr>
        <p:txBody>
          <a:bodyPr wrap="none" lIns="71435" tIns="71435" rIns="71435" bIns="71435">
            <a:spAutoFit/>
          </a:bodyPr>
          <a:lstStyle>
            <a:lvl1pPr>
              <a:defRPr>
                <a:solidFill>
                  <a:schemeClr val="accent1">
                    <a:lumOff val="-7647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300" b="1" i="0" u="none" strike="noStrike" cap="none" spc="0" baseline="0">
          <a:ln>
            <a:noFill/>
          </a:ln>
          <a:solidFill>
            <a:srgbClr val="294594"/>
          </a:solidFill>
          <a:uFillTx/>
          <a:latin typeface="Trebuchet MS"/>
          <a:ea typeface="Trebuchet MS"/>
          <a:cs typeface="Trebuchet MS"/>
          <a:sym typeface="Trebuchet MS"/>
        </a:defRPr>
      </a:lvl1pPr>
      <a:lvl2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300" b="1" i="0" u="none" strike="noStrike" cap="none" spc="0" baseline="0">
          <a:ln>
            <a:noFill/>
          </a:ln>
          <a:solidFill>
            <a:srgbClr val="294594"/>
          </a:solidFill>
          <a:uFillTx/>
          <a:latin typeface="Trebuchet MS"/>
          <a:ea typeface="Trebuchet MS"/>
          <a:cs typeface="Trebuchet MS"/>
          <a:sym typeface="Trebuchet MS"/>
        </a:defRPr>
      </a:lvl2pPr>
      <a:lvl3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300" b="1" i="0" u="none" strike="noStrike" cap="none" spc="0" baseline="0">
          <a:ln>
            <a:noFill/>
          </a:ln>
          <a:solidFill>
            <a:srgbClr val="294594"/>
          </a:solidFill>
          <a:uFillTx/>
          <a:latin typeface="Trebuchet MS"/>
          <a:ea typeface="Trebuchet MS"/>
          <a:cs typeface="Trebuchet MS"/>
          <a:sym typeface="Trebuchet MS"/>
        </a:defRPr>
      </a:lvl3pPr>
      <a:lvl4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300" b="1" i="0" u="none" strike="noStrike" cap="none" spc="0" baseline="0">
          <a:ln>
            <a:noFill/>
          </a:ln>
          <a:solidFill>
            <a:srgbClr val="294594"/>
          </a:solidFill>
          <a:uFillTx/>
          <a:latin typeface="Trebuchet MS"/>
          <a:ea typeface="Trebuchet MS"/>
          <a:cs typeface="Trebuchet MS"/>
          <a:sym typeface="Trebuchet MS"/>
        </a:defRPr>
      </a:lvl4pPr>
      <a:lvl5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300" b="1" i="0" u="none" strike="noStrike" cap="none" spc="0" baseline="0">
          <a:ln>
            <a:noFill/>
          </a:ln>
          <a:solidFill>
            <a:srgbClr val="294594"/>
          </a:solidFill>
          <a:uFillTx/>
          <a:latin typeface="Trebuchet MS"/>
          <a:ea typeface="Trebuchet MS"/>
          <a:cs typeface="Trebuchet MS"/>
          <a:sym typeface="Trebuchet MS"/>
        </a:defRPr>
      </a:lvl5pPr>
      <a:lvl6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300" b="1" i="0" u="none" strike="noStrike" cap="none" spc="0" baseline="0">
          <a:ln>
            <a:noFill/>
          </a:ln>
          <a:solidFill>
            <a:srgbClr val="294594"/>
          </a:solidFill>
          <a:uFillTx/>
          <a:latin typeface="Trebuchet MS"/>
          <a:ea typeface="Trebuchet MS"/>
          <a:cs typeface="Trebuchet MS"/>
          <a:sym typeface="Trebuchet MS"/>
        </a:defRPr>
      </a:lvl6pPr>
      <a:lvl7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300" b="1" i="0" u="none" strike="noStrike" cap="none" spc="0" baseline="0">
          <a:ln>
            <a:noFill/>
          </a:ln>
          <a:solidFill>
            <a:srgbClr val="294594"/>
          </a:solidFill>
          <a:uFillTx/>
          <a:latin typeface="Trebuchet MS"/>
          <a:ea typeface="Trebuchet MS"/>
          <a:cs typeface="Trebuchet MS"/>
          <a:sym typeface="Trebuchet MS"/>
        </a:defRPr>
      </a:lvl7pPr>
      <a:lvl8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300" b="1" i="0" u="none" strike="noStrike" cap="none" spc="0" baseline="0">
          <a:ln>
            <a:noFill/>
          </a:ln>
          <a:solidFill>
            <a:srgbClr val="294594"/>
          </a:solidFill>
          <a:uFillTx/>
          <a:latin typeface="Trebuchet MS"/>
          <a:ea typeface="Trebuchet MS"/>
          <a:cs typeface="Trebuchet MS"/>
          <a:sym typeface="Trebuchet MS"/>
        </a:defRPr>
      </a:lvl8pPr>
      <a:lvl9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300" b="1" i="0" u="none" strike="noStrike" cap="none" spc="0" baseline="0">
          <a:ln>
            <a:noFill/>
          </a:ln>
          <a:solidFill>
            <a:srgbClr val="294594"/>
          </a:solidFill>
          <a:uFillTx/>
          <a:latin typeface="Trebuchet MS"/>
          <a:ea typeface="Trebuchet MS"/>
          <a:cs typeface="Trebuchet MS"/>
          <a:sym typeface="Trebuchet MS"/>
        </a:defRPr>
      </a:lvl9pPr>
    </p:titleStyle>
    <p:bodyStyle>
      <a:lvl1pPr marL="0" marR="0" indent="0" algn="l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ln>
            <a:noFill/>
          </a:ln>
          <a:solidFill>
            <a:srgbClr val="294594"/>
          </a:solidFill>
          <a:uFillTx/>
          <a:latin typeface="Trebuchet MS"/>
          <a:ea typeface="Trebuchet MS"/>
          <a:cs typeface="Trebuchet MS"/>
          <a:sym typeface="Trebuchet MS"/>
        </a:defRPr>
      </a:lvl1pPr>
      <a:lvl2pPr marL="0" marR="0" indent="0" algn="l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ln>
            <a:noFill/>
          </a:ln>
          <a:solidFill>
            <a:srgbClr val="294594"/>
          </a:solidFill>
          <a:uFillTx/>
          <a:latin typeface="Trebuchet MS"/>
          <a:ea typeface="Trebuchet MS"/>
          <a:cs typeface="Trebuchet MS"/>
          <a:sym typeface="Trebuchet MS"/>
        </a:defRPr>
      </a:lvl2pPr>
      <a:lvl3pPr marL="0" marR="0" indent="0" algn="l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ln>
            <a:noFill/>
          </a:ln>
          <a:solidFill>
            <a:srgbClr val="294594"/>
          </a:solidFill>
          <a:uFillTx/>
          <a:latin typeface="Trebuchet MS"/>
          <a:ea typeface="Trebuchet MS"/>
          <a:cs typeface="Trebuchet MS"/>
          <a:sym typeface="Trebuchet MS"/>
        </a:defRPr>
      </a:lvl3pPr>
      <a:lvl4pPr marL="0" marR="0" indent="0" algn="l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ln>
            <a:noFill/>
          </a:ln>
          <a:solidFill>
            <a:srgbClr val="294594"/>
          </a:solidFill>
          <a:uFillTx/>
          <a:latin typeface="Trebuchet MS"/>
          <a:ea typeface="Trebuchet MS"/>
          <a:cs typeface="Trebuchet MS"/>
          <a:sym typeface="Trebuchet MS"/>
        </a:defRPr>
      </a:lvl4pPr>
      <a:lvl5pPr marL="0" marR="0" indent="0" algn="l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ln>
            <a:noFill/>
          </a:ln>
          <a:solidFill>
            <a:srgbClr val="294594"/>
          </a:solidFill>
          <a:uFillTx/>
          <a:latin typeface="Trebuchet MS"/>
          <a:ea typeface="Trebuchet MS"/>
          <a:cs typeface="Trebuchet MS"/>
          <a:sym typeface="Trebuchet MS"/>
        </a:defRPr>
      </a:lvl5pPr>
      <a:lvl6pPr marL="0" marR="0" indent="0" algn="l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ln>
            <a:noFill/>
          </a:ln>
          <a:solidFill>
            <a:srgbClr val="294594"/>
          </a:solidFill>
          <a:uFillTx/>
          <a:latin typeface="Trebuchet MS"/>
          <a:ea typeface="Trebuchet MS"/>
          <a:cs typeface="Trebuchet MS"/>
          <a:sym typeface="Trebuchet MS"/>
        </a:defRPr>
      </a:lvl6pPr>
      <a:lvl7pPr marL="0" marR="0" indent="0" algn="l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ln>
            <a:noFill/>
          </a:ln>
          <a:solidFill>
            <a:srgbClr val="294594"/>
          </a:solidFill>
          <a:uFillTx/>
          <a:latin typeface="Trebuchet MS"/>
          <a:ea typeface="Trebuchet MS"/>
          <a:cs typeface="Trebuchet MS"/>
          <a:sym typeface="Trebuchet MS"/>
        </a:defRPr>
      </a:lvl7pPr>
      <a:lvl8pPr marL="0" marR="0" indent="0" algn="l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ln>
            <a:noFill/>
          </a:ln>
          <a:solidFill>
            <a:srgbClr val="294594"/>
          </a:solidFill>
          <a:uFillTx/>
          <a:latin typeface="Trebuchet MS"/>
          <a:ea typeface="Trebuchet MS"/>
          <a:cs typeface="Trebuchet MS"/>
          <a:sym typeface="Trebuchet MS"/>
        </a:defRPr>
      </a:lvl8pPr>
      <a:lvl9pPr marL="0" marR="0" indent="0" algn="l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ln>
            <a:noFill/>
          </a:ln>
          <a:solidFill>
            <a:srgbClr val="294594"/>
          </a:solidFill>
          <a:uFillTx/>
          <a:latin typeface="Trebuchet MS"/>
          <a:ea typeface="Trebuchet MS"/>
          <a:cs typeface="Trebuchet MS"/>
          <a:sym typeface="Trebuchet MS"/>
        </a:defRPr>
      </a:lvl9pPr>
    </p:bodyStyle>
    <p:otherStyle>
      <a:lvl1pPr marL="0" marR="0" indent="0" algn="l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1pPr>
      <a:lvl2pPr marL="0" marR="0" indent="0" algn="l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2pPr>
      <a:lvl3pPr marL="0" marR="0" indent="0" algn="l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3pPr>
      <a:lvl4pPr marL="0" marR="0" indent="0" algn="l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4pPr>
      <a:lvl5pPr marL="0" marR="0" indent="0" algn="l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5pPr>
      <a:lvl6pPr marL="0" marR="0" indent="0" algn="l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6pPr>
      <a:lvl7pPr marL="0" marR="0" indent="0" algn="l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7pPr>
      <a:lvl8pPr marL="0" marR="0" indent="0" algn="l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8pPr>
      <a:lvl9pPr marL="0" marR="0" indent="0" algn="l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gif"/><Relationship Id="rId3" Type="http://schemas.openxmlformats.org/officeDocument/2006/relationships/image" Target="../media/image21.gif"/><Relationship Id="rId7" Type="http://schemas.openxmlformats.org/officeDocument/2006/relationships/image" Target="../media/image25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5" Type="http://schemas.openxmlformats.org/officeDocument/2006/relationships/image" Target="../media/image23.gif"/><Relationship Id="rId4" Type="http://schemas.openxmlformats.org/officeDocument/2006/relationships/image" Target="../media/image22.gif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gif"/><Relationship Id="rId3" Type="http://schemas.openxmlformats.org/officeDocument/2006/relationships/image" Target="../media/image29.gif"/><Relationship Id="rId7" Type="http://schemas.openxmlformats.org/officeDocument/2006/relationships/image" Target="../media/image33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gif"/><Relationship Id="rId5" Type="http://schemas.openxmlformats.org/officeDocument/2006/relationships/image" Target="../media/image31.gif"/><Relationship Id="rId4" Type="http://schemas.openxmlformats.org/officeDocument/2006/relationships/image" Target="../media/image30.gif"/><Relationship Id="rId9" Type="http://schemas.openxmlformats.org/officeDocument/2006/relationships/image" Target="../media/image3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7" Type="http://schemas.openxmlformats.org/officeDocument/2006/relationships/image" Target="../media/image35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gif"/><Relationship Id="rId5" Type="http://schemas.openxmlformats.org/officeDocument/2006/relationships/image" Target="../media/image31.gif"/><Relationship Id="rId4" Type="http://schemas.openxmlformats.org/officeDocument/2006/relationships/image" Target="../media/image30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n de Acción para el…"/>
          <p:cNvSpPr txBox="1">
            <a:spLocks noGrp="1"/>
          </p:cNvSpPr>
          <p:nvPr>
            <p:ph type="ctrTitle"/>
          </p:nvPr>
        </p:nvSpPr>
        <p:spPr>
          <a:xfrm>
            <a:off x="2653493" y="5988675"/>
            <a:ext cx="13856807" cy="3334116"/>
          </a:xfrm>
          <a:prstGeom prst="rect">
            <a:avLst/>
          </a:prstGeom>
        </p:spPr>
        <p:txBody>
          <a:bodyPr/>
          <a:lstStyle/>
          <a:p>
            <a:pPr defTabSz="457200">
              <a:lnSpc>
                <a:spcPct val="110000"/>
              </a:lnSpc>
              <a:defRPr sz="6000">
                <a:solidFill>
                  <a:schemeClr val="accent1"/>
                </a:solidFill>
              </a:defRPr>
            </a:pPr>
            <a:r>
              <a:t>Plan de Acción para el</a:t>
            </a:r>
          </a:p>
          <a:p>
            <a:pPr defTabSz="457200">
              <a:lnSpc>
                <a:spcPct val="110000"/>
              </a:lnSpc>
              <a:defRPr sz="8000" b="0">
                <a:solidFill>
                  <a:schemeClr val="accent1"/>
                </a:solidFill>
              </a:defRPr>
            </a:pPr>
            <a:r>
              <a:t>DOING</a:t>
            </a:r>
            <a:r>
              <a:rPr b="1"/>
              <a:t>BUSINESS</a:t>
            </a:r>
          </a:p>
          <a:p>
            <a:pPr defTabSz="457200">
              <a:lnSpc>
                <a:spcPct val="110000"/>
              </a:lnSpc>
              <a:defRPr sz="6000">
                <a:solidFill>
                  <a:schemeClr val="accent1"/>
                </a:solidFill>
              </a:defRPr>
            </a:pPr>
            <a:r>
              <a:t>en Guatemala 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image5.png" descr="image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774869" y="4575476"/>
            <a:ext cx="13233404" cy="6019803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Es un programa participativo, facilitador de los…"/>
          <p:cNvSpPr txBox="1"/>
          <p:nvPr/>
        </p:nvSpPr>
        <p:spPr>
          <a:xfrm>
            <a:off x="9377802" y="5244248"/>
            <a:ext cx="12165487" cy="43611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7" tIns="91437" rIns="91437" bIns="91437">
            <a:spAutoFit/>
          </a:bodyPr>
          <a:lstStyle/>
          <a:p>
            <a:pPr lvl="1" algn="r">
              <a:defRPr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Es un programa participativo, facilitador de los </a:t>
            </a:r>
          </a:p>
          <a:p>
            <a:pPr lvl="1" algn="r">
              <a:defRPr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esfuerzos y alianzas interinstitucionales entre el </a:t>
            </a:r>
          </a:p>
          <a:p>
            <a:pPr lvl="1" algn="r">
              <a:defRPr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sector público, empresarial y sociedad civil, para el desarrollo de la competitividad del capital humano y empresarial, que genere inversión que contribuya al desarrollo descentralizado de Guatemala.</a:t>
            </a:r>
          </a:p>
        </p:txBody>
      </p:sp>
      <p:pic>
        <p:nvPicPr>
          <p:cNvPr id="150" name="image4.png" descr="image4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790203" y="591265"/>
            <a:ext cx="11717237" cy="408819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OSICIONAMIENTOS DE PAÍS"/>
          <p:cNvSpPr txBox="1">
            <a:spLocks noGrp="1"/>
          </p:cNvSpPr>
          <p:nvPr>
            <p:ph type="title"/>
          </p:nvPr>
        </p:nvSpPr>
        <p:spPr>
          <a:xfrm>
            <a:off x="5259606" y="674450"/>
            <a:ext cx="14716127" cy="1523926"/>
          </a:xfrm>
          <a:prstGeom prst="rect">
            <a:avLst/>
          </a:prstGeom>
        </p:spPr>
        <p:txBody>
          <a:bodyPr/>
          <a:lstStyle>
            <a:lvl1pPr algn="l">
              <a:defRPr sz="7800"/>
            </a:lvl1pPr>
          </a:lstStyle>
          <a:p>
            <a:r>
              <a:t>POSICIONAMIENTOS DE PAÍS</a:t>
            </a:r>
          </a:p>
        </p:txBody>
      </p:sp>
      <p:sp>
        <p:nvSpPr>
          <p:cNvPr id="153" name="Crecimiento: Mayor al 6%…"/>
          <p:cNvSpPr txBox="1"/>
          <p:nvPr/>
        </p:nvSpPr>
        <p:spPr>
          <a:xfrm>
            <a:off x="1535376" y="11621014"/>
            <a:ext cx="6344839" cy="13366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5" tIns="71435" rIns="71435" bIns="71435" anchor="ctr">
            <a:spAutoFit/>
          </a:bodyPr>
          <a:lstStyle/>
          <a:p>
            <a:pPr>
              <a:defRPr>
                <a:solidFill>
                  <a:schemeClr val="accent1">
                    <a:lumOff val="-7647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Crecimiento: Mayor al 6%</a:t>
            </a:r>
          </a:p>
          <a:p>
            <a:pPr>
              <a:defRPr>
                <a:solidFill>
                  <a:schemeClr val="accent1">
                    <a:lumOff val="-7647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Inversión: 25% del PIB</a:t>
            </a:r>
          </a:p>
        </p:txBody>
      </p:sp>
      <p:pic>
        <p:nvPicPr>
          <p:cNvPr id="154" name="posicionamientos6.jpg" descr="posicionamientos6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755497" y="2658086"/>
            <a:ext cx="15867743" cy="78986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ILARES SEGÚN EL WEF"/>
          <p:cNvSpPr txBox="1"/>
          <p:nvPr/>
        </p:nvSpPr>
        <p:spPr>
          <a:xfrm>
            <a:off x="2294595" y="3846629"/>
            <a:ext cx="10358389" cy="9575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7" tIns="91437" rIns="91437" bIns="91437">
            <a:spAutoFit/>
          </a:bodyPr>
          <a:lstStyle>
            <a:lvl1pPr algn="ctr" defTabSz="914400">
              <a:defRPr sz="52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PILARES SEGÚN EL WEF</a:t>
            </a:r>
          </a:p>
        </p:txBody>
      </p:sp>
      <p:pic>
        <p:nvPicPr>
          <p:cNvPr id="159" name="mapa ciudades i.png" descr="mapa ciudades i.png"/>
          <p:cNvPicPr>
            <a:picLocks noChangeAspect="1"/>
          </p:cNvPicPr>
          <p:nvPr/>
        </p:nvPicPr>
        <p:blipFill>
          <a:blip r:embed="rId3">
            <a:extLst/>
          </a:blip>
          <a:srcRect l="1340" b="1568"/>
          <a:stretch>
            <a:fillRect/>
          </a:stretch>
        </p:blipFill>
        <p:spPr>
          <a:xfrm>
            <a:off x="14341971" y="550019"/>
            <a:ext cx="9067029" cy="11037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Screen Shot 2017-01-24 at 11.11.42 AM.png" descr="Screen Shot 2017-01-24 at 11.11.42 AM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36499" y="488792"/>
            <a:ext cx="12252719" cy="2998692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En cada nodo se detalla la proyección de población al 2032 (millones de personas)"/>
          <p:cNvSpPr txBox="1"/>
          <p:nvPr/>
        </p:nvSpPr>
        <p:spPr>
          <a:xfrm>
            <a:off x="20583444" y="10323206"/>
            <a:ext cx="3590353" cy="14128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5" tIns="71435" rIns="71435" bIns="71435" anchor="ctr">
            <a:spAutoFit/>
          </a:bodyPr>
          <a:lstStyle>
            <a:lvl1pPr>
              <a:defRPr sz="2100">
                <a:solidFill>
                  <a:schemeClr val="accent1">
                    <a:lumOff val="-7647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En cada nodo se detalla la proyección de población al 2032 (millones de personas)</a:t>
            </a:r>
          </a:p>
        </p:txBody>
      </p:sp>
      <p:pic>
        <p:nvPicPr>
          <p:cNvPr id="162" name="Screen Shot 2017-09-27 at 12.00.25 PM.png" descr="Screen Shot 2017-09-27 at 12.00.25 PM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924157" y="5264956"/>
            <a:ext cx="9677402" cy="7048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slide.jpg" descr="slide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Imagen 5" descr="Imagen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122553" y="2171469"/>
            <a:ext cx="13272587" cy="2031962"/>
          </a:xfrm>
          <a:prstGeom prst="rect">
            <a:avLst/>
          </a:prstGeom>
          <a:ln w="12700">
            <a:miter lim="400000"/>
          </a:ln>
        </p:spPr>
      </p:pic>
      <p:sp>
        <p:nvSpPr>
          <p:cNvPr id="171" name="CuadroTexto 6"/>
          <p:cNvSpPr txBox="1"/>
          <p:nvPr/>
        </p:nvSpPr>
        <p:spPr>
          <a:xfrm>
            <a:off x="8192478" y="4603358"/>
            <a:ext cx="4992384" cy="640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91438" tIns="91438" rIns="91438" bIns="91438">
            <a:spAutoFit/>
          </a:bodyPr>
          <a:lstStyle>
            <a:lvl1pPr defTabSz="914400">
              <a:defRPr sz="3600">
                <a:solidFill>
                  <a:srgbClr val="00006E"/>
                </a:solidFill>
                <a:latin typeface="Candara"/>
                <a:ea typeface="Candara"/>
                <a:cs typeface="Candara"/>
                <a:sym typeface="Candara"/>
              </a:defRPr>
            </a:lvl1pPr>
          </a:lstStyle>
          <a:p>
            <a:r>
              <a:t>Estudio elaborado por el</a:t>
            </a:r>
          </a:p>
        </p:txBody>
      </p:sp>
      <p:sp>
        <p:nvSpPr>
          <p:cNvPr id="172" name="CuadroTexto 7"/>
          <p:cNvSpPr txBox="1"/>
          <p:nvPr/>
        </p:nvSpPr>
        <p:spPr>
          <a:xfrm>
            <a:off x="8244800" y="6561631"/>
            <a:ext cx="10137701" cy="3286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8" tIns="91438" rIns="91438" bIns="91438">
            <a:spAutoFit/>
          </a:bodyPr>
          <a:lstStyle/>
          <a:p>
            <a:pPr defTabSz="914400">
              <a:defRPr sz="6400">
                <a:solidFill>
                  <a:srgbClr val="00006E"/>
                </a:solidFill>
                <a:latin typeface="Candara"/>
                <a:ea typeface="Candara"/>
                <a:cs typeface="Candara"/>
                <a:sym typeface="Candara"/>
              </a:defRPr>
            </a:pPr>
            <a:r>
              <a:t>OBJETIVO: </a:t>
            </a:r>
          </a:p>
          <a:p>
            <a:pPr defTabSz="914400">
              <a:defRPr sz="4800">
                <a:solidFill>
                  <a:srgbClr val="00006E"/>
                </a:solidFill>
                <a:latin typeface="Candara"/>
                <a:ea typeface="Candara"/>
                <a:cs typeface="Candara"/>
                <a:sym typeface="Candara"/>
              </a:defRPr>
            </a:pPr>
            <a:r>
              <a:t>Proporcionar una base  objetiva  para la comprensión y mejora del  entorno regulador de la actividad empresarial.</a:t>
            </a:r>
          </a:p>
        </p:txBody>
      </p:sp>
      <p:pic>
        <p:nvPicPr>
          <p:cNvPr id="173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572799" y="4203429"/>
            <a:ext cx="7656489" cy="15057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Imagen 5" descr="Imagen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875887" y="1595543"/>
            <a:ext cx="8988258" cy="1376055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CuadroTexto 7"/>
          <p:cNvSpPr txBox="1"/>
          <p:nvPr/>
        </p:nvSpPr>
        <p:spPr>
          <a:xfrm>
            <a:off x="12770414" y="437802"/>
            <a:ext cx="10137703" cy="1363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8" tIns="91438" rIns="91438" bIns="91438">
            <a:spAutoFit/>
          </a:bodyPr>
          <a:lstStyle>
            <a:lvl1pPr algn="r" defTabSz="914400">
              <a:defRPr sz="8000"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Importancia del</a:t>
            </a:r>
          </a:p>
        </p:txBody>
      </p:sp>
      <p:pic>
        <p:nvPicPr>
          <p:cNvPr id="177" name="Imagen 17" descr="Imagen 1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80111" y="2479755"/>
            <a:ext cx="1779067" cy="187819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Imagen 18" descr="Imagen 1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059175" y="3734866"/>
            <a:ext cx="1779066" cy="18781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Imagen 19" descr="Imagen 19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095807" y="5613058"/>
            <a:ext cx="1779066" cy="18781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80" name="Imagen 20" descr="Imagen 20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212916" y="6868170"/>
            <a:ext cx="1779066" cy="18781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Imagen 21" descr="Imagen 21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127834" y="8768843"/>
            <a:ext cx="1779066" cy="187819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Imagen 22" descr="Imagen 22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4083415" y="10001474"/>
            <a:ext cx="1779066" cy="1878194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CuadroTexto 23"/>
          <p:cNvSpPr txBox="1"/>
          <p:nvPr/>
        </p:nvSpPr>
        <p:spPr>
          <a:xfrm>
            <a:off x="5991977" y="3645761"/>
            <a:ext cx="15077579" cy="8412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8" tIns="91438" rIns="91438" bIns="91438">
            <a:spAutoFit/>
          </a:bodyPr>
          <a:lstStyle/>
          <a:p>
            <a:pPr marL="571500" indent="-571500" defTabSz="914400">
              <a:buSzPct val="100000"/>
              <a:buBlip>
                <a:blip r:embed="rId9"/>
              </a:buBlip>
              <a:defRPr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Incide en la imagen del país a nivel internacional.</a:t>
            </a:r>
          </a:p>
          <a:p>
            <a:pPr defTabSz="914400">
              <a:defRPr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  <a:p>
            <a:pPr marL="571500" indent="-571500" defTabSz="914400">
              <a:buSzPct val="100000"/>
              <a:buBlip>
                <a:blip r:embed="rId9"/>
              </a:buBlip>
              <a:defRPr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Herramienta para la atracción de inversión.</a:t>
            </a:r>
          </a:p>
          <a:p>
            <a:pPr defTabSz="914400">
              <a:defRPr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  <a:p>
            <a:pPr marL="571500" indent="-571500" defTabSz="914400">
              <a:buSzPct val="100000"/>
              <a:buBlip>
                <a:blip r:embed="rId9"/>
              </a:buBlip>
              <a:defRPr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Las reformas favorecen a interesados y al clima de negocios nacional.</a:t>
            </a:r>
          </a:p>
          <a:p>
            <a:pPr defTabSz="914400">
              <a:defRPr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  <a:p>
            <a:pPr marL="571500" indent="-571500" defTabSz="914400">
              <a:buSzPct val="100000"/>
              <a:buBlip>
                <a:blip r:embed="rId9"/>
              </a:buBlip>
              <a:defRPr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Logra una certeza jurídica y regulaciones claras.</a:t>
            </a:r>
          </a:p>
          <a:p>
            <a:pPr defTabSz="914400">
              <a:defRPr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  <a:p>
            <a:pPr marL="571500" indent="-571500" defTabSz="914400">
              <a:buSzPct val="100000"/>
              <a:buBlip>
                <a:blip r:embed="rId9"/>
              </a:buBlip>
              <a:defRPr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Permite comparar a Guatemala con otras economías.</a:t>
            </a:r>
          </a:p>
          <a:p>
            <a:pPr defTabSz="914400">
              <a:defRPr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  <a:p>
            <a:pPr marL="571500" indent="-571500" defTabSz="914400">
              <a:buSzPct val="100000"/>
              <a:buBlip>
                <a:blip r:embed="rId9"/>
              </a:buBlip>
              <a:defRPr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Sirve de base para otros indicadores como el WEF.</a:t>
            </a:r>
          </a:p>
          <a:p>
            <a:pPr defTabSz="914400">
              <a:defRPr sz="3600"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285"/>
          <p:cNvSpPr txBox="1">
            <a:spLocks noGrp="1"/>
          </p:cNvSpPr>
          <p:nvPr>
            <p:ph type="title"/>
          </p:nvPr>
        </p:nvSpPr>
        <p:spPr>
          <a:xfrm>
            <a:off x="7716391" y="995007"/>
            <a:ext cx="14716127" cy="1589488"/>
          </a:xfrm>
          <a:prstGeom prst="rect">
            <a:avLst/>
          </a:prstGeom>
        </p:spPr>
        <p:txBody>
          <a:bodyPr/>
          <a:lstStyle/>
          <a:p>
            <a:r>
              <a:t>financiamiento</a:t>
            </a:r>
          </a:p>
        </p:txBody>
      </p:sp>
      <p:sp>
        <p:nvSpPr>
          <p:cNvPr id="186" name="Body"/>
          <p:cNvSpPr txBox="1">
            <a:spLocks noGrp="1"/>
          </p:cNvSpPr>
          <p:nvPr>
            <p:ph type="body" sz="half" idx="1"/>
          </p:nvPr>
        </p:nvSpPr>
        <p:spPr>
          <a:xfrm>
            <a:off x="7716391" y="3066694"/>
            <a:ext cx="14716127" cy="89658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7" name="image9.jpeg" descr="image9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74621" y="-2898413"/>
            <a:ext cx="25744154" cy="17168009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Shape 287"/>
          <p:cNvSpPr/>
          <p:nvPr/>
        </p:nvSpPr>
        <p:spPr>
          <a:xfrm>
            <a:off x="-339186" y="10929938"/>
            <a:ext cx="25473282" cy="1724651"/>
          </a:xfrm>
          <a:prstGeom prst="rect">
            <a:avLst/>
          </a:prstGeom>
          <a:solidFill>
            <a:srgbClr val="000000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8574" tIns="68574" rIns="68574" bIns="68574">
            <a:spAutoFit/>
          </a:bodyPr>
          <a:lstStyle>
            <a:lvl1pPr algn="ctr" defTabSz="2600960">
              <a:lnSpc>
                <a:spcPct val="80000"/>
              </a:lnSpc>
              <a:defRPr sz="108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                          ¿Cómo estamos?	 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CuadroTexto 3"/>
          <p:cNvSpPr txBox="1"/>
          <p:nvPr/>
        </p:nvSpPr>
        <p:spPr>
          <a:xfrm>
            <a:off x="672723" y="323951"/>
            <a:ext cx="13577976" cy="2062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8" tIns="91438" rIns="91438" bIns="91438">
            <a:spAutoFit/>
          </a:bodyPr>
          <a:lstStyle/>
          <a:p>
            <a:pPr algn="ctr" defTabSz="914400">
              <a:defRPr sz="6400"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Clasificación de Guatemala </a:t>
            </a:r>
          </a:p>
          <a:p>
            <a:pPr algn="ctr" defTabSz="914400">
              <a:defRPr sz="6400"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en el Ranking Global 2017</a:t>
            </a:r>
          </a:p>
        </p:txBody>
      </p:sp>
      <p:pic>
        <p:nvPicPr>
          <p:cNvPr id="191" name="Imagen 4" descr="Imagen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881300" y="1028468"/>
            <a:ext cx="7847612" cy="120143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6" name="Group"/>
          <p:cNvGrpSpPr/>
          <p:nvPr/>
        </p:nvGrpSpPr>
        <p:grpSpPr>
          <a:xfrm>
            <a:off x="2610115" y="4623343"/>
            <a:ext cx="18130609" cy="6921150"/>
            <a:chOff x="-1" y="0"/>
            <a:chExt cx="18130607" cy="6921149"/>
          </a:xfrm>
        </p:grpSpPr>
        <p:pic>
          <p:nvPicPr>
            <p:cNvPr id="192" name="Imagen 2" descr="Imagen 2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035311" y="0"/>
              <a:ext cx="13900752" cy="69211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93" name="Rectángulo 8"/>
            <p:cNvSpPr txBox="1"/>
            <p:nvPr/>
          </p:nvSpPr>
          <p:spPr>
            <a:xfrm>
              <a:off x="-2" y="921694"/>
              <a:ext cx="2562542" cy="8940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91438" tIns="91438" rIns="91438" bIns="91438" numCol="1" anchor="t">
              <a:spAutoFit/>
            </a:bodyPr>
            <a:lstStyle>
              <a:lvl1pPr defTabSz="914400">
                <a:lnSpc>
                  <a:spcPct val="150000"/>
                </a:lnSpc>
                <a:defRPr sz="4800">
                  <a:solidFill>
                    <a:srgbClr val="00006E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t>DB 2017</a:t>
              </a:r>
            </a:p>
          </p:txBody>
        </p:sp>
        <p:sp>
          <p:nvSpPr>
            <p:cNvPr id="194" name="Rectángulo 9"/>
            <p:cNvSpPr txBox="1"/>
            <p:nvPr/>
          </p:nvSpPr>
          <p:spPr>
            <a:xfrm>
              <a:off x="-2" y="4452294"/>
              <a:ext cx="2562542" cy="8940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91438" tIns="91438" rIns="91438" bIns="91438" numCol="1" anchor="t">
              <a:spAutoFit/>
            </a:bodyPr>
            <a:lstStyle>
              <a:lvl1pPr defTabSz="914400">
                <a:lnSpc>
                  <a:spcPct val="150000"/>
                </a:lnSpc>
                <a:defRPr sz="4800">
                  <a:solidFill>
                    <a:srgbClr val="00006E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t>DB 2016</a:t>
              </a:r>
            </a:p>
          </p:txBody>
        </p:sp>
        <p:sp>
          <p:nvSpPr>
            <p:cNvPr id="195" name="Rectángulo 10"/>
            <p:cNvSpPr txBox="1"/>
            <p:nvPr/>
          </p:nvSpPr>
          <p:spPr>
            <a:xfrm>
              <a:off x="15112561" y="1701345"/>
              <a:ext cx="671829" cy="652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91438" tIns="91438" rIns="91438" bIns="91438" numCol="1" anchor="t">
              <a:spAutoFit/>
            </a:bodyPr>
            <a:lstStyle>
              <a:lvl1pPr defTabSz="914400">
                <a:lnSpc>
                  <a:spcPct val="150000"/>
                </a:lnSpc>
                <a:defRPr sz="3200">
                  <a:solidFill>
                    <a:srgbClr val="00006E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t>70</a:t>
              </a:r>
            </a:p>
          </p:txBody>
        </p:sp>
        <p:sp>
          <p:nvSpPr>
            <p:cNvPr id="196" name="Rectángulo 11"/>
            <p:cNvSpPr txBox="1"/>
            <p:nvPr/>
          </p:nvSpPr>
          <p:spPr>
            <a:xfrm>
              <a:off x="17458778" y="1260199"/>
              <a:ext cx="671829" cy="652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91438" tIns="91438" rIns="91438" bIns="91438" numCol="1" anchor="t">
              <a:spAutoFit/>
            </a:bodyPr>
            <a:lstStyle>
              <a:lvl1pPr defTabSz="914400">
                <a:lnSpc>
                  <a:spcPct val="150000"/>
                </a:lnSpc>
                <a:defRPr sz="3200">
                  <a:solidFill>
                    <a:srgbClr val="00006E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t>62</a:t>
              </a:r>
            </a:p>
          </p:txBody>
        </p:sp>
        <p:sp>
          <p:nvSpPr>
            <p:cNvPr id="197" name="Rectángulo 12"/>
            <p:cNvSpPr txBox="1"/>
            <p:nvPr/>
          </p:nvSpPr>
          <p:spPr>
            <a:xfrm>
              <a:off x="10370163" y="772648"/>
              <a:ext cx="909954" cy="652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91438" tIns="91438" rIns="91438" bIns="91438" numCol="1" anchor="t">
              <a:spAutoFit/>
            </a:bodyPr>
            <a:lstStyle>
              <a:lvl1pPr defTabSz="914400">
                <a:lnSpc>
                  <a:spcPct val="150000"/>
                </a:lnSpc>
                <a:defRPr sz="3200">
                  <a:solidFill>
                    <a:srgbClr val="00006E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t>127</a:t>
              </a:r>
            </a:p>
          </p:txBody>
        </p:sp>
        <p:sp>
          <p:nvSpPr>
            <p:cNvPr id="198" name="Rectángulo 13"/>
            <p:cNvSpPr txBox="1"/>
            <p:nvPr/>
          </p:nvSpPr>
          <p:spPr>
            <a:xfrm>
              <a:off x="11368762" y="331501"/>
              <a:ext cx="909954" cy="652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91438" tIns="91438" rIns="91438" bIns="91438" numCol="1" anchor="t">
              <a:spAutoFit/>
            </a:bodyPr>
            <a:lstStyle>
              <a:lvl1pPr defTabSz="914400">
                <a:lnSpc>
                  <a:spcPct val="150000"/>
                </a:lnSpc>
                <a:defRPr sz="3200">
                  <a:solidFill>
                    <a:srgbClr val="00006E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t>105</a:t>
              </a:r>
            </a:p>
          </p:txBody>
        </p:sp>
        <p:sp>
          <p:nvSpPr>
            <p:cNvPr id="199" name="Rectángulo 14"/>
            <p:cNvSpPr txBox="1"/>
            <p:nvPr/>
          </p:nvSpPr>
          <p:spPr>
            <a:xfrm>
              <a:off x="13230321" y="2583638"/>
              <a:ext cx="671829" cy="652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91438" tIns="91438" rIns="91438" bIns="91438" numCol="1" anchor="t">
              <a:spAutoFit/>
            </a:bodyPr>
            <a:lstStyle>
              <a:lvl1pPr defTabSz="914400">
                <a:lnSpc>
                  <a:spcPct val="150000"/>
                </a:lnSpc>
                <a:defRPr sz="3200">
                  <a:solidFill>
                    <a:srgbClr val="00006E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t>95</a:t>
              </a:r>
            </a:p>
          </p:txBody>
        </p:sp>
        <p:sp>
          <p:nvSpPr>
            <p:cNvPr id="200" name="Rectángulo 15"/>
            <p:cNvSpPr txBox="1"/>
            <p:nvPr/>
          </p:nvSpPr>
          <p:spPr>
            <a:xfrm>
              <a:off x="13960340" y="2148034"/>
              <a:ext cx="671829" cy="652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91438" tIns="91438" rIns="91438" bIns="91438" numCol="1" anchor="t">
              <a:spAutoFit/>
            </a:bodyPr>
            <a:lstStyle>
              <a:lvl1pPr defTabSz="914400">
                <a:lnSpc>
                  <a:spcPct val="150000"/>
                </a:lnSpc>
                <a:defRPr sz="3200">
                  <a:solidFill>
                    <a:srgbClr val="00006E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t>88</a:t>
              </a:r>
            </a:p>
          </p:txBody>
        </p:sp>
        <p:sp>
          <p:nvSpPr>
            <p:cNvPr id="201" name="Rectángulo 16"/>
            <p:cNvSpPr txBox="1"/>
            <p:nvPr/>
          </p:nvSpPr>
          <p:spPr>
            <a:xfrm>
              <a:off x="14638218" y="5183206"/>
              <a:ext cx="671829" cy="652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91438" tIns="91438" rIns="91438" bIns="91438" numCol="1" anchor="t">
              <a:spAutoFit/>
            </a:bodyPr>
            <a:lstStyle>
              <a:lvl1pPr defTabSz="914400">
                <a:lnSpc>
                  <a:spcPct val="150000"/>
                </a:lnSpc>
                <a:defRPr sz="3200">
                  <a:solidFill>
                    <a:srgbClr val="00006E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t>67</a:t>
              </a:r>
            </a:p>
          </p:txBody>
        </p:sp>
        <p:sp>
          <p:nvSpPr>
            <p:cNvPr id="202" name="Rectángulo 17"/>
            <p:cNvSpPr txBox="1"/>
            <p:nvPr/>
          </p:nvSpPr>
          <p:spPr>
            <a:xfrm>
              <a:off x="17173172" y="4753518"/>
              <a:ext cx="671829" cy="652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91438" tIns="91438" rIns="91438" bIns="91438" numCol="1" anchor="t">
              <a:spAutoFit/>
            </a:bodyPr>
            <a:lstStyle>
              <a:lvl1pPr defTabSz="914400">
                <a:lnSpc>
                  <a:spcPct val="150000"/>
                </a:lnSpc>
                <a:defRPr sz="3200">
                  <a:solidFill>
                    <a:srgbClr val="00006E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t>60</a:t>
              </a:r>
            </a:p>
          </p:txBody>
        </p:sp>
        <p:sp>
          <p:nvSpPr>
            <p:cNvPr id="203" name="Rectángulo 18"/>
            <p:cNvSpPr txBox="1"/>
            <p:nvPr/>
          </p:nvSpPr>
          <p:spPr>
            <a:xfrm>
              <a:off x="10217349" y="4178676"/>
              <a:ext cx="909954" cy="652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91438" tIns="91438" rIns="91438" bIns="91438" numCol="1" anchor="t">
              <a:spAutoFit/>
            </a:bodyPr>
            <a:lstStyle>
              <a:lvl1pPr defTabSz="914400">
                <a:lnSpc>
                  <a:spcPct val="150000"/>
                </a:lnSpc>
                <a:defRPr sz="3200">
                  <a:solidFill>
                    <a:srgbClr val="00006E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t>124</a:t>
              </a:r>
            </a:p>
          </p:txBody>
        </p:sp>
        <p:sp>
          <p:nvSpPr>
            <p:cNvPr id="204" name="Rectángulo 19"/>
            <p:cNvSpPr txBox="1"/>
            <p:nvPr/>
          </p:nvSpPr>
          <p:spPr>
            <a:xfrm>
              <a:off x="10966670" y="3894902"/>
              <a:ext cx="909954" cy="652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91438" tIns="91438" rIns="91438" bIns="91438" numCol="1" anchor="t">
              <a:spAutoFit/>
            </a:bodyPr>
            <a:lstStyle>
              <a:lvl1pPr defTabSz="914400">
                <a:lnSpc>
                  <a:spcPct val="150000"/>
                </a:lnSpc>
                <a:defRPr sz="3200">
                  <a:solidFill>
                    <a:srgbClr val="00006E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t>101</a:t>
              </a:r>
            </a:p>
          </p:txBody>
        </p:sp>
        <p:sp>
          <p:nvSpPr>
            <p:cNvPr id="205" name="Rectángulo 20"/>
            <p:cNvSpPr txBox="1"/>
            <p:nvPr/>
          </p:nvSpPr>
          <p:spPr>
            <a:xfrm>
              <a:off x="13138759" y="5635810"/>
              <a:ext cx="671829" cy="652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91438" tIns="91438" rIns="91438" bIns="91438" numCol="1" anchor="t">
              <a:spAutoFit/>
            </a:bodyPr>
            <a:lstStyle>
              <a:lvl1pPr defTabSz="914400">
                <a:lnSpc>
                  <a:spcPct val="150000"/>
                </a:lnSpc>
                <a:defRPr sz="3200">
                  <a:solidFill>
                    <a:srgbClr val="00006E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t>85</a:t>
              </a:r>
            </a:p>
          </p:txBody>
        </p:sp>
      </p:grpSp>
      <p:sp>
        <p:nvSpPr>
          <p:cNvPr id="207" name="Rectángulo 21"/>
          <p:cNvSpPr txBox="1"/>
          <p:nvPr/>
        </p:nvSpPr>
        <p:spPr>
          <a:xfrm>
            <a:off x="15647277" y="10751100"/>
            <a:ext cx="628371" cy="5884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91438" tIns="91438" rIns="91438" bIns="91438">
            <a:spAutoFit/>
          </a:bodyPr>
          <a:lstStyle>
            <a:lvl1pPr defTabSz="914400">
              <a:lnSpc>
                <a:spcPct val="150000"/>
              </a:lnSpc>
              <a:defRPr sz="3200">
                <a:solidFill>
                  <a:srgbClr val="00006E"/>
                </a:solidFill>
                <a:latin typeface="Candara"/>
                <a:ea typeface="Candara"/>
                <a:cs typeface="Candara"/>
                <a:sym typeface="Candara"/>
              </a:defRPr>
            </a:lvl1pPr>
          </a:lstStyle>
          <a:p>
            <a:r>
              <a:t>86</a:t>
            </a:r>
          </a:p>
        </p:txBody>
      </p:sp>
      <p:pic>
        <p:nvPicPr>
          <p:cNvPr id="208" name="Imagen 22" descr="Imagen 2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flipH="1">
            <a:off x="12151437" y="3573679"/>
            <a:ext cx="461708" cy="46170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" name="Imagen 23" descr="Imagen 23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flipH="1">
            <a:off x="9200197" y="3573679"/>
            <a:ext cx="461708" cy="46170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Imagen 24" descr="Imagen 24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 flipH="1">
            <a:off x="6331460" y="3511144"/>
            <a:ext cx="461708" cy="46170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Imagen 25" descr="Imagen 25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 flipH="1">
            <a:off x="3693407" y="3511144"/>
            <a:ext cx="461708" cy="46170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2" name="Imagen 26" descr="Imagen 26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 flipH="1">
            <a:off x="18088108" y="3525575"/>
            <a:ext cx="461708" cy="46170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Imagen 27" descr="Imagen 27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 flipH="1">
            <a:off x="14966159" y="3573679"/>
            <a:ext cx="461708" cy="461708"/>
          </a:xfrm>
          <a:prstGeom prst="rect">
            <a:avLst/>
          </a:prstGeom>
          <a:ln w="12700">
            <a:miter lim="400000"/>
          </a:ln>
        </p:spPr>
      </p:pic>
      <p:sp>
        <p:nvSpPr>
          <p:cNvPr id="214" name="Rectángulo 28"/>
          <p:cNvSpPr txBox="1"/>
          <p:nvPr/>
        </p:nvSpPr>
        <p:spPr>
          <a:xfrm>
            <a:off x="4117904" y="3260300"/>
            <a:ext cx="1581864" cy="588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91438" tIns="91438" rIns="91438" bIns="91438">
            <a:spAutoFit/>
          </a:bodyPr>
          <a:lstStyle>
            <a:lvl1pPr defTabSz="914400">
              <a:lnSpc>
                <a:spcPct val="150000"/>
              </a:lnSpc>
              <a:defRPr sz="3200">
                <a:solidFill>
                  <a:srgbClr val="00006E"/>
                </a:solidFill>
                <a:latin typeface="Candara"/>
                <a:ea typeface="Candara"/>
                <a:cs typeface="Candara"/>
                <a:sym typeface="Candara"/>
              </a:defRPr>
            </a:lvl1pPr>
          </a:lstStyle>
          <a:p>
            <a:r>
              <a:t>Panamá</a:t>
            </a:r>
          </a:p>
        </p:txBody>
      </p:sp>
      <p:sp>
        <p:nvSpPr>
          <p:cNvPr id="215" name="Rectángulo 29"/>
          <p:cNvSpPr txBox="1"/>
          <p:nvPr/>
        </p:nvSpPr>
        <p:spPr>
          <a:xfrm>
            <a:off x="6721040" y="3260300"/>
            <a:ext cx="1976556" cy="588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91438" tIns="91438" rIns="91438" bIns="91438">
            <a:spAutoFit/>
          </a:bodyPr>
          <a:lstStyle>
            <a:lvl1pPr defTabSz="914400">
              <a:lnSpc>
                <a:spcPct val="150000"/>
              </a:lnSpc>
              <a:defRPr sz="3200">
                <a:solidFill>
                  <a:srgbClr val="00006E"/>
                </a:solidFill>
                <a:latin typeface="Candara"/>
                <a:ea typeface="Candara"/>
                <a:cs typeface="Candara"/>
                <a:sym typeface="Candara"/>
              </a:defRPr>
            </a:lvl1pPr>
          </a:lstStyle>
          <a:p>
            <a:r>
              <a:t>Costa Rica</a:t>
            </a:r>
          </a:p>
        </p:txBody>
      </p:sp>
      <p:sp>
        <p:nvSpPr>
          <p:cNvPr id="216" name="Rectángulo 30"/>
          <p:cNvSpPr txBox="1"/>
          <p:nvPr/>
        </p:nvSpPr>
        <p:spPr>
          <a:xfrm>
            <a:off x="9661903" y="3260300"/>
            <a:ext cx="1946790" cy="588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91438" tIns="91438" rIns="91438" bIns="91438">
            <a:spAutoFit/>
          </a:bodyPr>
          <a:lstStyle>
            <a:lvl1pPr defTabSz="914400">
              <a:lnSpc>
                <a:spcPct val="150000"/>
              </a:lnSpc>
              <a:defRPr sz="3200">
                <a:solidFill>
                  <a:srgbClr val="00006E"/>
                </a:solidFill>
                <a:latin typeface="Candara"/>
                <a:ea typeface="Candara"/>
                <a:cs typeface="Candara"/>
                <a:sym typeface="Candara"/>
              </a:defRPr>
            </a:lvl1pPr>
          </a:lstStyle>
          <a:p>
            <a:r>
              <a:t>Nicaragua</a:t>
            </a:r>
          </a:p>
        </p:txBody>
      </p:sp>
      <p:sp>
        <p:nvSpPr>
          <p:cNvPr id="217" name="Rectángulo 31"/>
          <p:cNvSpPr txBox="1"/>
          <p:nvPr/>
        </p:nvSpPr>
        <p:spPr>
          <a:xfrm>
            <a:off x="12555057" y="3260300"/>
            <a:ext cx="1881504" cy="588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91438" tIns="91438" rIns="91438" bIns="91438">
            <a:spAutoFit/>
          </a:bodyPr>
          <a:lstStyle>
            <a:lvl1pPr defTabSz="914400">
              <a:lnSpc>
                <a:spcPct val="150000"/>
              </a:lnSpc>
              <a:defRPr sz="3200">
                <a:solidFill>
                  <a:srgbClr val="00006E"/>
                </a:solidFill>
                <a:latin typeface="Candara"/>
                <a:ea typeface="Candara"/>
                <a:cs typeface="Candara"/>
                <a:sym typeface="Candara"/>
              </a:defRPr>
            </a:lvl1pPr>
          </a:lstStyle>
          <a:p>
            <a:r>
              <a:t>Honduras</a:t>
            </a:r>
          </a:p>
        </p:txBody>
      </p:sp>
      <p:sp>
        <p:nvSpPr>
          <p:cNvPr id="218" name="Rectángulo 32"/>
          <p:cNvSpPr txBox="1"/>
          <p:nvPr/>
        </p:nvSpPr>
        <p:spPr>
          <a:xfrm>
            <a:off x="15390175" y="3260300"/>
            <a:ext cx="2125384" cy="588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91438" tIns="91438" rIns="91438" bIns="91438">
            <a:spAutoFit/>
          </a:bodyPr>
          <a:lstStyle>
            <a:lvl1pPr defTabSz="914400">
              <a:lnSpc>
                <a:spcPct val="150000"/>
              </a:lnSpc>
              <a:defRPr sz="3200">
                <a:solidFill>
                  <a:srgbClr val="00006E"/>
                </a:solidFill>
                <a:latin typeface="Candara"/>
                <a:ea typeface="Candara"/>
                <a:cs typeface="Candara"/>
                <a:sym typeface="Candara"/>
              </a:defRPr>
            </a:lvl1pPr>
          </a:lstStyle>
          <a:p>
            <a:r>
              <a:t>El Salvador</a:t>
            </a:r>
          </a:p>
        </p:txBody>
      </p:sp>
      <p:sp>
        <p:nvSpPr>
          <p:cNvPr id="219" name="Rectángulo 33"/>
          <p:cNvSpPr txBox="1"/>
          <p:nvPr/>
        </p:nvSpPr>
        <p:spPr>
          <a:xfrm>
            <a:off x="18445962" y="3260300"/>
            <a:ext cx="2065257" cy="588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91438" tIns="91438" rIns="91438" bIns="91438">
            <a:spAutoFit/>
          </a:bodyPr>
          <a:lstStyle>
            <a:lvl1pPr defTabSz="914400">
              <a:lnSpc>
                <a:spcPct val="150000"/>
              </a:lnSpc>
              <a:defRPr sz="3200">
                <a:solidFill>
                  <a:srgbClr val="00006E"/>
                </a:solidFill>
                <a:latin typeface="Candara"/>
                <a:ea typeface="Candara"/>
                <a:cs typeface="Candara"/>
                <a:sym typeface="Candara"/>
              </a:defRPr>
            </a:lvl1pPr>
          </a:lstStyle>
          <a:p>
            <a:r>
              <a:t>Guatemala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CuadroTexto 8"/>
          <p:cNvSpPr txBox="1"/>
          <p:nvPr/>
        </p:nvSpPr>
        <p:spPr>
          <a:xfrm>
            <a:off x="6933223" y="879401"/>
            <a:ext cx="16041469" cy="2316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8" tIns="91438" rIns="91438" bIns="91438">
            <a:spAutoFit/>
          </a:bodyPr>
          <a:lstStyle>
            <a:lvl1pPr algn="r" defTabSz="914400">
              <a:defRPr sz="7200"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Brechas del Ranking Global                                    2017</a:t>
            </a:r>
          </a:p>
        </p:txBody>
      </p:sp>
      <p:pic>
        <p:nvPicPr>
          <p:cNvPr id="222" name="Imagen 9" descr="Imagen 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667926" y="2005869"/>
            <a:ext cx="7840446" cy="1200332"/>
          </a:xfrm>
          <a:prstGeom prst="rect">
            <a:avLst/>
          </a:prstGeom>
          <a:ln w="12700">
            <a:miter lim="400000"/>
          </a:ln>
        </p:spPr>
      </p:pic>
      <p:sp>
        <p:nvSpPr>
          <p:cNvPr id="223" name="Rectángulo 12"/>
          <p:cNvSpPr txBox="1"/>
          <p:nvPr/>
        </p:nvSpPr>
        <p:spPr>
          <a:xfrm>
            <a:off x="3103821" y="7359536"/>
            <a:ext cx="2836534" cy="1753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91438" tIns="91438" rIns="91438" bIns="91438">
            <a:spAutoFit/>
          </a:bodyPr>
          <a:lstStyle/>
          <a:p>
            <a:pPr defTabSz="914400">
              <a:defRPr sz="5600">
                <a:solidFill>
                  <a:srgbClr val="00006E"/>
                </a:solidFill>
                <a:latin typeface="Candara"/>
                <a:ea typeface="Candara"/>
                <a:cs typeface="Candara"/>
                <a:sym typeface="Candara"/>
              </a:defRPr>
            </a:pPr>
            <a:r>
              <a:t>Ranking</a:t>
            </a:r>
          </a:p>
          <a:p>
            <a:pPr defTabSz="914400">
              <a:defRPr sz="5600">
                <a:solidFill>
                  <a:srgbClr val="00006E"/>
                </a:solidFill>
                <a:latin typeface="Candara"/>
                <a:ea typeface="Candara"/>
                <a:cs typeface="Candara"/>
                <a:sym typeface="Candara"/>
              </a:defRPr>
            </a:pPr>
            <a:r>
              <a:t>Global</a:t>
            </a:r>
          </a:p>
        </p:txBody>
      </p:sp>
      <p:pic>
        <p:nvPicPr>
          <p:cNvPr id="224" name="Imagen 14" descr="Imagen 1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25229" y="4913760"/>
            <a:ext cx="12090043" cy="7526085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Rectángulo 15"/>
          <p:cNvSpPr txBox="1"/>
          <p:nvPr/>
        </p:nvSpPr>
        <p:spPr>
          <a:xfrm>
            <a:off x="9655843" y="10225402"/>
            <a:ext cx="849233" cy="7976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91438" tIns="91438" rIns="91438" bIns="91438">
            <a:spAutoFit/>
          </a:bodyPr>
          <a:lstStyle>
            <a:lvl1pPr defTabSz="914400">
              <a:lnSpc>
                <a:spcPct val="150000"/>
              </a:lnSpc>
              <a:defRPr sz="4800">
                <a:solidFill>
                  <a:srgbClr val="00006E"/>
                </a:solidFill>
                <a:latin typeface="Candara"/>
                <a:ea typeface="Candara"/>
                <a:cs typeface="Candara"/>
                <a:sym typeface="Candara"/>
              </a:defRPr>
            </a:lvl1pPr>
          </a:lstStyle>
          <a:p>
            <a:r>
              <a:t>88</a:t>
            </a:r>
          </a:p>
        </p:txBody>
      </p:sp>
      <p:sp>
        <p:nvSpPr>
          <p:cNvPr id="226" name="Rectángulo 16"/>
          <p:cNvSpPr txBox="1"/>
          <p:nvPr/>
        </p:nvSpPr>
        <p:spPr>
          <a:xfrm>
            <a:off x="6308833" y="10121904"/>
            <a:ext cx="3000097" cy="797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91438" tIns="91438" rIns="91438" bIns="91438">
            <a:spAutoFit/>
          </a:bodyPr>
          <a:lstStyle>
            <a:lvl1pPr defTabSz="914400">
              <a:lnSpc>
                <a:spcPct val="150000"/>
              </a:lnSpc>
              <a:defRPr sz="4800">
                <a:solidFill>
                  <a:srgbClr val="00006E"/>
                </a:solidFill>
                <a:latin typeface="Candara"/>
                <a:ea typeface="Candara"/>
                <a:cs typeface="Candara"/>
                <a:sym typeface="Candara"/>
              </a:defRPr>
            </a:lvl1pPr>
          </a:lstStyle>
          <a:p>
            <a:r>
              <a:t>Guatemala</a:t>
            </a:r>
          </a:p>
        </p:txBody>
      </p:sp>
      <p:sp>
        <p:nvSpPr>
          <p:cNvPr id="227" name="Rectángulo 17"/>
          <p:cNvSpPr txBox="1"/>
          <p:nvPr/>
        </p:nvSpPr>
        <p:spPr>
          <a:xfrm>
            <a:off x="11378944" y="8676802"/>
            <a:ext cx="806072" cy="7976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91438" tIns="91438" rIns="91438" bIns="91438">
            <a:spAutoFit/>
          </a:bodyPr>
          <a:lstStyle>
            <a:lvl1pPr defTabSz="914400">
              <a:lnSpc>
                <a:spcPct val="150000"/>
              </a:lnSpc>
              <a:defRPr sz="4800">
                <a:solidFill>
                  <a:srgbClr val="00006E"/>
                </a:solidFill>
                <a:latin typeface="Candara"/>
                <a:ea typeface="Candara"/>
                <a:cs typeface="Candara"/>
                <a:sym typeface="Candara"/>
              </a:defRPr>
            </a:lvl1pPr>
          </a:lstStyle>
          <a:p>
            <a:r>
              <a:t>47</a:t>
            </a:r>
          </a:p>
        </p:txBody>
      </p:sp>
      <p:sp>
        <p:nvSpPr>
          <p:cNvPr id="228" name="Rectángulo 18"/>
          <p:cNvSpPr txBox="1"/>
          <p:nvPr/>
        </p:nvSpPr>
        <p:spPr>
          <a:xfrm>
            <a:off x="8692943" y="8676802"/>
            <a:ext cx="2112187" cy="7976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91438" tIns="91438" rIns="91438" bIns="91438">
            <a:spAutoFit/>
          </a:bodyPr>
          <a:lstStyle>
            <a:lvl1pPr defTabSz="914400">
              <a:lnSpc>
                <a:spcPct val="150000"/>
              </a:lnSpc>
              <a:defRPr sz="4800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defRPr>
            </a:lvl1pPr>
          </a:lstStyle>
          <a:p>
            <a:r>
              <a:t>México</a:t>
            </a:r>
          </a:p>
        </p:txBody>
      </p:sp>
      <p:sp>
        <p:nvSpPr>
          <p:cNvPr id="229" name="Rectángulo 19"/>
          <p:cNvSpPr txBox="1"/>
          <p:nvPr/>
        </p:nvSpPr>
        <p:spPr>
          <a:xfrm>
            <a:off x="12612379" y="7305937"/>
            <a:ext cx="809346" cy="797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91438" tIns="91438" rIns="91438" bIns="91438">
            <a:spAutoFit/>
          </a:bodyPr>
          <a:lstStyle>
            <a:lvl1pPr defTabSz="914400">
              <a:lnSpc>
                <a:spcPct val="150000"/>
              </a:lnSpc>
              <a:defRPr sz="4800">
                <a:solidFill>
                  <a:srgbClr val="00006E"/>
                </a:solidFill>
                <a:latin typeface="Candara"/>
                <a:ea typeface="Candara"/>
                <a:cs typeface="Candara"/>
                <a:sym typeface="Candara"/>
              </a:defRPr>
            </a:lvl1pPr>
          </a:lstStyle>
          <a:p>
            <a:r>
              <a:t>38</a:t>
            </a:r>
          </a:p>
        </p:txBody>
      </p:sp>
      <p:sp>
        <p:nvSpPr>
          <p:cNvPr id="230" name="Rectángulo 20"/>
          <p:cNvSpPr txBox="1"/>
          <p:nvPr/>
        </p:nvSpPr>
        <p:spPr>
          <a:xfrm>
            <a:off x="9786773" y="7359536"/>
            <a:ext cx="2420261" cy="797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91438" tIns="91438" rIns="91438" bIns="91438">
            <a:spAutoFit/>
          </a:bodyPr>
          <a:lstStyle>
            <a:lvl1pPr defTabSz="914400">
              <a:lnSpc>
                <a:spcPct val="150000"/>
              </a:lnSpc>
              <a:defRPr sz="4800">
                <a:solidFill>
                  <a:srgbClr val="002060"/>
                </a:solidFill>
                <a:latin typeface="Candara"/>
                <a:ea typeface="Candara"/>
                <a:cs typeface="Candara"/>
                <a:sym typeface="Candara"/>
              </a:defRPr>
            </a:lvl1pPr>
          </a:lstStyle>
          <a:p>
            <a:r>
              <a:t>Armenia</a:t>
            </a:r>
          </a:p>
        </p:txBody>
      </p:sp>
      <p:sp>
        <p:nvSpPr>
          <p:cNvPr id="231" name="Rectángulo 21"/>
          <p:cNvSpPr txBox="1"/>
          <p:nvPr/>
        </p:nvSpPr>
        <p:spPr>
          <a:xfrm>
            <a:off x="18015270" y="5728386"/>
            <a:ext cx="467439" cy="994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91438" tIns="91438" rIns="91438" bIns="91438">
            <a:spAutoFit/>
          </a:bodyPr>
          <a:lstStyle>
            <a:lvl1pPr defTabSz="914400">
              <a:lnSpc>
                <a:spcPct val="150000"/>
              </a:lnSpc>
              <a:defRPr sz="6400">
                <a:solidFill>
                  <a:srgbClr val="00006E"/>
                </a:solidFill>
                <a:latin typeface="Candara"/>
                <a:ea typeface="Candara"/>
                <a:cs typeface="Candara"/>
                <a:sym typeface="Candara"/>
              </a:defRPr>
            </a:lvl1pPr>
          </a:lstStyle>
          <a:p>
            <a:r>
              <a:t>1</a:t>
            </a:r>
          </a:p>
        </p:txBody>
      </p:sp>
      <p:sp>
        <p:nvSpPr>
          <p:cNvPr id="232" name="Rectángulo 22"/>
          <p:cNvSpPr txBox="1"/>
          <p:nvPr/>
        </p:nvSpPr>
        <p:spPr>
          <a:xfrm>
            <a:off x="13502789" y="6059630"/>
            <a:ext cx="4024927" cy="797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91438" tIns="91438" rIns="91438" bIns="91438">
            <a:spAutoFit/>
          </a:bodyPr>
          <a:lstStyle>
            <a:lvl1pPr defTabSz="914400">
              <a:lnSpc>
                <a:spcPct val="150000"/>
              </a:lnSpc>
              <a:defRPr sz="4800">
                <a:solidFill>
                  <a:srgbClr val="00006E"/>
                </a:solidFill>
                <a:latin typeface="Candara"/>
                <a:ea typeface="Candara"/>
                <a:cs typeface="Candara"/>
                <a:sym typeface="Candara"/>
              </a:defRPr>
            </a:lvl1pPr>
          </a:lstStyle>
          <a:p>
            <a:r>
              <a:t>Nueva Zelanda</a:t>
            </a:r>
          </a:p>
        </p:txBody>
      </p:sp>
      <p:pic>
        <p:nvPicPr>
          <p:cNvPr id="233" name="Imagen 27" descr="Imagen 2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flipH="1">
            <a:off x="11168216" y="4142432"/>
            <a:ext cx="461708" cy="461708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Imagen 28" descr="Imagen 28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flipH="1">
            <a:off x="5844271" y="4142432"/>
            <a:ext cx="461708" cy="461708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Imagen 29" descr="Imagen 29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 flipH="1">
            <a:off x="2954254" y="4142432"/>
            <a:ext cx="461708" cy="461708"/>
          </a:xfrm>
          <a:prstGeom prst="rect">
            <a:avLst/>
          </a:prstGeom>
          <a:ln w="12700">
            <a:miter lim="400000"/>
          </a:ln>
        </p:spPr>
      </p:pic>
      <p:pic>
        <p:nvPicPr>
          <p:cNvPr id="236" name="Imagen 30" descr="Imagen 30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 flipH="1">
            <a:off x="16569692" y="4142432"/>
            <a:ext cx="461708" cy="461708"/>
          </a:xfrm>
          <a:prstGeom prst="rect">
            <a:avLst/>
          </a:prstGeom>
          <a:ln w="12700">
            <a:miter lim="400000"/>
          </a:ln>
        </p:spPr>
      </p:pic>
      <p:sp>
        <p:nvSpPr>
          <p:cNvPr id="237" name="Rectángulo 31"/>
          <p:cNvSpPr txBox="1"/>
          <p:nvPr/>
        </p:nvSpPr>
        <p:spPr>
          <a:xfrm>
            <a:off x="6410202" y="4088939"/>
            <a:ext cx="4695212" cy="568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91438" tIns="91438" rIns="91438" bIns="91438">
            <a:spAutoFit/>
          </a:bodyPr>
          <a:lstStyle>
            <a:lvl1pPr defTabSz="914400">
              <a:lnSpc>
                <a:spcPct val="150000"/>
              </a:lnSpc>
              <a:defRPr sz="3000">
                <a:solidFill>
                  <a:srgbClr val="00006E"/>
                </a:solidFill>
                <a:latin typeface="Candara"/>
                <a:ea typeface="Candara"/>
                <a:cs typeface="Candara"/>
                <a:sym typeface="Candara"/>
              </a:defRPr>
            </a:lvl1pPr>
          </a:lstStyle>
          <a:p>
            <a:r>
              <a:t>Mejor de LATAM y el Caribe</a:t>
            </a:r>
          </a:p>
        </p:txBody>
      </p:sp>
      <p:sp>
        <p:nvSpPr>
          <p:cNvPr id="238" name="Rectángulo 32"/>
          <p:cNvSpPr txBox="1"/>
          <p:nvPr/>
        </p:nvSpPr>
        <p:spPr>
          <a:xfrm>
            <a:off x="11685065" y="4088939"/>
            <a:ext cx="4873991" cy="568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91438" tIns="91438" rIns="91438" bIns="91438">
            <a:spAutoFit/>
          </a:bodyPr>
          <a:lstStyle>
            <a:lvl1pPr defTabSz="914400">
              <a:lnSpc>
                <a:spcPct val="150000"/>
              </a:lnSpc>
              <a:defRPr sz="3000">
                <a:solidFill>
                  <a:srgbClr val="00006E"/>
                </a:solidFill>
                <a:latin typeface="Candara"/>
                <a:ea typeface="Candara"/>
                <a:cs typeface="Candara"/>
                <a:sym typeface="Candara"/>
              </a:defRPr>
            </a:lvl1pPr>
          </a:lstStyle>
          <a:p>
            <a:r>
              <a:t>Mejor de ingreso bajo medio</a:t>
            </a:r>
          </a:p>
        </p:txBody>
      </p:sp>
      <p:sp>
        <p:nvSpPr>
          <p:cNvPr id="239" name="Rectángulo 33"/>
          <p:cNvSpPr txBox="1"/>
          <p:nvPr/>
        </p:nvSpPr>
        <p:spPr>
          <a:xfrm>
            <a:off x="17109764" y="4088939"/>
            <a:ext cx="3411011" cy="568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91438" tIns="91438" rIns="91438" bIns="91438">
            <a:spAutoFit/>
          </a:bodyPr>
          <a:lstStyle>
            <a:lvl1pPr defTabSz="914400">
              <a:lnSpc>
                <a:spcPct val="150000"/>
              </a:lnSpc>
              <a:defRPr sz="3000">
                <a:solidFill>
                  <a:srgbClr val="00006E"/>
                </a:solidFill>
                <a:latin typeface="Candara"/>
                <a:ea typeface="Candara"/>
                <a:cs typeface="Candara"/>
                <a:sym typeface="Candara"/>
              </a:defRPr>
            </a:lvl1pPr>
          </a:lstStyle>
          <a:p>
            <a:r>
              <a:t>Mejor a nivel global</a:t>
            </a:r>
          </a:p>
        </p:txBody>
      </p:sp>
      <p:sp>
        <p:nvSpPr>
          <p:cNvPr id="240" name="Rectángulo 34"/>
          <p:cNvSpPr txBox="1"/>
          <p:nvPr/>
        </p:nvSpPr>
        <p:spPr>
          <a:xfrm>
            <a:off x="3542960" y="4079042"/>
            <a:ext cx="2065257" cy="5884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91438" tIns="91438" rIns="91438" bIns="91438">
            <a:spAutoFit/>
          </a:bodyPr>
          <a:lstStyle>
            <a:lvl1pPr defTabSz="914400">
              <a:lnSpc>
                <a:spcPct val="150000"/>
              </a:lnSpc>
              <a:defRPr sz="3200">
                <a:solidFill>
                  <a:srgbClr val="00006E"/>
                </a:solidFill>
                <a:latin typeface="Candara"/>
                <a:ea typeface="Candara"/>
                <a:cs typeface="Candara"/>
                <a:sym typeface="Candara"/>
              </a:defRPr>
            </a:lvl1pPr>
          </a:lstStyle>
          <a:p>
            <a:r>
              <a:t>Guatemala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Screen Shot 2017-09-27 at 2.25.24 PM.png" descr="Screen Shot 2017-09-27 at 2.25.24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5538" y="1607849"/>
            <a:ext cx="19892924" cy="86334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4" name="Table 2"/>
          <p:cNvGraphicFramePr/>
          <p:nvPr/>
        </p:nvGraphicFramePr>
        <p:xfrm>
          <a:off x="2202964" y="1815792"/>
          <a:ext cx="19978068" cy="8290304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19930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76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95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0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316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652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302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22677"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 b="1">
                          <a:solidFill>
                            <a:srgbClr val="00006E"/>
                          </a:solidFill>
                          <a:sym typeface="Helvetica Neue"/>
                        </a:rPr>
                        <a:t>Año</a:t>
                      </a:r>
                    </a:p>
                  </a:txBody>
                  <a:tcPr marL="9525" marR="9525" marT="9525" marB="9525" anchor="ctr" horzOverflow="overflow"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81B2DF"/>
                      </a:solidFill>
                    </a:lnB>
                  </a:tcPr>
                </a:tc>
                <a:tc gridSpan="2"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 b="1" dirty="0" err="1">
                          <a:solidFill>
                            <a:srgbClr val="00006E"/>
                          </a:solidFill>
                          <a:sym typeface="Helvetica Neue"/>
                        </a:rPr>
                        <a:t>Respecto</a:t>
                      </a:r>
                      <a:r>
                        <a:rPr sz="3500" b="1" dirty="0">
                          <a:solidFill>
                            <a:srgbClr val="00006E"/>
                          </a:solidFill>
                          <a:sym typeface="Helvetica Neue"/>
                        </a:rPr>
                        <a:t> a </a:t>
                      </a:r>
                      <a:r>
                        <a:rPr sz="3500" b="1" dirty="0" err="1">
                          <a:solidFill>
                            <a:srgbClr val="00006E"/>
                          </a:solidFill>
                          <a:sym typeface="Helvetica Neue"/>
                        </a:rPr>
                        <a:t>todos</a:t>
                      </a:r>
                      <a:r>
                        <a:rPr sz="3500" b="1" dirty="0">
                          <a:solidFill>
                            <a:srgbClr val="00006E"/>
                          </a:solidFill>
                          <a:sym typeface="Helvetica Neue"/>
                        </a:rPr>
                        <a:t>  </a:t>
                      </a:r>
                      <a:r>
                        <a:rPr sz="3500" b="1" dirty="0" err="1">
                          <a:solidFill>
                            <a:srgbClr val="00006E"/>
                          </a:solidFill>
                          <a:sym typeface="Helvetica Neue"/>
                        </a:rPr>
                        <a:t>los</a:t>
                      </a:r>
                      <a:r>
                        <a:rPr sz="3500" b="1" dirty="0">
                          <a:solidFill>
                            <a:srgbClr val="00006E"/>
                          </a:solidFill>
                          <a:sym typeface="Helvetica Neue"/>
                        </a:rPr>
                        <a:t> </a:t>
                      </a:r>
                      <a:r>
                        <a:rPr sz="3500" b="1" dirty="0" err="1">
                          <a:solidFill>
                            <a:srgbClr val="00006E"/>
                          </a:solidFill>
                          <a:sym typeface="Helvetica Neue"/>
                        </a:rPr>
                        <a:t>países</a:t>
                      </a:r>
                      <a:endParaRPr sz="3500" b="1" dirty="0">
                        <a:solidFill>
                          <a:srgbClr val="00006E"/>
                        </a:solidFill>
                        <a:sym typeface="Helvetica Neue"/>
                      </a:endParaRPr>
                    </a:p>
                  </a:txBody>
                  <a:tcPr marL="9525" marR="9525" marT="9525" marB="9525" anchor="ctr" horzOverflow="overflow"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81B2DF"/>
                      </a:solidFill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 b="1">
                          <a:solidFill>
                            <a:srgbClr val="00006E"/>
                          </a:solidFill>
                          <a:sym typeface="Helvetica Neue"/>
                        </a:rPr>
                        <a:t>Respecto a Latinoamérica  y El Caribe</a:t>
                      </a:r>
                    </a:p>
                  </a:txBody>
                  <a:tcPr marL="9525" marR="9525" marT="9525" marB="9525" anchor="ctr" horzOverflow="overflow"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81B2DF"/>
                      </a:solidFill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 b="1">
                          <a:solidFill>
                            <a:srgbClr val="00006E"/>
                          </a:solidFill>
                          <a:sym typeface="Helvetica Neue"/>
                        </a:rPr>
                        <a:t> Respecto a Centroamérica</a:t>
                      </a:r>
                    </a:p>
                  </a:txBody>
                  <a:tcPr marL="9525" marR="9525" marT="9525" marB="9525" anchor="ctr" horzOverflow="overflow"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81B2DF"/>
                      </a:solidFill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9729">
                <a:tc>
                  <a:txBody>
                    <a:bodyPr/>
                    <a:lstStyle/>
                    <a:p>
                      <a:pPr indent="228600" algn="ctr">
                        <a:defRPr sz="3200" b="1">
                          <a:solidFill>
                            <a:srgbClr val="4E94E3"/>
                          </a:solidFill>
                          <a:sym typeface="Helvetica Neue"/>
                        </a:defRPr>
                      </a:pPr>
                      <a:endParaRPr/>
                    </a:p>
                  </a:txBody>
                  <a:tcPr marL="9525" marR="9525" marT="9525" marB="9525" anchor="ctr" horzOverflow="overflow">
                    <a:lnL w="25400">
                      <a:solidFill>
                        <a:srgbClr val="81B2DF"/>
                      </a:solidFill>
                    </a:lnL>
                    <a:lnT w="25400">
                      <a:solidFill>
                        <a:srgbClr val="81B2DF"/>
                      </a:solidFill>
                    </a:lnT>
                    <a:lnB w="25400">
                      <a:solidFill>
                        <a:srgbClr val="81B2DF"/>
                      </a:solidFill>
                    </a:lnB>
                    <a:solidFill>
                      <a:schemeClr val="accent1">
                        <a:lumOff val="-764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 b="1">
                          <a:solidFill>
                            <a:srgbClr val="FFFFFF"/>
                          </a:solidFill>
                          <a:sym typeface="Helvetica Neue"/>
                        </a:rPr>
                        <a:t>Puesto</a:t>
                      </a:r>
                    </a:p>
                  </a:txBody>
                  <a:tcPr marL="9525" marR="9525" marT="9525" marB="9525" anchor="ctr" horzOverflow="overflow">
                    <a:lnT w="25400">
                      <a:solidFill>
                        <a:srgbClr val="81B2DF"/>
                      </a:solidFill>
                    </a:lnT>
                    <a:lnB w="25400">
                      <a:solidFill>
                        <a:srgbClr val="81B2DF"/>
                      </a:solidFill>
                    </a:lnB>
                    <a:solidFill>
                      <a:schemeClr val="accent1">
                        <a:lumOff val="-764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 b="1">
                          <a:solidFill>
                            <a:srgbClr val="FFFFFF"/>
                          </a:solidFill>
                          <a:sym typeface="Helvetica Neue"/>
                        </a:rPr>
                        <a:t>Cantidad de  países</a:t>
                      </a:r>
                    </a:p>
                  </a:txBody>
                  <a:tcPr marL="9525" marR="9525" marT="9525" marB="9525" anchor="ctr" horzOverflow="overflow">
                    <a:lnT w="25400">
                      <a:solidFill>
                        <a:srgbClr val="81B2DF"/>
                      </a:solidFill>
                    </a:lnT>
                    <a:lnB w="25400">
                      <a:solidFill>
                        <a:srgbClr val="81B2DF"/>
                      </a:solidFill>
                    </a:lnB>
                    <a:solidFill>
                      <a:schemeClr val="accent1">
                        <a:lumOff val="-764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 b="1" dirty="0" err="1">
                          <a:solidFill>
                            <a:srgbClr val="FFFFFF"/>
                          </a:solidFill>
                          <a:sym typeface="Helvetica Neue"/>
                        </a:rPr>
                        <a:t>Puesto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sym typeface="Helvetica Neue"/>
                        </a:rPr>
                        <a:t> </a:t>
                      </a:r>
                    </a:p>
                  </a:txBody>
                  <a:tcPr marL="9525" marR="9525" marT="9525" marB="9525" anchor="ctr" horzOverflow="overflow">
                    <a:lnT w="25400">
                      <a:solidFill>
                        <a:srgbClr val="81B2DF"/>
                      </a:solidFill>
                    </a:lnT>
                    <a:lnB w="25400">
                      <a:solidFill>
                        <a:srgbClr val="81B2DF"/>
                      </a:solidFill>
                    </a:lnB>
                    <a:solidFill>
                      <a:schemeClr val="accent1">
                        <a:lumOff val="-764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 b="1">
                          <a:solidFill>
                            <a:srgbClr val="FFFFFF"/>
                          </a:solidFill>
                          <a:sym typeface="Helvetica Neue"/>
                        </a:rPr>
                        <a:t>Cantidad de  países</a:t>
                      </a:r>
                    </a:p>
                  </a:txBody>
                  <a:tcPr marL="9525" marR="9525" marT="9525" marB="9525" anchor="ctr" horzOverflow="overflow">
                    <a:lnT w="25400">
                      <a:solidFill>
                        <a:srgbClr val="81B2DF"/>
                      </a:solidFill>
                    </a:lnT>
                    <a:lnB w="25400">
                      <a:solidFill>
                        <a:srgbClr val="81B2DF"/>
                      </a:solidFill>
                    </a:lnB>
                    <a:solidFill>
                      <a:schemeClr val="accent1">
                        <a:lumOff val="-764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 b="1">
                          <a:solidFill>
                            <a:srgbClr val="FFFFFF"/>
                          </a:solidFill>
                          <a:sym typeface="Helvetica Neue"/>
                        </a:rPr>
                        <a:t>Puesto</a:t>
                      </a:r>
                    </a:p>
                  </a:txBody>
                  <a:tcPr marL="9525" marR="9525" marT="9525" marB="9525" anchor="ctr" horzOverflow="overflow">
                    <a:lnT w="25400">
                      <a:solidFill>
                        <a:srgbClr val="81B2DF"/>
                      </a:solidFill>
                    </a:lnT>
                    <a:lnB w="25400">
                      <a:solidFill>
                        <a:srgbClr val="81B2DF"/>
                      </a:solidFill>
                    </a:lnB>
                    <a:solidFill>
                      <a:schemeClr val="accent1">
                        <a:lumOff val="-764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 b="1">
                          <a:solidFill>
                            <a:srgbClr val="FFFFFF"/>
                          </a:solidFill>
                          <a:sym typeface="Helvetica Neue"/>
                        </a:rPr>
                        <a:t>Cantidad de  países</a:t>
                      </a:r>
                    </a:p>
                  </a:txBody>
                  <a:tcPr marL="9525" marR="9525" marT="9525" marB="9525" anchor="ctr" horzOverflow="overflow">
                    <a:lnR w="25400">
                      <a:solidFill>
                        <a:srgbClr val="81B2DF"/>
                      </a:solidFill>
                    </a:lnR>
                    <a:lnT w="25400">
                      <a:solidFill>
                        <a:srgbClr val="81B2DF"/>
                      </a:solidFill>
                    </a:lnT>
                    <a:lnB w="25400">
                      <a:solidFill>
                        <a:srgbClr val="81B2DF"/>
                      </a:solidFill>
                    </a:lnB>
                    <a:solidFill>
                      <a:schemeClr val="accent1">
                        <a:lumOff val="-7647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5664"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 b="1">
                          <a:solidFill>
                            <a:srgbClr val="00006E"/>
                          </a:solidFill>
                          <a:sym typeface="Helvetica Neue"/>
                        </a:rPr>
                        <a:t>2011</a:t>
                      </a:r>
                    </a:p>
                  </a:txBody>
                  <a:tcPr marL="9525" marR="9525" marT="9525" marB="9525" anchor="ctr" horzOverflow="overflow">
                    <a:lnT w="25400">
                      <a:solidFill>
                        <a:srgbClr val="81B2DF"/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23</a:t>
                      </a:r>
                    </a:p>
                  </a:txBody>
                  <a:tcPr marL="9525" marR="9525" marT="9525" marB="9525" anchor="ctr" horzOverflow="overflow">
                    <a:lnT w="25400">
                      <a:solidFill>
                        <a:srgbClr val="81B2DF"/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183</a:t>
                      </a:r>
                    </a:p>
                  </a:txBody>
                  <a:tcPr marL="9525" marR="9525" marT="9525" marB="9525" anchor="ctr" horzOverflow="overflow">
                    <a:lnT w="25400">
                      <a:solidFill>
                        <a:srgbClr val="81B2DF"/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1</a:t>
                      </a:r>
                    </a:p>
                  </a:txBody>
                  <a:tcPr marL="9525" marR="9525" marT="9525" marB="9525" anchor="ctr" horzOverflow="overflow">
                    <a:lnT w="25400">
                      <a:solidFill>
                        <a:srgbClr val="81B2DF"/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32</a:t>
                      </a:r>
                    </a:p>
                  </a:txBody>
                  <a:tcPr marL="9525" marR="9525" marT="9525" marB="9525" anchor="ctr" horzOverflow="overflow">
                    <a:lnT w="25400">
                      <a:solidFill>
                        <a:srgbClr val="81B2DF"/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1</a:t>
                      </a:r>
                    </a:p>
                  </a:txBody>
                  <a:tcPr marL="9525" marR="9525" marT="9525" marB="9525" anchor="ctr" horzOverflow="overflow">
                    <a:lnT w="25400">
                      <a:solidFill>
                        <a:srgbClr val="81B2DF"/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7</a:t>
                      </a:r>
                    </a:p>
                  </a:txBody>
                  <a:tcPr marL="9525" marR="9525" marT="9525" marB="9525" anchor="ctr" horzOverflow="overflow">
                    <a:lnT w="25400">
                      <a:solidFill>
                        <a:srgbClr val="81B2DF"/>
                      </a:solidFill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9314"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 b="1">
                          <a:solidFill>
                            <a:srgbClr val="00006E"/>
                          </a:solidFill>
                          <a:sym typeface="Helvetica Neue"/>
                        </a:rPr>
                        <a:t>2012</a:t>
                      </a:r>
                    </a:p>
                  </a:txBody>
                  <a:tcPr marL="9525" marR="9525" marT="9525" marB="9525" anchor="ctr" horzOverflow="overflow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23</a:t>
                      </a:r>
                    </a:p>
                  </a:txBody>
                  <a:tcPr marL="9525" marR="9525" marT="9525" marB="9525" anchor="ctr" horzOverflow="overflow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183</a:t>
                      </a:r>
                    </a:p>
                  </a:txBody>
                  <a:tcPr marL="9525" marR="9525" marT="9525" marB="9525" anchor="ctr" horzOverflow="overflow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2</a:t>
                      </a:r>
                    </a:p>
                  </a:txBody>
                  <a:tcPr marL="9525" marR="9525" marT="9525" marB="9525" anchor="ctr" horzOverflow="overflow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32</a:t>
                      </a:r>
                    </a:p>
                  </a:txBody>
                  <a:tcPr marL="9525" marR="9525" marT="9525" marB="9525" anchor="ctr" horzOverflow="overflow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1</a:t>
                      </a:r>
                    </a:p>
                  </a:txBody>
                  <a:tcPr marL="9525" marR="9525" marT="9525" marB="9525" anchor="ctr" horzOverflow="overflow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7</a:t>
                      </a:r>
                    </a:p>
                  </a:txBody>
                  <a:tcPr marL="9525" marR="9525" marT="9525" marB="9525" anchor="ctr" horzOverflow="overflow"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9314"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 b="1">
                          <a:solidFill>
                            <a:srgbClr val="00006E"/>
                          </a:solidFill>
                          <a:sym typeface="Helvetica Neue"/>
                        </a:rPr>
                        <a:t>2013</a:t>
                      </a:r>
                    </a:p>
                  </a:txBody>
                  <a:tcPr marL="9525" marR="9525" marT="9525" marB="9525" anchor="ctr" horzOverflow="overflow"/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20</a:t>
                      </a:r>
                    </a:p>
                  </a:txBody>
                  <a:tcPr marL="9525" marR="9525" marT="9525" marB="9525" anchor="ctr" horzOverflow="overflow"/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185</a:t>
                      </a:r>
                    </a:p>
                  </a:txBody>
                  <a:tcPr marL="9525" marR="9525" marT="9525" marB="9525" anchor="ctr" horzOverflow="overflow"/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2</a:t>
                      </a:r>
                    </a:p>
                  </a:txBody>
                  <a:tcPr marL="9525" marR="9525" marT="9525" marB="9525" anchor="ctr" horzOverflow="overflow"/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32</a:t>
                      </a:r>
                    </a:p>
                  </a:txBody>
                  <a:tcPr marL="9525" marR="9525" marT="9525" marB="9525" anchor="ctr" horzOverflow="overflow"/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1</a:t>
                      </a:r>
                    </a:p>
                  </a:txBody>
                  <a:tcPr marL="9525" marR="9525" marT="9525" marB="9525" anchor="ctr" horzOverflow="overflow"/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7</a:t>
                      </a:r>
                    </a:p>
                  </a:txBody>
                  <a:tcPr marL="9525" marR="9525" marT="9525" marB="9525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9314"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 b="1">
                          <a:solidFill>
                            <a:srgbClr val="00006E"/>
                          </a:solidFill>
                          <a:sym typeface="Helvetica Neue"/>
                        </a:rPr>
                        <a:t>2014</a:t>
                      </a:r>
                    </a:p>
                  </a:txBody>
                  <a:tcPr marL="9525" marR="9525" marT="9525" marB="9525" anchor="ctr" horzOverflow="overflow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23</a:t>
                      </a:r>
                    </a:p>
                  </a:txBody>
                  <a:tcPr marL="9525" marR="9525" marT="9525" marB="9525" anchor="ctr" horzOverflow="overflow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189</a:t>
                      </a:r>
                    </a:p>
                  </a:txBody>
                  <a:tcPr marL="9525" marR="9525" marT="9525" marB="9525" anchor="ctr" horzOverflow="overflow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2</a:t>
                      </a:r>
                    </a:p>
                  </a:txBody>
                  <a:tcPr marL="9525" marR="9525" marT="9525" marB="9525" anchor="ctr" horzOverflow="overflow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32</a:t>
                      </a:r>
                    </a:p>
                  </a:txBody>
                  <a:tcPr marL="9525" marR="9525" marT="9525" marB="9525" anchor="ctr" horzOverflow="overflow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1</a:t>
                      </a:r>
                    </a:p>
                  </a:txBody>
                  <a:tcPr marL="9525" marR="9525" marT="9525" marB="9525" anchor="ctr" horzOverflow="overflow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7</a:t>
                      </a:r>
                    </a:p>
                  </a:txBody>
                  <a:tcPr marL="9525" marR="9525" marT="9525" marB="9525" anchor="ctr" horzOverflow="overflow"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9314"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 b="1">
                          <a:solidFill>
                            <a:srgbClr val="00006E"/>
                          </a:solidFill>
                          <a:sym typeface="Helvetica Neue"/>
                        </a:rPr>
                        <a:t>2015</a:t>
                      </a:r>
                    </a:p>
                  </a:txBody>
                  <a:tcPr marL="9525" marR="9525" marT="9525" marB="9525" anchor="ctr" horzOverflow="overflow"/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65</a:t>
                      </a:r>
                    </a:p>
                  </a:txBody>
                  <a:tcPr marL="9525" marR="9525" marT="9525" marB="9525" anchor="ctr" horzOverflow="overflow"/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189</a:t>
                      </a:r>
                    </a:p>
                  </a:txBody>
                  <a:tcPr marL="9525" marR="9525" marT="9525" marB="9525" anchor="ctr" horzOverflow="overflow"/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5</a:t>
                      </a:r>
                    </a:p>
                  </a:txBody>
                  <a:tcPr marL="9525" marR="9525" marT="9525" marB="9525" anchor="ctr" horzOverflow="overflow"/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32</a:t>
                      </a:r>
                    </a:p>
                  </a:txBody>
                  <a:tcPr marL="9525" marR="9525" marT="9525" marB="9525" anchor="ctr" horzOverflow="overflow"/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4</a:t>
                      </a:r>
                    </a:p>
                  </a:txBody>
                  <a:tcPr marL="9525" marR="9525" marT="9525" marB="9525" anchor="ctr" horzOverflow="overflow"/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7</a:t>
                      </a:r>
                    </a:p>
                  </a:txBody>
                  <a:tcPr marL="9525" marR="9525" marT="9525" marB="9525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9314"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 b="1">
                          <a:solidFill>
                            <a:srgbClr val="00006E"/>
                          </a:solidFill>
                          <a:sym typeface="Helvetica Neue"/>
                        </a:rPr>
                        <a:t>2016</a:t>
                      </a:r>
                    </a:p>
                  </a:txBody>
                  <a:tcPr marL="9525" marR="9525" marT="9525" marB="9525" anchor="ctr" horzOverflow="overflow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75</a:t>
                      </a:r>
                    </a:p>
                  </a:txBody>
                  <a:tcPr marL="9525" marR="9525" marT="9525" marB="9525" anchor="ctr" horzOverflow="overflow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189</a:t>
                      </a:r>
                    </a:p>
                  </a:txBody>
                  <a:tcPr marL="9525" marR="9525" marT="9525" marB="9525" anchor="ctr" horzOverflow="overflow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7</a:t>
                      </a:r>
                    </a:p>
                  </a:txBody>
                  <a:tcPr marL="9525" marR="9525" marT="9525" marB="9525" anchor="ctr" horzOverflow="overflow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32</a:t>
                      </a:r>
                    </a:p>
                  </a:txBody>
                  <a:tcPr marL="9525" marR="9525" marT="9525" marB="9525" anchor="ctr" horzOverflow="overflow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3</a:t>
                      </a:r>
                    </a:p>
                  </a:txBody>
                  <a:tcPr marL="9525" marR="9525" marT="9525" marB="9525" anchor="ctr" horzOverflow="overflow"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7</a:t>
                      </a:r>
                    </a:p>
                  </a:txBody>
                  <a:tcPr marL="9525" marR="9525" marT="9525" marB="9525" anchor="ctr" horzOverflow="overflow"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5664"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 b="1">
                          <a:solidFill>
                            <a:srgbClr val="00006E"/>
                          </a:solidFill>
                          <a:sym typeface="Helvetica Neue"/>
                        </a:rPr>
                        <a:t>2017</a:t>
                      </a:r>
                    </a:p>
                  </a:txBody>
                  <a:tcPr marL="9525" marR="9525" marT="9525" marB="9525" anchor="ctr" horzOverflow="overflow">
                    <a:lnB w="254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74</a:t>
                      </a:r>
                    </a:p>
                  </a:txBody>
                  <a:tcPr marL="9525" marR="9525" marT="9525" marB="9525" anchor="ctr" horzOverflow="overflow">
                    <a:lnB w="254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190</a:t>
                      </a:r>
                    </a:p>
                  </a:txBody>
                  <a:tcPr marL="9525" marR="9525" marT="9525" marB="9525" anchor="ctr" horzOverflow="overflow">
                    <a:lnB w="254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6</a:t>
                      </a:r>
                    </a:p>
                  </a:txBody>
                  <a:tcPr marL="9525" marR="9525" marT="9525" marB="9525" anchor="ctr" horzOverflow="overflow">
                    <a:lnB w="254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32</a:t>
                      </a:r>
                    </a:p>
                  </a:txBody>
                  <a:tcPr marL="9525" marR="9525" marT="9525" marB="9525" anchor="ctr" horzOverflow="overflow">
                    <a:lnB w="254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00006E"/>
                          </a:solidFill>
                          <a:sym typeface="Helvetica Neue"/>
                        </a:rPr>
                        <a:t>3</a:t>
                      </a:r>
                    </a:p>
                  </a:txBody>
                  <a:tcPr marL="9525" marR="9525" marT="9525" marB="9525" anchor="ctr" horzOverflow="overflow">
                    <a:lnB w="254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 dirty="0">
                          <a:solidFill>
                            <a:srgbClr val="00006E"/>
                          </a:solidFill>
                          <a:sym typeface="Helvetica Neue"/>
                        </a:rPr>
                        <a:t>7</a:t>
                      </a:r>
                    </a:p>
                  </a:txBody>
                  <a:tcPr marL="9525" marR="9525" marT="9525" marB="9525" anchor="ctr" horzOverflow="overflow">
                    <a:lnB w="25400">
                      <a:solidFill>
                        <a:srgbClr val="FFFFFF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Title"/>
          <p:cNvSpPr txBox="1">
            <a:spLocks noGrp="1"/>
          </p:cNvSpPr>
          <p:nvPr>
            <p:ph type="title"/>
          </p:nvPr>
        </p:nvSpPr>
        <p:spPr>
          <a:xfrm>
            <a:off x="7716391" y="995007"/>
            <a:ext cx="14716127" cy="15894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7" name="Body"/>
          <p:cNvSpPr txBox="1">
            <a:spLocks noGrp="1"/>
          </p:cNvSpPr>
          <p:nvPr>
            <p:ph type="body" sz="half" idx="1"/>
          </p:nvPr>
        </p:nvSpPr>
        <p:spPr>
          <a:xfrm>
            <a:off x="7716391" y="3066694"/>
            <a:ext cx="14716127" cy="89658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48" name="image15.jpeg" descr="image15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42134" y="-1436083"/>
            <a:ext cx="24874575" cy="16588168"/>
          </a:xfrm>
          <a:prstGeom prst="rect">
            <a:avLst/>
          </a:prstGeom>
          <a:ln w="12700">
            <a:miter lim="400000"/>
          </a:ln>
        </p:spPr>
      </p:pic>
      <p:sp>
        <p:nvSpPr>
          <p:cNvPr id="249" name="Shape 315"/>
          <p:cNvSpPr/>
          <p:nvPr/>
        </p:nvSpPr>
        <p:spPr>
          <a:xfrm>
            <a:off x="-92708" y="1034332"/>
            <a:ext cx="25068378" cy="1724651"/>
          </a:xfrm>
          <a:prstGeom prst="rect">
            <a:avLst/>
          </a:prstGeom>
          <a:solidFill>
            <a:srgbClr val="000000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8574" tIns="68574" rIns="68574" bIns="68574">
            <a:spAutoFit/>
          </a:bodyPr>
          <a:lstStyle>
            <a:lvl1pPr defTabSz="2600960">
              <a:lnSpc>
                <a:spcPct val="80000"/>
              </a:lnSpc>
              <a:defRPr sz="108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	Estrategia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CuadroTexto 3"/>
          <p:cNvSpPr txBox="1"/>
          <p:nvPr/>
        </p:nvSpPr>
        <p:spPr>
          <a:xfrm>
            <a:off x="12500209" y="293858"/>
            <a:ext cx="10137703" cy="2833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8" tIns="91438" rIns="91438" bIns="91438">
            <a:spAutoFit/>
          </a:bodyPr>
          <a:lstStyle/>
          <a:p>
            <a:pPr algn="r" defTabSz="914400">
              <a:lnSpc>
                <a:spcPct val="90000"/>
              </a:lnSpc>
              <a:defRPr sz="8000"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Registro de  </a:t>
            </a:r>
            <a:r>
              <a:rPr sz="10800"/>
              <a:t>Propiedades</a:t>
            </a:r>
          </a:p>
        </p:txBody>
      </p:sp>
      <p:sp>
        <p:nvSpPr>
          <p:cNvPr id="252" name="CuadroTexto 4"/>
          <p:cNvSpPr txBox="1"/>
          <p:nvPr/>
        </p:nvSpPr>
        <p:spPr>
          <a:xfrm>
            <a:off x="1494133" y="3532632"/>
            <a:ext cx="9170125" cy="6479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8" tIns="91438" rIns="91438" bIns="91438">
            <a:spAutoFit/>
          </a:bodyPr>
          <a:lstStyle/>
          <a:p>
            <a:pPr defTabSz="914400">
              <a:defRPr sz="5600"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  <a:p>
            <a:pPr defTabSz="914400">
              <a:defRPr sz="6000"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¿Qué mide el indicador?</a:t>
            </a:r>
          </a:p>
          <a:p>
            <a:pPr defTabSz="914400">
              <a:lnSpc>
                <a:spcPct val="120000"/>
              </a:lnSpc>
              <a:defRPr sz="3600"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Procedimientos, costo y tiempo para el segundo traspaso de un bien inmueble.</a:t>
            </a:r>
          </a:p>
          <a:p>
            <a:pPr defTabSz="914400">
              <a:defRPr sz="3600"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  <a:p>
            <a:pPr defTabSz="914400">
              <a:defRPr sz="3600"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  <a:p>
            <a:pPr defTabSz="914400">
              <a:defRPr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  <a:p>
            <a:pPr defTabSz="914400">
              <a:defRPr sz="5600"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2015 - </a:t>
            </a:r>
            <a:r>
              <a:rPr>
                <a:solidFill>
                  <a:srgbClr val="4E94E3"/>
                </a:solidFill>
              </a:rPr>
              <a:t>puesto 74</a:t>
            </a:r>
          </a:p>
          <a:p>
            <a:pPr defTabSz="914400">
              <a:defRPr sz="5600"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2016 - </a:t>
            </a:r>
            <a:r>
              <a:rPr>
                <a:solidFill>
                  <a:srgbClr val="4E94E3"/>
                </a:solidFill>
              </a:rPr>
              <a:t>puesto 75</a:t>
            </a:r>
          </a:p>
        </p:txBody>
      </p:sp>
      <p:sp>
        <p:nvSpPr>
          <p:cNvPr id="253" name="CuadroTexto 6"/>
          <p:cNvSpPr txBox="1"/>
          <p:nvPr/>
        </p:nvSpPr>
        <p:spPr>
          <a:xfrm>
            <a:off x="11448704" y="3557999"/>
            <a:ext cx="12240714" cy="71043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8" tIns="91438" rIns="91438" bIns="91438">
            <a:spAutoFit/>
          </a:bodyPr>
          <a:lstStyle/>
          <a:p>
            <a:pPr defTabSz="914400">
              <a:defRPr sz="6000"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Trabajo Previo</a:t>
            </a:r>
            <a:br/>
            <a:endParaRPr sz="4800"/>
          </a:p>
          <a:p>
            <a:pPr marL="571500" indent="-571500" algn="just" defTabSz="914400">
              <a:buSzPct val="100000"/>
              <a:buFont typeface="Arial"/>
              <a:buChar char="•"/>
              <a:defRPr sz="3600"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Mesa de trabajo en el Registro de la Propiedad para la obtención de estadísticas del proceso y del servicio en línea de certificaciones.</a:t>
            </a:r>
            <a:br/>
            <a:endParaRPr/>
          </a:p>
          <a:p>
            <a:pPr marL="571500" indent="-571500" algn="just" defTabSz="914400">
              <a:buSzPct val="100000"/>
              <a:buFont typeface="Arial"/>
              <a:buChar char="•"/>
              <a:defRPr sz="3600"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Coordinación y mesa de trabajo con el RGP, DICABI y Municipalidad para el desarrollo del sistema de aviso notarial electrónico.</a:t>
            </a:r>
            <a:br/>
            <a:endParaRPr/>
          </a:p>
          <a:p>
            <a:pPr marL="571500" indent="-571500" algn="just" defTabSz="914400">
              <a:buSzPct val="100000"/>
              <a:buFont typeface="Arial"/>
              <a:buChar char="•"/>
              <a:defRPr sz="3600"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Creación de un equipo dedicado a Doing Business en el RGP.</a:t>
            </a:r>
          </a:p>
        </p:txBody>
      </p:sp>
      <p:sp>
        <p:nvSpPr>
          <p:cNvPr id="254" name="Conector recto 7"/>
          <p:cNvSpPr/>
          <p:nvPr/>
        </p:nvSpPr>
        <p:spPr>
          <a:xfrm flipH="1">
            <a:off x="10936936" y="1533126"/>
            <a:ext cx="2" cy="11011953"/>
          </a:xfrm>
          <a:prstGeom prst="line">
            <a:avLst/>
          </a:prstGeom>
          <a:ln w="25400">
            <a:solidFill>
              <a:srgbClr val="4F81BD"/>
            </a:solidFill>
            <a:prstDash val="dot"/>
          </a:ln>
        </p:spPr>
        <p:txBody>
          <a:bodyPr lIns="45718" tIns="45718" rIns="45718" bIns="45718"/>
          <a:lstStyle/>
          <a:p>
            <a:pPr>
              <a:defRPr>
                <a:solidFill>
                  <a:schemeClr val="accent1">
                    <a:lumOff val="-7647"/>
                  </a:schemeClr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CuadroTexto 5"/>
          <p:cNvSpPr txBox="1"/>
          <p:nvPr/>
        </p:nvSpPr>
        <p:spPr>
          <a:xfrm>
            <a:off x="12690770" y="4719468"/>
            <a:ext cx="10665130" cy="30276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8" tIns="91438" rIns="91438" bIns="91438">
            <a:spAutoFit/>
          </a:bodyPr>
          <a:lstStyle/>
          <a:p>
            <a:pPr defTabSz="914400">
              <a:defRPr sz="5600"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Certificaciones en línea</a:t>
            </a:r>
          </a:p>
          <a:p>
            <a:pPr defTabSz="914400">
              <a:defRPr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A través de un sistema electrónico que eficiente la obtención</a:t>
            </a:r>
            <a:endParaRPr sz="5600"/>
          </a:p>
        </p:txBody>
      </p:sp>
      <p:sp>
        <p:nvSpPr>
          <p:cNvPr id="257" name="CuadroTexto 7"/>
          <p:cNvSpPr txBox="1"/>
          <p:nvPr/>
        </p:nvSpPr>
        <p:spPr>
          <a:xfrm>
            <a:off x="10785840" y="3769092"/>
            <a:ext cx="1683064" cy="2616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8" tIns="91438" rIns="91438" bIns="91438">
            <a:spAutoFit/>
          </a:bodyPr>
          <a:lstStyle>
            <a:lvl1pPr defTabSz="914400">
              <a:defRPr sz="19200">
                <a:solidFill>
                  <a:srgbClr val="F79646"/>
                </a:solidFill>
                <a:latin typeface="Candara"/>
                <a:ea typeface="Candara"/>
                <a:cs typeface="Candara"/>
                <a:sym typeface="Candara"/>
              </a:defRPr>
            </a:lvl1pPr>
          </a:lstStyle>
          <a:p>
            <a:r>
              <a:t>1</a:t>
            </a:r>
          </a:p>
        </p:txBody>
      </p:sp>
      <p:sp>
        <p:nvSpPr>
          <p:cNvPr id="258" name="CuadroTexto 9"/>
          <p:cNvSpPr txBox="1"/>
          <p:nvPr/>
        </p:nvSpPr>
        <p:spPr>
          <a:xfrm>
            <a:off x="17885185" y="7970691"/>
            <a:ext cx="1683064" cy="2616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8" tIns="91438" rIns="91438" bIns="91438">
            <a:spAutoFit/>
          </a:bodyPr>
          <a:lstStyle>
            <a:lvl1pPr defTabSz="914400">
              <a:defRPr sz="19200">
                <a:solidFill>
                  <a:srgbClr val="00B050"/>
                </a:solidFill>
                <a:latin typeface="Candara"/>
                <a:ea typeface="Candara"/>
                <a:cs typeface="Candara"/>
                <a:sym typeface="Candara"/>
              </a:defRPr>
            </a:lvl1pPr>
          </a:lstStyle>
          <a:p>
            <a:r>
              <a:t>2</a:t>
            </a:r>
          </a:p>
        </p:txBody>
      </p:sp>
      <p:sp>
        <p:nvSpPr>
          <p:cNvPr id="259" name="CuadroTexto 11"/>
          <p:cNvSpPr txBox="1"/>
          <p:nvPr/>
        </p:nvSpPr>
        <p:spPr>
          <a:xfrm>
            <a:off x="7323280" y="7570003"/>
            <a:ext cx="10948984" cy="36245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8" tIns="91438" rIns="91438" bIns="91438">
            <a:spAutoFit/>
          </a:bodyPr>
          <a:lstStyle/>
          <a:p>
            <a:pPr defTabSz="914400">
              <a:defRPr sz="5600"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  <a:p>
            <a:pPr defTabSz="914400">
              <a:defRPr sz="5600"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Aviso Notarial Electrónico</a:t>
            </a:r>
          </a:p>
          <a:p>
            <a:pPr defTabSz="914400">
              <a:defRPr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Incluyendo certificaciones de Municipalidad y DICABI</a:t>
            </a:r>
          </a:p>
        </p:txBody>
      </p:sp>
      <p:pic>
        <p:nvPicPr>
          <p:cNvPr id="260" name="Imagen 1" descr="Imagen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98566" y="4340821"/>
            <a:ext cx="3687276" cy="2556512"/>
          </a:xfrm>
          <a:prstGeom prst="rect">
            <a:avLst/>
          </a:prstGeom>
          <a:ln w="12700">
            <a:miter lim="400000"/>
          </a:ln>
        </p:spPr>
      </p:pic>
      <p:pic>
        <p:nvPicPr>
          <p:cNvPr id="261" name="Imagen 6" descr="Imagen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568247" y="8254017"/>
            <a:ext cx="2627100" cy="3002400"/>
          </a:xfrm>
          <a:prstGeom prst="rect">
            <a:avLst/>
          </a:prstGeom>
          <a:ln w="12700">
            <a:miter lim="400000"/>
          </a:ln>
        </p:spPr>
      </p:pic>
      <p:sp>
        <p:nvSpPr>
          <p:cNvPr id="262" name="CuadroTexto 10"/>
          <p:cNvSpPr txBox="1"/>
          <p:nvPr/>
        </p:nvSpPr>
        <p:spPr>
          <a:xfrm>
            <a:off x="12951298" y="797154"/>
            <a:ext cx="10137701" cy="2833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8" tIns="91438" rIns="91438" bIns="91438">
            <a:spAutoFit/>
          </a:bodyPr>
          <a:lstStyle/>
          <a:p>
            <a:pPr algn="r" defTabSz="914400">
              <a:lnSpc>
                <a:spcPct val="90000"/>
              </a:lnSpc>
              <a:defRPr sz="8000"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Registro de  </a:t>
            </a:r>
            <a:r>
              <a:rPr sz="10800"/>
              <a:t>Propiedades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CuadroTexto 3"/>
          <p:cNvSpPr txBox="1"/>
          <p:nvPr/>
        </p:nvSpPr>
        <p:spPr>
          <a:xfrm>
            <a:off x="8223688" y="4509018"/>
            <a:ext cx="14591075" cy="60502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8" tIns="91438" rIns="91438" bIns="91438">
            <a:spAutoFit/>
          </a:bodyPr>
          <a:lstStyle/>
          <a:p>
            <a:pPr marL="571500" indent="-571500" algn="just" defTabSz="914400">
              <a:buSzPct val="100000"/>
              <a:buFont typeface="Arial"/>
              <a:buChar char="•"/>
              <a:defRPr sz="3600"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Mesa de trabajo con el fin de implementar reformas que permitan reducir tiempos y pasos en el Registro de la Propiedad, con la automatización de sistemas y reorganización del proceso.</a:t>
            </a:r>
          </a:p>
          <a:p>
            <a:pPr marL="571500" indent="-571500" algn="just" defTabSz="914400">
              <a:buSzPct val="100000"/>
              <a:buFont typeface="Arial"/>
              <a:buChar char="•"/>
              <a:defRPr sz="3600"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  <a:p>
            <a:pPr marL="571500" indent="-571500" algn="just" defTabSz="914400">
              <a:buSzPct val="100000"/>
              <a:buFont typeface="Arial"/>
              <a:buChar char="•"/>
              <a:defRPr sz="3600"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Analizar la normativa de calidad del sistema de administración de tierras.</a:t>
            </a:r>
          </a:p>
          <a:p>
            <a:pPr marL="571500" indent="-571500" algn="just" defTabSz="914400">
              <a:buSzPct val="100000"/>
              <a:buFont typeface="Arial"/>
              <a:buChar char="•"/>
              <a:defRPr sz="3600"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  <a:p>
            <a:pPr marL="571500" indent="-571500" algn="just" defTabSz="914400">
              <a:buSzPct val="100000"/>
              <a:buFont typeface="Arial"/>
              <a:buChar char="•"/>
              <a:defRPr sz="3600"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Finalizar el proceso en el aviso notarial electrónico.</a:t>
            </a:r>
          </a:p>
          <a:p>
            <a:pPr marL="571500" indent="-571500" algn="just" defTabSz="914400">
              <a:buSzPct val="100000"/>
              <a:buFont typeface="Arial"/>
              <a:buChar char="•"/>
              <a:defRPr sz="3600"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  <a:p>
            <a:pPr marL="571500" indent="-571500" algn="just" defTabSz="914400">
              <a:buSzPct val="100000"/>
              <a:buFont typeface="Arial"/>
              <a:buChar char="•"/>
              <a:defRPr sz="3600"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Reforma a la ley del IVA.</a:t>
            </a:r>
          </a:p>
        </p:txBody>
      </p:sp>
      <p:sp>
        <p:nvSpPr>
          <p:cNvPr id="265" name="CuadroTexto 10"/>
          <p:cNvSpPr txBox="1"/>
          <p:nvPr/>
        </p:nvSpPr>
        <p:spPr>
          <a:xfrm>
            <a:off x="12716836" y="799216"/>
            <a:ext cx="10137703" cy="2833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8" tIns="91438" rIns="91438" bIns="91438">
            <a:spAutoFit/>
          </a:bodyPr>
          <a:lstStyle/>
          <a:p>
            <a:pPr algn="r" defTabSz="914400">
              <a:lnSpc>
                <a:spcPct val="90000"/>
              </a:lnSpc>
              <a:defRPr sz="8000"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Reformas a</a:t>
            </a:r>
          </a:p>
          <a:p>
            <a:pPr algn="r" defTabSz="914400">
              <a:lnSpc>
                <a:spcPct val="90000"/>
              </a:lnSpc>
              <a:defRPr sz="10800">
                <a:solidFill>
                  <a:srgbClr val="00006E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Implementar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Título 1"/>
          <p:cNvSpPr txBox="1"/>
          <p:nvPr/>
        </p:nvSpPr>
        <p:spPr>
          <a:xfrm>
            <a:off x="7786845" y="4273548"/>
            <a:ext cx="14452461" cy="50672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8" tIns="91438" rIns="91438" bIns="91438" anchor="ctr">
            <a:spAutoFit/>
          </a:bodyPr>
          <a:lstStyle/>
          <a:p>
            <a:pPr defTabSz="914400">
              <a:lnSpc>
                <a:spcPct val="110000"/>
              </a:lnSpc>
              <a:defRPr sz="10800">
                <a:solidFill>
                  <a:srgbClr val="125993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Plan de Acción para el</a:t>
            </a:r>
            <a:endParaRPr sz="8800"/>
          </a:p>
          <a:p>
            <a:pPr defTabSz="914400">
              <a:lnSpc>
                <a:spcPct val="110000"/>
              </a:lnSpc>
              <a:defRPr sz="9600">
                <a:solidFill>
                  <a:srgbClr val="125993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 sz="8800"/>
          </a:p>
          <a:p>
            <a:pPr defTabSz="914400">
              <a:lnSpc>
                <a:spcPct val="110000"/>
              </a:lnSpc>
              <a:defRPr sz="10800">
                <a:solidFill>
                  <a:srgbClr val="125993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en Guatemala </a:t>
            </a:r>
          </a:p>
        </p:txBody>
      </p:sp>
      <p:pic>
        <p:nvPicPr>
          <p:cNvPr id="268" name="Imagen 6" descr="Imagen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86845" y="5956143"/>
            <a:ext cx="11781686" cy="18037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FFFFFF"/>
      </a:dk1>
      <a:lt1>
        <a:srgbClr val="9A9897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-7647"/>
          </a:schemeClr>
        </a:solidFill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71435" tIns="71435" rIns="71435" bIns="71435" numCol="1" spcCol="38100" rtlCol="0" anchor="ctr">
        <a:spAutoFit/>
      </a:bodyPr>
      <a:lstStyle>
        <a:defPPr marL="0" marR="0" indent="0" algn="l" defTabSz="821529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1" i="0" u="none" strike="noStrike" cap="none" spc="0" normalizeH="0" baseline="0">
            <a:ln>
              <a:noFill/>
            </a:ln>
            <a:solidFill>
              <a:srgbClr val="9A9897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5" tIns="71435" rIns="71435" bIns="71435" numCol="1" spcCol="38100" rtlCol="0" anchor="ctr">
        <a:spAutoFit/>
      </a:bodyPr>
      <a:lstStyle>
        <a:defPPr marL="0" marR="0" indent="0" algn="l" defTabSz="821529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1" i="0" u="none" strike="noStrike" cap="none" spc="0" normalizeH="0" baseline="0">
            <a:ln>
              <a:noFill/>
            </a:ln>
            <a:solidFill>
              <a:srgbClr val="9A9897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-7647"/>
          </a:schemeClr>
        </a:solidFill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71435" tIns="71435" rIns="71435" bIns="71435" numCol="1" spcCol="38100" rtlCol="0" anchor="ctr">
        <a:spAutoFit/>
      </a:bodyPr>
      <a:lstStyle>
        <a:defPPr marL="0" marR="0" indent="0" algn="l" defTabSz="821529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1" i="0" u="none" strike="noStrike" cap="none" spc="0" normalizeH="0" baseline="0">
            <a:ln>
              <a:noFill/>
            </a:ln>
            <a:solidFill>
              <a:srgbClr val="9A9897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5" tIns="71435" rIns="71435" bIns="71435" numCol="1" spcCol="38100" rtlCol="0" anchor="ctr">
        <a:spAutoFit/>
      </a:bodyPr>
      <a:lstStyle>
        <a:defPPr marL="0" marR="0" indent="0" algn="l" defTabSz="821529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1" i="0" u="none" strike="noStrike" cap="none" spc="0" normalizeH="0" baseline="0">
            <a:ln>
              <a:noFill/>
            </a:ln>
            <a:solidFill>
              <a:srgbClr val="9A9897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829</Words>
  <Application>Microsoft Office PowerPoint</Application>
  <PresentationFormat>Custom</PresentationFormat>
  <Paragraphs>184</Paragraphs>
  <Slides>18</Slides>
  <Notes>3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Candara</vt:lpstr>
      <vt:lpstr>Helvetica Neue</vt:lpstr>
      <vt:lpstr>Trebuchet MS</vt:lpstr>
      <vt:lpstr>White</vt:lpstr>
      <vt:lpstr>Plan de Acción para el DOINGBUSINESS en Guatemala </vt:lpstr>
      <vt:lpstr>PowerPoint Presentation</vt:lpstr>
      <vt:lpstr>POSICIONAMIENTOS DE PAÍS</vt:lpstr>
      <vt:lpstr>PowerPoint Presentation</vt:lpstr>
      <vt:lpstr>PowerPoint Presentation</vt:lpstr>
      <vt:lpstr>PowerPoint Presentation</vt:lpstr>
      <vt:lpstr>PowerPoint Presentation</vt:lpstr>
      <vt:lpstr>financiamiento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de Acción para el DOINGBUSINESS en Guatemala </dc:title>
  <cp:lastModifiedBy>Juan Andrés Valladares Calderón</cp:lastModifiedBy>
  <cp:revision>1</cp:revision>
  <dcterms:modified xsi:type="dcterms:W3CDTF">2017-09-27T20:31:59Z</dcterms:modified>
</cp:coreProperties>
</file>