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6"/>
  </p:notesMasterIdLst>
  <p:sldIdLst>
    <p:sldId id="264" r:id="rId2"/>
    <p:sldId id="412" r:id="rId3"/>
    <p:sldId id="409" r:id="rId4"/>
    <p:sldId id="402" r:id="rId5"/>
    <p:sldId id="312" r:id="rId6"/>
    <p:sldId id="403" r:id="rId7"/>
    <p:sldId id="352" r:id="rId8"/>
    <p:sldId id="449" r:id="rId9"/>
    <p:sldId id="450" r:id="rId10"/>
    <p:sldId id="339" r:id="rId11"/>
    <p:sldId id="340" r:id="rId12"/>
    <p:sldId id="448" r:id="rId13"/>
    <p:sldId id="431" r:id="rId14"/>
    <p:sldId id="432" r:id="rId15"/>
    <p:sldId id="433" r:id="rId16"/>
    <p:sldId id="434" r:id="rId17"/>
    <p:sldId id="435" r:id="rId18"/>
    <p:sldId id="437" r:id="rId19"/>
    <p:sldId id="452" r:id="rId20"/>
    <p:sldId id="439" r:id="rId21"/>
    <p:sldId id="440" r:id="rId22"/>
    <p:sldId id="375" r:id="rId23"/>
    <p:sldId id="451" r:id="rId24"/>
    <p:sldId id="40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434E"/>
    <a:srgbClr val="99BB64"/>
    <a:srgbClr val="FDB756"/>
    <a:srgbClr val="000000"/>
    <a:srgbClr val="008FCA"/>
    <a:srgbClr val="7FC7E4"/>
    <a:srgbClr val="011D71"/>
    <a:srgbClr val="02105E"/>
    <a:srgbClr val="5982B5"/>
    <a:srgbClr val="30E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2" autoAdjust="0"/>
    <p:restoredTop sz="95890"/>
  </p:normalViewPr>
  <p:slideViewPr>
    <p:cSldViewPr snapToGrid="0" snapToObjects="1">
      <p:cViewPr varScale="1">
        <p:scale>
          <a:sx n="74" d="100"/>
          <a:sy n="74" d="100"/>
        </p:scale>
        <p:origin x="4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rge%20Benavides\Google%20Drive\FUNDESA\CPC\PLAN%20DE%20DESARROLLO\CPC%20-%20Plan%20Nacional%20de%20Desarrollo%20MG%202015-2021%20(versi&#243;n%201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rge%20Benavides\Google%20Drive\FUNDESA\ENADE\ENADE%202015\PROPUESTA\ENADE%202015%20-%20foro%20GpRD%20(190815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oogle%20Drive\FUNDESA\CPC\AGENDA%20COMPETITIVIDAD\ANC%20-%20Infraestructur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oogle%20Drive\FUNDESA\CPC\AGENDA%20COMPETITIVIDAD\ANC%20-%20Infraestructur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'PIB Growth'!$C$3</c:f>
              <c:strCache>
                <c:ptCount val="1"/>
                <c:pt idx="0">
                  <c:v>PIB Crecimiento (real)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dPt>
            <c:idx val="6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2B8-43BD-A23F-B33FC084BCD6}"/>
              </c:ext>
            </c:extLst>
          </c:dPt>
          <c:dPt>
            <c:idx val="65"/>
            <c:marker>
              <c:spPr>
                <a:solidFill>
                  <a:srgbClr val="FFC000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2B8-43BD-A23F-B33FC084BCD6}"/>
              </c:ext>
            </c:extLst>
          </c:dPt>
          <c:dLbls>
            <c:dLbl>
              <c:idx val="65"/>
              <c:layout>
                <c:manualLayout>
                  <c:x val="0"/>
                  <c:y val="-9.115281394438680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4.15%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2B8-43BD-A23F-B33FC084BCD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G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'PIB Growth'!$B$4:$B$69</c:f>
              <c:numCache>
                <c:formatCode>General</c:formatCode>
                <c:ptCount val="6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</c:numCache>
            </c:numRef>
          </c:cat>
          <c:val>
            <c:numRef>
              <c:f>'PIB Growth'!$C$4:$C$69</c:f>
              <c:numCache>
                <c:formatCode>0.00%</c:formatCode>
                <c:ptCount val="66"/>
                <c:pt idx="1">
                  <c:v>1.4054927302100201E-2</c:v>
                </c:pt>
                <c:pt idx="2">
                  <c:v>2.0869842281344701E-2</c:v>
                </c:pt>
                <c:pt idx="3">
                  <c:v>3.6672908863920203E-2</c:v>
                </c:pt>
                <c:pt idx="4">
                  <c:v>1.86662652416076E-2</c:v>
                </c:pt>
                <c:pt idx="5">
                  <c:v>2.46785872617112E-2</c:v>
                </c:pt>
                <c:pt idx="6">
                  <c:v>9.1000865301413394E-2</c:v>
                </c:pt>
                <c:pt idx="7">
                  <c:v>5.6444150693985402E-2</c:v>
                </c:pt>
                <c:pt idx="8">
                  <c:v>4.6671671671671702E-2</c:v>
                </c:pt>
                <c:pt idx="9">
                  <c:v>4.93723849372385E-2</c:v>
                </c:pt>
                <c:pt idx="10">
                  <c:v>2.43791296422875E-2</c:v>
                </c:pt>
                <c:pt idx="11">
                  <c:v>4.2985184624865398E-2</c:v>
                </c:pt>
                <c:pt idx="12">
                  <c:v>3.5365014591407201E-2</c:v>
                </c:pt>
                <c:pt idx="13">
                  <c:v>9.5410438538030704E-2</c:v>
                </c:pt>
                <c:pt idx="14">
                  <c:v>4.6329922584878301E-2</c:v>
                </c:pt>
                <c:pt idx="15">
                  <c:v>4.3617694315609003E-2</c:v>
                </c:pt>
                <c:pt idx="16">
                  <c:v>5.5121038961037198E-2</c:v>
                </c:pt>
                <c:pt idx="17">
                  <c:v>4.1121755845937101E-2</c:v>
                </c:pt>
                <c:pt idx="18">
                  <c:v>8.7660351444125706E-2</c:v>
                </c:pt>
                <c:pt idx="19">
                  <c:v>4.73690909090905E-2</c:v>
                </c:pt>
                <c:pt idx="20">
                  <c:v>5.7078836118567303E-2</c:v>
                </c:pt>
                <c:pt idx="21">
                  <c:v>5.5837544604896698E-2</c:v>
                </c:pt>
                <c:pt idx="22">
                  <c:v>7.3330515638207805E-2</c:v>
                </c:pt>
                <c:pt idx="23">
                  <c:v>6.7828344162235696E-2</c:v>
                </c:pt>
                <c:pt idx="24">
                  <c:v>6.3750299585130399E-2</c:v>
                </c:pt>
                <c:pt idx="25">
                  <c:v>1.9499907537373198E-2</c:v>
                </c:pt>
                <c:pt idx="26">
                  <c:v>7.3872656561302097E-2</c:v>
                </c:pt>
                <c:pt idx="27">
                  <c:v>7.8092206809082507E-2</c:v>
                </c:pt>
                <c:pt idx="28">
                  <c:v>4.9966898010911698E-2</c:v>
                </c:pt>
                <c:pt idx="29">
                  <c:v>4.7134561531842402E-2</c:v>
                </c:pt>
                <c:pt idx="30">
                  <c:v>3.7599780544564997E-2</c:v>
                </c:pt>
                <c:pt idx="31">
                  <c:v>6.4685866762188501E-3</c:v>
                </c:pt>
                <c:pt idx="32">
                  <c:v>-3.5300889639718801E-2</c:v>
                </c:pt>
                <c:pt idx="33">
                  <c:v>-2.5720915361664001E-2</c:v>
                </c:pt>
                <c:pt idx="34">
                  <c:v>4.9669784030370997E-3</c:v>
                </c:pt>
                <c:pt idx="35">
                  <c:v>-6.0933895666734402E-3</c:v>
                </c:pt>
                <c:pt idx="36">
                  <c:v>1.43049591280601E-3</c:v>
                </c:pt>
                <c:pt idx="37">
                  <c:v>3.5439832075420598E-2</c:v>
                </c:pt>
                <c:pt idx="38">
                  <c:v>3.8923871704685503E-2</c:v>
                </c:pt>
                <c:pt idx="39">
                  <c:v>3.9425894356959201E-2</c:v>
                </c:pt>
                <c:pt idx="40">
                  <c:v>3.1025632080764001E-2</c:v>
                </c:pt>
                <c:pt idx="41">
                  <c:v>3.6582487609157097E-2</c:v>
                </c:pt>
                <c:pt idx="42">
                  <c:v>4.8383387978142199E-2</c:v>
                </c:pt>
                <c:pt idx="43">
                  <c:v>3.9271319640223699E-2</c:v>
                </c:pt>
                <c:pt idx="44">
                  <c:v>4.03374149355629E-2</c:v>
                </c:pt>
                <c:pt idx="45">
                  <c:v>4.9485474837585301E-2</c:v>
                </c:pt>
                <c:pt idx="46">
                  <c:v>2.95777991628105E-2</c:v>
                </c:pt>
                <c:pt idx="47">
                  <c:v>4.3640899540939797E-2</c:v>
                </c:pt>
                <c:pt idx="48">
                  <c:v>4.9935277790602903E-2</c:v>
                </c:pt>
                <c:pt idx="49">
                  <c:v>3.8470622313376203E-2</c:v>
                </c:pt>
                <c:pt idx="50">
                  <c:v>3.6088687004142202E-2</c:v>
                </c:pt>
                <c:pt idx="51">
                  <c:v>2.3325443007682599E-2</c:v>
                </c:pt>
                <c:pt idx="52">
                  <c:v>3.8666265050662799E-2</c:v>
                </c:pt>
                <c:pt idx="53">
                  <c:v>2.5307899477296E-2</c:v>
                </c:pt>
                <c:pt idx="54">
                  <c:v>3.1520818717721097E-2</c:v>
                </c:pt>
                <c:pt idx="55">
                  <c:v>3.2601110109370703E-2</c:v>
                </c:pt>
                <c:pt idx="56">
                  <c:v>5.3797767642226602E-2</c:v>
                </c:pt>
                <c:pt idx="57">
                  <c:v>6.3040565377763896E-2</c:v>
                </c:pt>
                <c:pt idx="58">
                  <c:v>3.2810798155511203E-2</c:v>
                </c:pt>
                <c:pt idx="59">
                  <c:v>5.2604301774603398E-3</c:v>
                </c:pt>
                <c:pt idx="60">
                  <c:v>2.8694877371278599E-2</c:v>
                </c:pt>
                <c:pt idx="61">
                  <c:v>4.1620489461922601E-2</c:v>
                </c:pt>
                <c:pt idx="62">
                  <c:v>2.9698574268847599E-2</c:v>
                </c:pt>
                <c:pt idx="63">
                  <c:v>3.69758557790969E-2</c:v>
                </c:pt>
                <c:pt idx="64">
                  <c:v>4.2415840334047099E-2</c:v>
                </c:pt>
                <c:pt idx="65">
                  <c:v>4.20465051544619E-2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2B8-43BD-A23F-B33FC084B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228096"/>
        <c:axId val="238496872"/>
      </c:lineChart>
      <c:catAx>
        <c:axId val="17922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38496872"/>
        <c:crosses val="autoZero"/>
        <c:auto val="1"/>
        <c:lblAlgn val="ctr"/>
        <c:lblOffset val="100"/>
        <c:noMultiLvlLbl val="0"/>
      </c:catAx>
      <c:valAx>
        <c:axId val="238496872"/>
        <c:scaling>
          <c:orientation val="minMax"/>
          <c:max val="0.15"/>
          <c:min val="-0.0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179228096"/>
        <c:crosses val="autoZero"/>
        <c:crossBetween val="between"/>
        <c:majorUnit val="2.5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397071241827597E-2"/>
          <c:y val="3.8531510447932397E-2"/>
          <c:w val="0.91553062441430699"/>
          <c:h val="0.89547610173227299"/>
        </c:manualLayout>
      </c:layout>
      <c:lineChart>
        <c:grouping val="standard"/>
        <c:varyColors val="0"/>
        <c:ser>
          <c:idx val="0"/>
          <c:order val="0"/>
          <c:tx>
            <c:strRef>
              <c:f>Hoja2!$C$3</c:f>
              <c:strCache>
                <c:ptCount val="1"/>
                <c:pt idx="0">
                  <c:v>Tasa de Crecimiento del PIB (% anual)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chemeClr val="bg1"/>
              </a:solidFill>
              <a:ln w="38100">
                <a:solidFill>
                  <a:srgbClr val="0070C0">
                    <a:alpha val="99000"/>
                  </a:srgbClr>
                </a:solidFill>
              </a:ln>
              <a:effectLst/>
            </c:spPr>
          </c:marker>
          <c:dPt>
            <c:idx val="19"/>
            <c:marker>
              <c:symbol val="circle"/>
              <c:size val="15"/>
              <c:spPr>
                <a:solidFill>
                  <a:schemeClr val="bg1"/>
                </a:solidFill>
                <a:ln w="38100">
                  <a:solidFill>
                    <a:srgbClr val="0070C0">
                      <a:alpha val="99000"/>
                    </a:srgbClr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B72-4B84-9668-B877060F7285}"/>
              </c:ext>
            </c:extLst>
          </c:dPt>
          <c:dPt>
            <c:idx val="20"/>
            <c:marker>
              <c:symbol val="circle"/>
              <c:size val="18"/>
              <c:spPr>
                <a:solidFill>
                  <a:schemeClr val="accent4"/>
                </a:solidFill>
                <a:ln w="38100">
                  <a:solidFill>
                    <a:srgbClr val="002060">
                      <a:alpha val="99000"/>
                    </a:srgbClr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206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B72-4B84-9668-B877060F7285}"/>
              </c:ext>
            </c:extLst>
          </c:dPt>
          <c:dLbls>
            <c:dLbl>
              <c:idx val="0"/>
              <c:layout>
                <c:manualLayout>
                  <c:x val="-3.2870617711924698E-2"/>
                  <c:y val="-0.22473223869417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G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B72-4B84-9668-B877060F7285}"/>
                </c:ext>
                <c:ext xmlns:c15="http://schemas.microsoft.com/office/drawing/2012/chart" uri="{CE6537A1-D6FC-4f65-9D91-7224C49458BB}">
                  <c15:layout>
                    <c:manualLayout>
                      <c:w val="4.4392798679004926E-2"/>
                      <c:h val="4.5472831433573516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G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Hoja2!$B$4:$B$28</c:f>
              <c:numCache>
                <c:formatCode>General</c:formatCode>
                <c:ptCount val="2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</c:numCache>
            </c:numRef>
          </c:cat>
          <c:val>
            <c:numRef>
              <c:f>Hoja2!$C$4:$C$28</c:f>
              <c:numCache>
                <c:formatCode>0.00%</c:formatCode>
                <c:ptCount val="25"/>
                <c:pt idx="0">
                  <c:v>4.9485474837585301E-2</c:v>
                </c:pt>
                <c:pt idx="1">
                  <c:v>2.95777991628105E-2</c:v>
                </c:pt>
                <c:pt idx="2">
                  <c:v>4.3640899540939797E-2</c:v>
                </c:pt>
                <c:pt idx="3">
                  <c:v>4.9935277790602903E-2</c:v>
                </c:pt>
                <c:pt idx="4">
                  <c:v>3.8470622313376203E-2</c:v>
                </c:pt>
                <c:pt idx="5">
                  <c:v>3.6088687004142202E-2</c:v>
                </c:pt>
                <c:pt idx="6">
                  <c:v>2.4025443007682602E-2</c:v>
                </c:pt>
                <c:pt idx="7">
                  <c:v>3.8666265050662799E-2</c:v>
                </c:pt>
                <c:pt idx="8">
                  <c:v>2.5307899477296E-2</c:v>
                </c:pt>
                <c:pt idx="9">
                  <c:v>3.1520818717721097E-2</c:v>
                </c:pt>
                <c:pt idx="10">
                  <c:v>3.2601110109370703E-2</c:v>
                </c:pt>
                <c:pt idx="11">
                  <c:v>5.3797767642226602E-2</c:v>
                </c:pt>
                <c:pt idx="12">
                  <c:v>6.3040565377763896E-2</c:v>
                </c:pt>
                <c:pt idx="13">
                  <c:v>3.2810798155511203E-2</c:v>
                </c:pt>
                <c:pt idx="14">
                  <c:v>5.2604301774603398E-3</c:v>
                </c:pt>
                <c:pt idx="15">
                  <c:v>2.8694877371278599E-2</c:v>
                </c:pt>
                <c:pt idx="16">
                  <c:v>4.1620489461922601E-2</c:v>
                </c:pt>
                <c:pt idx="17">
                  <c:v>2.9698574268847599E-2</c:v>
                </c:pt>
                <c:pt idx="18">
                  <c:v>3.69758557790969E-2</c:v>
                </c:pt>
                <c:pt idx="19">
                  <c:v>4.1741691365817499E-2</c:v>
                </c:pt>
                <c:pt idx="20">
                  <c:v>4.1487844747838801E-2</c:v>
                </c:pt>
                <c:pt idx="21">
                  <c:v>3.6849155480243603E-2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B72-4B84-9668-B877060F7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493120"/>
        <c:axId val="179491552"/>
      </c:lineChart>
      <c:catAx>
        <c:axId val="17949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rgbClr val="C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179491552"/>
        <c:crosses val="autoZero"/>
        <c:auto val="1"/>
        <c:lblAlgn val="ctr"/>
        <c:lblOffset val="100"/>
        <c:noMultiLvlLbl val="0"/>
      </c:catAx>
      <c:valAx>
        <c:axId val="179491552"/>
        <c:scaling>
          <c:orientation val="minMax"/>
          <c:max val="8.5000000000000006E-2"/>
          <c:min val="-0.03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round/>
            </a:ln>
            <a:effectLst/>
          </c:spPr>
        </c:min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179493120"/>
        <c:crosses val="autoZero"/>
        <c:crossBetween val="between"/>
        <c:majorUnit val="0.03"/>
      </c:valAx>
      <c:spPr>
        <a:solidFill>
          <a:srgbClr val="ECF3FA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279957403139202E-2"/>
          <c:y val="3.4296146560646001E-2"/>
          <c:w val="0.90743519235859504"/>
          <c:h val="0.88182651737436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'Productividad (histórico)'!$D$3</c:f>
              <c:strCache>
                <c:ptCount val="1"/>
                <c:pt idx="0">
                  <c:v>Pob. OCUPADA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4E6-4171-B14E-EBD7774385F2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4E6-4171-B14E-EBD7774385F2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4E6-4171-B14E-EBD7774385F2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4E6-4171-B14E-EBD7774385F2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4E6-4171-B14E-EBD7774385F2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4E6-4171-B14E-EBD7774385F2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4E6-4171-B14E-EBD7774385F2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4E6-4171-B14E-EBD7774385F2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04E6-4171-B14E-EBD7774385F2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04E6-4171-B14E-EBD7774385F2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04E6-4171-B14E-EBD7774385F2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04E6-4171-B14E-EBD7774385F2}"/>
              </c:ext>
            </c:extLst>
          </c:dPt>
          <c:dPt>
            <c:idx val="3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04E6-4171-B14E-EBD7774385F2}"/>
              </c:ext>
            </c:extLst>
          </c:dPt>
          <c:dPt>
            <c:idx val="3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04E6-4171-B14E-EBD7774385F2}"/>
              </c:ext>
            </c:extLst>
          </c:dPt>
          <c:dPt>
            <c:idx val="34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04E6-4171-B14E-EBD7774385F2}"/>
              </c:ext>
            </c:extLst>
          </c:dPt>
          <c:dPt>
            <c:idx val="3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04E6-4171-B14E-EBD7774385F2}"/>
              </c:ext>
            </c:extLst>
          </c:dPt>
          <c:dPt>
            <c:idx val="36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04E6-4171-B14E-EBD7774385F2}"/>
              </c:ext>
            </c:extLst>
          </c:dPt>
          <c:dPt>
            <c:idx val="37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04E6-4171-B14E-EBD7774385F2}"/>
              </c:ext>
            </c:extLst>
          </c:dPt>
          <c:dPt>
            <c:idx val="38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04E6-4171-B14E-EBD7774385F2}"/>
              </c:ext>
            </c:extLst>
          </c:dPt>
          <c:dPt>
            <c:idx val="39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04E6-4171-B14E-EBD7774385F2}"/>
              </c:ext>
            </c:extLst>
          </c:dPt>
          <c:dPt>
            <c:idx val="45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04E6-4171-B14E-EBD7774385F2}"/>
              </c:ext>
            </c:extLst>
          </c:dPt>
          <c:dPt>
            <c:idx val="5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04E6-4171-B14E-EBD7774385F2}"/>
              </c:ext>
            </c:extLst>
          </c:dPt>
          <c:dPt>
            <c:idx val="5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04E6-4171-B14E-EBD7774385F2}"/>
              </c:ext>
            </c:extLst>
          </c:dPt>
          <c:dPt>
            <c:idx val="5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04E6-4171-B14E-EBD7774385F2}"/>
              </c:ext>
            </c:extLst>
          </c:dPt>
          <c:dPt>
            <c:idx val="5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04E6-4171-B14E-EBD7774385F2}"/>
              </c:ext>
            </c:extLst>
          </c:dPt>
          <c:dPt>
            <c:idx val="54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04E6-4171-B14E-EBD7774385F2}"/>
              </c:ext>
            </c:extLst>
          </c:dPt>
          <c:dPt>
            <c:idx val="5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04E6-4171-B14E-EBD7774385F2}"/>
              </c:ext>
            </c:extLst>
          </c:dPt>
          <c:dPt>
            <c:idx val="56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04E6-4171-B14E-EBD7774385F2}"/>
              </c:ext>
            </c:extLst>
          </c:dPt>
          <c:dPt>
            <c:idx val="57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04E6-4171-B14E-EBD7774385F2}"/>
              </c:ext>
            </c:extLst>
          </c:dPt>
          <c:dPt>
            <c:idx val="58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04E6-4171-B14E-EBD7774385F2}"/>
              </c:ext>
            </c:extLst>
          </c:dPt>
          <c:dPt>
            <c:idx val="59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04E6-4171-B14E-EBD7774385F2}"/>
              </c:ext>
            </c:extLst>
          </c:dPt>
          <c:dPt>
            <c:idx val="64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F-04E6-4171-B14E-EBD7774385F2}"/>
              </c:ext>
            </c:extLst>
          </c:dPt>
          <c:dPt>
            <c:idx val="6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1-04E6-4171-B14E-EBD7774385F2}"/>
              </c:ext>
            </c:extLst>
          </c:dPt>
          <c:dPt>
            <c:idx val="6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3-04E6-4171-B14E-EBD7774385F2}"/>
              </c:ext>
            </c:extLst>
          </c:dPt>
          <c:cat>
            <c:numRef>
              <c:f>'Productividad (histórico)'!$B$4:$B$73</c:f>
              <c:numCache>
                <c:formatCode>General</c:formatCode>
                <c:ptCount val="70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</c:numCache>
            </c:numRef>
          </c:cat>
          <c:val>
            <c:numRef>
              <c:f>'Productividad (histórico)'!$D$4:$D$73</c:f>
              <c:numCache>
                <c:formatCode>#,##0_ ;\-#,##0\ </c:formatCode>
                <c:ptCount val="70"/>
                <c:pt idx="0">
                  <c:v>1062971.3016407201</c:v>
                </c:pt>
                <c:pt idx="1">
                  <c:v>1083040.7652616501</c:v>
                </c:pt>
                <c:pt idx="2">
                  <c:v>1103489.1510316699</c:v>
                </c:pt>
                <c:pt idx="3">
                  <c:v>1124323.6132025099</c:v>
                </c:pt>
                <c:pt idx="4">
                  <c:v>1145551.441102</c:v>
                </c:pt>
                <c:pt idx="5">
                  <c:v>1167180.06168433</c:v>
                </c:pt>
                <c:pt idx="6">
                  <c:v>1189238.77694893</c:v>
                </c:pt>
                <c:pt idx="7">
                  <c:v>1211714.38326154</c:v>
                </c:pt>
                <c:pt idx="8">
                  <c:v>1234614.7595100999</c:v>
                </c:pt>
                <c:pt idx="9">
                  <c:v>1257947.9334869001</c:v>
                </c:pt>
                <c:pt idx="10">
                  <c:v>1281722.0847026301</c:v>
                </c:pt>
                <c:pt idx="11">
                  <c:v>1310541.0392859799</c:v>
                </c:pt>
                <c:pt idx="12">
                  <c:v>1340007.9753258401</c:v>
                </c:pt>
                <c:pt idx="13">
                  <c:v>1370137.4623988499</c:v>
                </c:pt>
                <c:pt idx="14">
                  <c:v>1400944.3976721701</c:v>
                </c:pt>
                <c:pt idx="15">
                  <c:v>1432444.01326917</c:v>
                </c:pt>
                <c:pt idx="16">
                  <c:v>1467625.6873985301</c:v>
                </c:pt>
                <c:pt idx="17">
                  <c:v>1503671.4443004699</c:v>
                </c:pt>
                <c:pt idx="18">
                  <c:v>1540602.5063601199</c:v>
                </c:pt>
                <c:pt idx="19">
                  <c:v>1578440.6171969599</c:v>
                </c:pt>
                <c:pt idx="20">
                  <c:v>1617208.0544666599</c:v>
                </c:pt>
                <c:pt idx="21">
                  <c:v>1684302.8581511099</c:v>
                </c:pt>
                <c:pt idx="22">
                  <c:v>1754181.2942006099</c:v>
                </c:pt>
                <c:pt idx="23">
                  <c:v>1826958.8500854201</c:v>
                </c:pt>
                <c:pt idx="24">
                  <c:v>1902755.8046253701</c:v>
                </c:pt>
                <c:pt idx="25">
                  <c:v>1981697.4267736</c:v>
                </c:pt>
                <c:pt idx="26">
                  <c:v>2049757.07323835</c:v>
                </c:pt>
                <c:pt idx="27">
                  <c:v>2120154.1681018001</c:v>
                </c:pt>
                <c:pt idx="28">
                  <c:v>2192968.9889630801</c:v>
                </c:pt>
                <c:pt idx="29">
                  <c:v>2268284.5704845199</c:v>
                </c:pt>
                <c:pt idx="30">
                  <c:v>2346186.7990805302</c:v>
                </c:pt>
                <c:pt idx="31">
                  <c:v>2413972.9508369998</c:v>
                </c:pt>
                <c:pt idx="32">
                  <c:v>2483717.58363673</c:v>
                </c:pt>
                <c:pt idx="33">
                  <c:v>2555477.2820165101</c:v>
                </c:pt>
                <c:pt idx="34">
                  <c:v>2655603.3680100502</c:v>
                </c:pt>
                <c:pt idx="35">
                  <c:v>2642153.3182948902</c:v>
                </c:pt>
                <c:pt idx="36">
                  <c:v>2661478.3947286098</c:v>
                </c:pt>
                <c:pt idx="37">
                  <c:v>2823017.4934639302</c:v>
                </c:pt>
                <c:pt idx="38">
                  <c:v>2991782.65147663</c:v>
                </c:pt>
                <c:pt idx="39">
                  <c:v>3171437.4271064601</c:v>
                </c:pt>
                <c:pt idx="40">
                  <c:v>3251303.5589814498</c:v>
                </c:pt>
                <c:pt idx="41">
                  <c:v>3345953.77509923</c:v>
                </c:pt>
                <c:pt idx="42">
                  <c:v>3465404.7020947998</c:v>
                </c:pt>
                <c:pt idx="43">
                  <c:v>3570033.20594871</c:v>
                </c:pt>
                <c:pt idx="44">
                  <c:v>3747709.6758535998</c:v>
                </c:pt>
                <c:pt idx="45">
                  <c:v>3836720.7762020598</c:v>
                </c:pt>
                <c:pt idx="46">
                  <c:v>3895701.8662976101</c:v>
                </c:pt>
                <c:pt idx="47">
                  <c:v>4014062.7598566501</c:v>
                </c:pt>
                <c:pt idx="48">
                  <c:v>4188259.5545266299</c:v>
                </c:pt>
                <c:pt idx="49">
                  <c:v>4310961.6340085901</c:v>
                </c:pt>
                <c:pt idx="50">
                  <c:v>4437258.4764495399</c:v>
                </c:pt>
                <c:pt idx="51">
                  <c:v>4584857.8706904501</c:v>
                </c:pt>
                <c:pt idx="52">
                  <c:v>4771838.4440481998</c:v>
                </c:pt>
                <c:pt idx="53">
                  <c:v>4915302.27392569</c:v>
                </c:pt>
                <c:pt idx="54">
                  <c:v>4855834.8712819396</c:v>
                </c:pt>
                <c:pt idx="55">
                  <c:v>5127729.5555312503</c:v>
                </c:pt>
                <c:pt idx="56">
                  <c:v>5414848.5464719301</c:v>
                </c:pt>
                <c:pt idx="57">
                  <c:v>5404907.5757199302</c:v>
                </c:pt>
                <c:pt idx="58">
                  <c:v>5394984.8553213105</c:v>
                </c:pt>
                <c:pt idx="59">
                  <c:v>5385080.3517707596</c:v>
                </c:pt>
                <c:pt idx="60">
                  <c:v>5231222.8504706202</c:v>
                </c:pt>
                <c:pt idx="61">
                  <c:v>5365325.8615000201</c:v>
                </c:pt>
                <c:pt idx="62">
                  <c:v>6083153.6643585404</c:v>
                </c:pt>
                <c:pt idx="63">
                  <c:v>5837448.8216784503</c:v>
                </c:pt>
                <c:pt idx="64">
                  <c:v>6028400.2984943297</c:v>
                </c:pt>
                <c:pt idx="65">
                  <c:v>6216572.6978016002</c:v>
                </c:pt>
                <c:pt idx="66">
                  <c:v>6401569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4-04E6-4171-B14E-EBD777438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39662192"/>
        <c:axId val="239667680"/>
      </c:barChart>
      <c:catAx>
        <c:axId val="23966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39667680"/>
        <c:crosses val="autoZero"/>
        <c:auto val="1"/>
        <c:lblAlgn val="ctr"/>
        <c:lblOffset val="100"/>
        <c:noMultiLvlLbl val="0"/>
      </c:catAx>
      <c:valAx>
        <c:axId val="23966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39662192"/>
        <c:crosses val="autoZero"/>
        <c:crossBetween val="between"/>
        <c:majorUnit val="120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279957403139202E-2"/>
          <c:y val="3.4296146560646001E-2"/>
          <c:w val="0.90743519235859504"/>
          <c:h val="0.88182651737436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'Productividad (histórico)'!$C$3</c:f>
              <c:strCache>
                <c:ptCount val="1"/>
                <c:pt idx="0">
                  <c:v>Productividad</c:v>
                </c:pt>
              </c:strCache>
            </c:strRef>
          </c:tx>
          <c:spPr>
            <a:solidFill>
              <a:srgbClr val="5B9BD5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D14-43B1-9708-2A739A8E6BE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D14-43B1-9708-2A739A8E6BE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D14-43B1-9708-2A739A8E6BE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D14-43B1-9708-2A739A8E6BE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D14-43B1-9708-2A739A8E6BEE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D14-43B1-9708-2A739A8E6BEE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D14-43B1-9708-2A739A8E6BEE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6D14-43B1-9708-2A739A8E6BEE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6D14-43B1-9708-2A739A8E6BEE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6D14-43B1-9708-2A739A8E6BEE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6D14-43B1-9708-2A739A8E6BEE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6D14-43B1-9708-2A739A8E6BEE}"/>
              </c:ext>
            </c:extLst>
          </c:dPt>
          <c:dPt>
            <c:idx val="3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6D14-43B1-9708-2A739A8E6BEE}"/>
              </c:ext>
            </c:extLst>
          </c:dPt>
          <c:dPt>
            <c:idx val="3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6D14-43B1-9708-2A739A8E6BEE}"/>
              </c:ext>
            </c:extLst>
          </c:dPt>
          <c:dPt>
            <c:idx val="34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6D14-43B1-9708-2A739A8E6BEE}"/>
              </c:ext>
            </c:extLst>
          </c:dPt>
          <c:dPt>
            <c:idx val="3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6D14-43B1-9708-2A739A8E6BEE}"/>
              </c:ext>
            </c:extLst>
          </c:dPt>
          <c:dPt>
            <c:idx val="36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6D14-43B1-9708-2A739A8E6BEE}"/>
              </c:ext>
            </c:extLst>
          </c:dPt>
          <c:dPt>
            <c:idx val="37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6D14-43B1-9708-2A739A8E6BEE}"/>
              </c:ext>
            </c:extLst>
          </c:dPt>
          <c:dPt>
            <c:idx val="38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6D14-43B1-9708-2A739A8E6BEE}"/>
              </c:ext>
            </c:extLst>
          </c:dPt>
          <c:dPt>
            <c:idx val="39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6D14-43B1-9708-2A739A8E6BEE}"/>
              </c:ext>
            </c:extLst>
          </c:dPt>
          <c:dPt>
            <c:idx val="5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6D14-43B1-9708-2A739A8E6BEE}"/>
              </c:ext>
            </c:extLst>
          </c:dPt>
          <c:dPt>
            <c:idx val="5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6D14-43B1-9708-2A739A8E6BEE}"/>
              </c:ext>
            </c:extLst>
          </c:dPt>
          <c:dPt>
            <c:idx val="5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6D14-43B1-9708-2A739A8E6BEE}"/>
              </c:ext>
            </c:extLst>
          </c:dPt>
          <c:dPt>
            <c:idx val="5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6D14-43B1-9708-2A739A8E6BEE}"/>
              </c:ext>
            </c:extLst>
          </c:dPt>
          <c:dPt>
            <c:idx val="54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6D14-43B1-9708-2A739A8E6BEE}"/>
              </c:ext>
            </c:extLst>
          </c:dPt>
          <c:dPt>
            <c:idx val="5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6D14-43B1-9708-2A739A8E6BEE}"/>
              </c:ext>
            </c:extLst>
          </c:dPt>
          <c:dPt>
            <c:idx val="56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6D14-43B1-9708-2A739A8E6BEE}"/>
              </c:ext>
            </c:extLst>
          </c:dPt>
          <c:dPt>
            <c:idx val="57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6D14-43B1-9708-2A739A8E6BEE}"/>
              </c:ext>
            </c:extLst>
          </c:dPt>
          <c:dPt>
            <c:idx val="58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6D14-43B1-9708-2A739A8E6BEE}"/>
              </c:ext>
            </c:extLst>
          </c:dPt>
          <c:dPt>
            <c:idx val="59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6D14-43B1-9708-2A739A8E6BEE}"/>
              </c:ext>
            </c:extLst>
          </c:dPt>
          <c:dPt>
            <c:idx val="6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6D14-43B1-9708-2A739A8E6BEE}"/>
              </c:ext>
            </c:extLst>
          </c:dPt>
          <c:dPt>
            <c:idx val="6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F-6D14-43B1-9708-2A739A8E6BEE}"/>
              </c:ext>
            </c:extLst>
          </c:dPt>
          <c:cat>
            <c:numRef>
              <c:f>'Productividad (histórico)'!$B$4:$B$73</c:f>
              <c:numCache>
                <c:formatCode>General</c:formatCode>
                <c:ptCount val="70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</c:numCache>
            </c:numRef>
          </c:cat>
          <c:val>
            <c:numRef>
              <c:f>'Productividad (histórico)'!$C$4:$C$73</c:f>
              <c:numCache>
                <c:formatCode>_-[$$-540A]* #,##0.00_ ;_-[$$-540A]* \-#,##0.00\ ;_-[$$-540A]* "-"??_ ;_-@_ </c:formatCode>
                <c:ptCount val="70"/>
                <c:pt idx="0">
                  <c:v>13167.08988990533</c:v>
                </c:pt>
                <c:pt idx="1">
                  <c:v>13104.72814271371</c:v>
                </c:pt>
                <c:pt idx="2">
                  <c:v>13130.314431082599</c:v>
                </c:pt>
                <c:pt idx="3">
                  <c:v>13359.604810131739</c:v>
                </c:pt>
                <c:pt idx="4">
                  <c:v>13356.795335970801</c:v>
                </c:pt>
                <c:pt idx="5">
                  <c:v>13432.80369586905</c:v>
                </c:pt>
                <c:pt idx="6">
                  <c:v>14383.36699352172</c:v>
                </c:pt>
                <c:pt idx="7">
                  <c:v>14913.373785720731</c:v>
                </c:pt>
                <c:pt idx="8">
                  <c:v>15319.87323319837</c:v>
                </c:pt>
                <c:pt idx="9">
                  <c:v>15778.0599334653</c:v>
                </c:pt>
                <c:pt idx="10">
                  <c:v>15862.919548986651</c:v>
                </c:pt>
                <c:pt idx="11">
                  <c:v>16180.066193194611</c:v>
                </c:pt>
                <c:pt idx="12">
                  <c:v>16382.787905607431</c:v>
                </c:pt>
                <c:pt idx="13">
                  <c:v>17550.683892228899</c:v>
                </c:pt>
                <c:pt idx="14">
                  <c:v>17960.437399978779</c:v>
                </c:pt>
                <c:pt idx="15">
                  <c:v>18331.054992324898</c:v>
                </c:pt>
                <c:pt idx="16">
                  <c:v>18880.72653454867</c:v>
                </c:pt>
                <c:pt idx="17">
                  <c:v>19182.989724993429</c:v>
                </c:pt>
                <c:pt idx="18">
                  <c:v>20366.935083054719</c:v>
                </c:pt>
                <c:pt idx="19">
                  <c:v>20816.985142397531</c:v>
                </c:pt>
                <c:pt idx="20">
                  <c:v>21481.227458380159</c:v>
                </c:pt>
                <c:pt idx="21">
                  <c:v>21776.001089749621</c:v>
                </c:pt>
                <c:pt idx="22">
                  <c:v>22443.721646784859</c:v>
                </c:pt>
                <c:pt idx="23">
                  <c:v>23011.31273186109</c:v>
                </c:pt>
                <c:pt idx="24">
                  <c:v>23504.01014430615</c:v>
                </c:pt>
                <c:pt idx="25">
                  <c:v>23007.002211349329</c:v>
                </c:pt>
                <c:pt idx="26">
                  <c:v>23886.71509581905</c:v>
                </c:pt>
                <c:pt idx="27">
                  <c:v>24895.939701572552</c:v>
                </c:pt>
                <c:pt idx="28">
                  <c:v>25272.55966747698</c:v>
                </c:pt>
                <c:pt idx="29">
                  <c:v>25585.75653175381</c:v>
                </c:pt>
                <c:pt idx="30">
                  <c:v>25666.218442461639</c:v>
                </c:pt>
                <c:pt idx="31">
                  <c:v>25106.59984640342</c:v>
                </c:pt>
                <c:pt idx="32">
                  <c:v>23540.37679892945</c:v>
                </c:pt>
                <c:pt idx="33">
                  <c:v>22290.948737184899</c:v>
                </c:pt>
                <c:pt idx="34">
                  <c:v>21559.482562748941</c:v>
                </c:pt>
                <c:pt idx="35">
                  <c:v>21537.442196780808</c:v>
                </c:pt>
                <c:pt idx="36">
                  <c:v>21408.244317928649</c:v>
                </c:pt>
                <c:pt idx="37">
                  <c:v>20900.071873123339</c:v>
                </c:pt>
                <c:pt idx="38">
                  <c:v>20488.972002570081</c:v>
                </c:pt>
                <c:pt idx="39">
                  <c:v>20090.471110927461</c:v>
                </c:pt>
                <c:pt idx="40">
                  <c:v>20202.695040306691</c:v>
                </c:pt>
                <c:pt idx="41">
                  <c:v>20349.360155567319</c:v>
                </c:pt>
                <c:pt idx="42">
                  <c:v>20598.560936674181</c:v>
                </c:pt>
                <c:pt idx="43">
                  <c:v>20780.312983041342</c:v>
                </c:pt>
                <c:pt idx="44">
                  <c:v>20593.49367672623</c:v>
                </c:pt>
                <c:pt idx="45">
                  <c:v>21111.2371544165</c:v>
                </c:pt>
                <c:pt idx="46">
                  <c:v>21406.436591751499</c:v>
                </c:pt>
                <c:pt idx="47">
                  <c:v>21681.863878748201</c:v>
                </c:pt>
                <c:pt idx="48">
                  <c:v>21817.87945540735</c:v>
                </c:pt>
                <c:pt idx="49">
                  <c:v>22012.189198507262</c:v>
                </c:pt>
                <c:pt idx="50">
                  <c:v>22157.454880814781</c:v>
                </c:pt>
                <c:pt idx="51">
                  <c:v>21944.1527904949</c:v>
                </c:pt>
                <c:pt idx="52">
                  <c:v>21899.539885693841</c:v>
                </c:pt>
                <c:pt idx="53">
                  <c:v>21798.408896221579</c:v>
                </c:pt>
                <c:pt idx="54">
                  <c:v>22760.88337031686</c:v>
                </c:pt>
                <c:pt idx="55">
                  <c:v>22256.686004928699</c:v>
                </c:pt>
                <c:pt idx="56">
                  <c:v>22210.409760832859</c:v>
                </c:pt>
                <c:pt idx="57">
                  <c:v>23653.99225989851</c:v>
                </c:pt>
                <c:pt idx="58">
                  <c:v>24475.031659517099</c:v>
                </c:pt>
                <c:pt idx="59">
                  <c:v>24649.033333523199</c:v>
                </c:pt>
                <c:pt idx="60">
                  <c:v>26102.099194632669</c:v>
                </c:pt>
                <c:pt idx="61">
                  <c:v>26508.922015579839</c:v>
                </c:pt>
                <c:pt idx="62">
                  <c:v>24075.177382497171</c:v>
                </c:pt>
                <c:pt idx="63">
                  <c:v>26016.19873510395</c:v>
                </c:pt>
                <c:pt idx="64">
                  <c:v>26262.735814658339</c:v>
                </c:pt>
                <c:pt idx="65">
                  <c:v>26486.439170286951</c:v>
                </c:pt>
                <c:pt idx="66">
                  <c:v>26749.914833080049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0-6D14-43B1-9708-2A739A8E6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39667288"/>
        <c:axId val="239662584"/>
      </c:barChart>
      <c:catAx>
        <c:axId val="23966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39662584"/>
        <c:crosses val="autoZero"/>
        <c:auto val="1"/>
        <c:lblAlgn val="ctr"/>
        <c:lblOffset val="100"/>
        <c:noMultiLvlLbl val="0"/>
      </c:catAx>
      <c:valAx>
        <c:axId val="23966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[$$-540A]* #,##0_-;\-[$$-540A]* #,##0_-;_-[$$-540A]* &quot;-&quot;_-;_-@_-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39667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0.02015</cdr:x>
      <cdr:y>0.9006</cdr:y>
    </cdr:from>
    <cdr:to>
      <cdr:x>0.07454</cdr:x>
      <cdr:y>0.96084</cdr:y>
    </cdr:to>
    <cdr:sp macro="" textlink="">
      <cdr:nvSpPr>
        <cdr:cNvPr id="2" name="Rectángulo 1"/>
        <cdr:cNvSpPr/>
      </cdr:nvSpPr>
      <cdr:spPr>
        <a:xfrm xmlns:a="http://schemas.openxmlformats.org/drawingml/2006/main">
          <a:off x="240073" y="4020670"/>
          <a:ext cx="648000" cy="26894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GT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D3CF2-655C-C745-8FD8-28C9F3E00964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F9262-5171-1944-ADFD-6BC3D2ECE05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13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0F9262-5171-1944-ADFD-6BC3D2ECE0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15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462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691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19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5624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707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45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68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224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2376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680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995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B5C95-B4A7-684A-A224-C93FB485E1A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4/19/2017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82977-DE1C-CF4B-BD4A-4F1BC723E14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042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12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11" Type="http://schemas.openxmlformats.org/officeDocument/2006/relationships/image" Target="../media/image25.png"/><Relationship Id="rId5" Type="http://schemas.openxmlformats.org/officeDocument/2006/relationships/image" Target="../media/image19.jpg"/><Relationship Id="rId10" Type="http://schemas.openxmlformats.org/officeDocument/2006/relationships/image" Target="../media/image24.png"/><Relationship Id="rId4" Type="http://schemas.openxmlformats.org/officeDocument/2006/relationships/image" Target="../media/image18.jp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9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21" Type="http://schemas.microsoft.com/office/2007/relationships/hdphoto" Target="../media/hdphoto2.wdp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microsoft.com/office/2007/relationships/hdphoto" Target="../media/hdphoto1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88794"/>
            <a:ext cx="12192000" cy="149542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213" y="5627116"/>
            <a:ext cx="3240000" cy="68289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870" y="5557829"/>
            <a:ext cx="3240000" cy="82147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/>
          <a:srcRect l="5648" t="12218" r="5738" b="11541"/>
          <a:stretch/>
        </p:blipFill>
        <p:spPr>
          <a:xfrm>
            <a:off x="9707556" y="5523311"/>
            <a:ext cx="2160000" cy="88190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527" y="5523311"/>
            <a:ext cx="2160000" cy="88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8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En GUATEMALA nos hemos planteado hacer las cosas diferentes…</a:t>
            </a:r>
            <a:endParaRPr lang="es-GT" b="1" i="1" dirty="0">
              <a:solidFill>
                <a:srgbClr val="FFFF00"/>
              </a:solidFill>
            </a:endParaRPr>
          </a:p>
        </p:txBody>
      </p:sp>
      <p:graphicFrame>
        <p:nvGraphicFramePr>
          <p:cNvPr id="21" name="Gráfico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285915"/>
              </p:ext>
            </p:extLst>
          </p:nvPr>
        </p:nvGraphicFramePr>
        <p:xfrm>
          <a:off x="636494" y="1158127"/>
          <a:ext cx="11371730" cy="5015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CuadroTexto 21"/>
          <p:cNvSpPr txBox="1"/>
          <p:nvPr/>
        </p:nvSpPr>
        <p:spPr>
          <a:xfrm>
            <a:off x="165314" y="1225363"/>
            <a:ext cx="400110" cy="34021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s-GT" sz="1400" b="1" dirty="0"/>
              <a:t>Crecimiento anual del PIB (precios reales)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969070" y="6310466"/>
            <a:ext cx="9009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GT" sz="1400" b="1" dirty="0">
                <a:solidFill>
                  <a:schemeClr val="accent2"/>
                </a:solidFill>
                <a:latin typeface="Calibri" panose="020F0502020204030204" pitchFamily="34" charset="0"/>
              </a:rPr>
              <a:t>•</a:t>
            </a:r>
            <a:r>
              <a:rPr lang="es-GT" sz="1400" b="1" dirty="0">
                <a:latin typeface="Calibri" panose="020F0502020204030204" pitchFamily="34" charset="0"/>
              </a:rPr>
              <a:t> </a:t>
            </a:r>
            <a:r>
              <a:rPr lang="es-GT" sz="1400" b="1" dirty="0">
                <a:solidFill>
                  <a:srgbClr val="0070C0"/>
                </a:solidFill>
              </a:rPr>
              <a:t>FUENTE: </a:t>
            </a:r>
            <a:r>
              <a:rPr lang="es-GT" sz="1400" b="1" dirty="0"/>
              <a:t>Crecimiento anual del PIB – Guatemala 1950 a 2015* (</a:t>
            </a:r>
            <a:r>
              <a:rPr lang="en-US" sz="1400" b="1" dirty="0"/>
              <a:t>The Conference Board Total Economy Database</a:t>
            </a:r>
            <a:r>
              <a:rPr lang="es-GT" sz="1400" b="1" dirty="0"/>
              <a:t>: 2016)</a:t>
            </a:r>
          </a:p>
        </p:txBody>
      </p:sp>
      <p:cxnSp>
        <p:nvCxnSpPr>
          <p:cNvPr id="24" name="Conector recto 23"/>
          <p:cNvCxnSpPr/>
          <p:nvPr/>
        </p:nvCxnSpPr>
        <p:spPr>
          <a:xfrm>
            <a:off x="1304365" y="1329018"/>
            <a:ext cx="1055594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1308848" y="4645397"/>
            <a:ext cx="10555941" cy="0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7100047" y="916081"/>
            <a:ext cx="4410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1400" b="1" dirty="0">
                <a:solidFill>
                  <a:schemeClr val="bg1">
                    <a:lumMod val="50000"/>
                  </a:schemeClr>
                </a:solidFill>
              </a:rPr>
              <a:t>Crecimiento promedio compuesto durante el período…</a:t>
            </a:r>
          </a:p>
        </p:txBody>
      </p:sp>
      <p:cxnSp>
        <p:nvCxnSpPr>
          <p:cNvPr id="45" name="Conector angular 7"/>
          <p:cNvCxnSpPr>
            <a:stCxn id="26" idx="3"/>
          </p:cNvCxnSpPr>
          <p:nvPr/>
        </p:nvCxnSpPr>
        <p:spPr>
          <a:xfrm>
            <a:off x="11510682" y="1069970"/>
            <a:ext cx="255495" cy="491570"/>
          </a:xfrm>
          <a:prstGeom prst="bentConnector2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Tabla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994098"/>
              </p:ext>
            </p:extLst>
          </p:nvPr>
        </p:nvGraphicFramePr>
        <p:xfrm>
          <a:off x="1317808" y="1319493"/>
          <a:ext cx="10548001" cy="4420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2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12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012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012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0123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681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7369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420976">
                <a:tc>
                  <a:txBody>
                    <a:bodyPr/>
                    <a:lstStyle/>
                    <a:p>
                      <a:pPr algn="ctr"/>
                      <a:endParaRPr lang="es-GT" sz="5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GT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50´s</a:t>
                      </a:r>
                      <a:r>
                        <a:rPr lang="es-GT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s-GT" sz="1400" dirty="0">
                          <a:solidFill>
                            <a:schemeClr val="tx1"/>
                          </a:solidFill>
                        </a:rPr>
                        <a:t> =  </a:t>
                      </a:r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3.80%</a:t>
                      </a:r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5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GT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60´s</a:t>
                      </a:r>
                      <a:r>
                        <a:rPr lang="es-GT" sz="1400" dirty="0">
                          <a:solidFill>
                            <a:schemeClr val="tx1"/>
                          </a:solidFill>
                        </a:rPr>
                        <a:t>  =  </a:t>
                      </a:r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5.50%</a:t>
                      </a:r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5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GT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70´s</a:t>
                      </a:r>
                      <a:r>
                        <a:rPr lang="es-GT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s-GT" sz="1400" dirty="0">
                          <a:solidFill>
                            <a:schemeClr val="tx1"/>
                          </a:solidFill>
                        </a:rPr>
                        <a:t> =  </a:t>
                      </a:r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5.65%</a:t>
                      </a:r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5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GT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80´s</a:t>
                      </a:r>
                      <a:r>
                        <a:rPr lang="es-GT" sz="1400" dirty="0">
                          <a:solidFill>
                            <a:schemeClr val="tx1"/>
                          </a:solidFill>
                        </a:rPr>
                        <a:t>  =  </a:t>
                      </a:r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0.87%</a:t>
                      </a:r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5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GT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90´s</a:t>
                      </a:r>
                      <a:r>
                        <a:rPr lang="es-GT" sz="1400" dirty="0">
                          <a:solidFill>
                            <a:schemeClr val="tx1"/>
                          </a:solidFill>
                        </a:rPr>
                        <a:t>  =  </a:t>
                      </a:r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4.12%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5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GT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00´s</a:t>
                      </a:r>
                      <a:r>
                        <a:rPr lang="es-GT" sz="1400" dirty="0">
                          <a:solidFill>
                            <a:schemeClr val="tx1"/>
                          </a:solidFill>
                        </a:rPr>
                        <a:t>  =  </a:t>
                      </a:r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3.34%</a:t>
                      </a:r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5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GT" sz="2000" dirty="0">
                          <a:solidFill>
                            <a:srgbClr val="0070C0"/>
                          </a:solidFill>
                        </a:rPr>
                        <a:t>3.69%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31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¿Cuál es el crecimiento económico al que aspiramos como país?</a:t>
            </a:r>
            <a:endParaRPr lang="es-GT" b="1" i="1" dirty="0">
              <a:solidFill>
                <a:srgbClr val="FFFF00"/>
              </a:solidFill>
            </a:endParaRPr>
          </a:p>
        </p:txBody>
      </p:sp>
      <p:sp>
        <p:nvSpPr>
          <p:cNvPr id="27" name="CuadroTexto 33"/>
          <p:cNvSpPr txBox="1"/>
          <p:nvPr/>
        </p:nvSpPr>
        <p:spPr>
          <a:xfrm>
            <a:off x="4789022" y="6313475"/>
            <a:ext cx="7196838" cy="23008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GT" sz="1400" b="1" dirty="0">
                <a:solidFill>
                  <a:schemeClr val="accent2"/>
                </a:solidFill>
                <a:sym typeface="Wingdings 3" panose="05040102010807070707" pitchFamily="18" charset="2"/>
              </a:rPr>
              <a:t></a:t>
            </a:r>
            <a:r>
              <a:rPr lang="es-GT" sz="1400" b="1" dirty="0">
                <a:sym typeface="Wingdings 3" panose="05040102010807070707" pitchFamily="18" charset="2"/>
              </a:rPr>
              <a:t> Fuente: </a:t>
            </a:r>
            <a:r>
              <a:rPr lang="es-GT" sz="1400" b="1" dirty="0">
                <a:solidFill>
                  <a:srgbClr val="0070C0"/>
                </a:solidFill>
                <a:sym typeface="Wingdings 3" panose="05040102010807070707" pitchFamily="18" charset="2"/>
              </a:rPr>
              <a:t>BANGUAT – </a:t>
            </a:r>
            <a:r>
              <a:rPr lang="es-GT" sz="1400" b="1" baseline="0" dirty="0">
                <a:solidFill>
                  <a:srgbClr val="0070C0"/>
                </a:solidFill>
                <a:sym typeface="Wingdings 3" panose="05040102010807070707" pitchFamily="18" charset="2"/>
              </a:rPr>
              <a:t>Producto Interno Bruto (tasa de variación anual, precios constantes)</a:t>
            </a:r>
            <a:endParaRPr lang="es-GT" sz="1400" b="1" dirty="0"/>
          </a:p>
        </p:txBody>
      </p:sp>
      <p:graphicFrame>
        <p:nvGraphicFramePr>
          <p:cNvPr id="28" name="Gráfico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78104"/>
              </p:ext>
            </p:extLst>
          </p:nvPr>
        </p:nvGraphicFramePr>
        <p:xfrm>
          <a:off x="82656" y="887506"/>
          <a:ext cx="11913725" cy="4464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Tab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819148"/>
              </p:ext>
            </p:extLst>
          </p:nvPr>
        </p:nvGraphicFramePr>
        <p:xfrm>
          <a:off x="1452283" y="1048872"/>
          <a:ext cx="10448568" cy="5007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3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1520432328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355086077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720474881"/>
                    </a:ext>
                  </a:extLst>
                </a:gridCol>
                <a:gridCol w="435357">
                  <a:extLst>
                    <a:ext uri="{9D8B030D-6E8A-4147-A177-3AD203B41FA5}">
                      <a16:colId xmlns:a16="http://schemas.microsoft.com/office/drawing/2014/main" xmlns="" val="2796396503"/>
                    </a:ext>
                  </a:extLst>
                </a:gridCol>
              </a:tblGrid>
              <a:tr h="470646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3.85%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3.61%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2.40%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3.87%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2.53%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3.26%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5.38%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6.30%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3.28%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0.53%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2.87%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4.16%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2.97%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3.70%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4.17%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4.15%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3.68%</a:t>
                      </a:r>
                      <a:endParaRPr lang="es-GT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6270"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0306">
                <a:tc gridSpan="4">
                  <a:txBody>
                    <a:bodyPr/>
                    <a:lstStyle/>
                    <a:p>
                      <a:pPr algn="ctr"/>
                      <a:r>
                        <a:rPr lang="es-GT" sz="1400" b="1" dirty="0">
                          <a:solidFill>
                            <a:srgbClr val="0070C0"/>
                          </a:solidFill>
                          <a:sym typeface="Wingdings 3" panose="05040102010807070707" pitchFamily="18" charset="2"/>
                        </a:rPr>
                        <a:t>Compuesto</a:t>
                      </a:r>
                      <a:r>
                        <a:rPr lang="es-GT" sz="1400" b="1" dirty="0"/>
                        <a:t> </a:t>
                      </a:r>
                      <a:r>
                        <a:rPr lang="es-GT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=</a:t>
                      </a:r>
                      <a:r>
                        <a:rPr lang="es-GT" sz="1400" b="1" dirty="0"/>
                        <a:t>  </a:t>
                      </a:r>
                      <a:r>
                        <a:rPr lang="es-GT" sz="1600" b="1" dirty="0"/>
                        <a:t>4.04%</a:t>
                      </a:r>
                      <a:endParaRPr lang="es-GT" sz="1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GT" sz="1400" b="1" dirty="0">
                          <a:solidFill>
                            <a:srgbClr val="0070C0"/>
                          </a:solidFill>
                          <a:sym typeface="Wingdings 3" panose="05040102010807070707" pitchFamily="18" charset="2"/>
                        </a:rPr>
                        <a:t>Compuesto</a:t>
                      </a:r>
                      <a:r>
                        <a:rPr lang="es-GT" sz="1400" b="1" dirty="0"/>
                        <a:t> </a:t>
                      </a:r>
                      <a:r>
                        <a:rPr lang="es-GT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=</a:t>
                      </a:r>
                      <a:r>
                        <a:rPr lang="es-GT" sz="1400" b="1" dirty="0"/>
                        <a:t>  </a:t>
                      </a:r>
                      <a:r>
                        <a:rPr lang="es-GT" sz="1600" b="1" dirty="0"/>
                        <a:t>3.10%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GT" sz="1400" b="1" dirty="0">
                          <a:solidFill>
                            <a:srgbClr val="0070C0"/>
                          </a:solidFill>
                          <a:sym typeface="Wingdings 3" panose="05040102010807070707" pitchFamily="18" charset="2"/>
                        </a:rPr>
                        <a:t>Compuesto</a:t>
                      </a:r>
                      <a:r>
                        <a:rPr lang="es-GT" sz="1400" b="1" dirty="0"/>
                        <a:t> </a:t>
                      </a:r>
                      <a:r>
                        <a:rPr lang="es-GT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=</a:t>
                      </a:r>
                      <a:r>
                        <a:rPr lang="es-GT" sz="1400" b="1" dirty="0"/>
                        <a:t>  </a:t>
                      </a:r>
                      <a:r>
                        <a:rPr lang="es-GT" sz="1600" b="1" dirty="0"/>
                        <a:t>4.52%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GT" sz="1400" b="1" dirty="0">
                          <a:solidFill>
                            <a:srgbClr val="0070C0"/>
                          </a:solidFill>
                          <a:sym typeface="Wingdings 3" panose="05040102010807070707" pitchFamily="18" charset="2"/>
                        </a:rPr>
                        <a:t>Compuesto</a:t>
                      </a:r>
                      <a:r>
                        <a:rPr lang="es-GT" sz="1400" b="1" dirty="0"/>
                        <a:t> </a:t>
                      </a:r>
                      <a:r>
                        <a:rPr lang="es-GT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=</a:t>
                      </a:r>
                      <a:r>
                        <a:rPr lang="es-GT" sz="1400" b="1" dirty="0"/>
                        <a:t>  </a:t>
                      </a:r>
                      <a:r>
                        <a:rPr lang="es-GT" sz="1600" b="1" dirty="0"/>
                        <a:t>2.70%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GT" sz="1400" b="1" dirty="0">
                          <a:solidFill>
                            <a:srgbClr val="0070C0"/>
                          </a:solidFill>
                          <a:sym typeface="Wingdings 3" panose="05040102010807070707" pitchFamily="18" charset="2"/>
                        </a:rPr>
                        <a:t>Compuesto</a:t>
                      </a:r>
                      <a:r>
                        <a:rPr lang="es-GT" sz="1400" b="1" dirty="0"/>
                        <a:t> </a:t>
                      </a:r>
                      <a:r>
                        <a:rPr lang="es-GT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=</a:t>
                      </a:r>
                      <a:r>
                        <a:rPr lang="es-GT" sz="1400" b="1" dirty="0"/>
                        <a:t>  </a:t>
                      </a:r>
                      <a:r>
                        <a:rPr lang="es-GT" sz="1600" b="1" dirty="0"/>
                        <a:t>3.75%</a:t>
                      </a:r>
                      <a:endParaRPr lang="es-GT" sz="1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GT" sz="1600" b="1" dirty="0">
                          <a:solidFill>
                            <a:schemeClr val="bg1"/>
                          </a:solidFill>
                        </a:rPr>
                        <a:t>¿Cuál es la META?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0590"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7787" y="5436539"/>
            <a:ext cx="480525" cy="513245"/>
          </a:xfrm>
          <a:prstGeom prst="rect">
            <a:avLst/>
          </a:prstGeom>
          <a:solidFill>
            <a:schemeClr val="bg1"/>
          </a:solidFill>
          <a:ln w="1">
            <a:solidFill>
              <a:schemeClr val="bg1"/>
            </a:solidFill>
            <a:miter lim="800000"/>
            <a:headEnd/>
            <a:tailEnd type="none" w="med" len="med"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l="11266" r="8556"/>
          <a:stretch/>
        </p:blipFill>
        <p:spPr bwMode="auto">
          <a:xfrm>
            <a:off x="8607400" y="5436540"/>
            <a:ext cx="452973" cy="54000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32" name="chart"/>
          <p:cNvPicPr>
            <a:picLocks noChangeAspect="1"/>
          </p:cNvPicPr>
          <p:nvPr/>
        </p:nvPicPr>
        <p:blipFill>
          <a:blip r:embed="rId5" cstate="print"/>
          <a:srcRect l="4546" r="4988" b="8010"/>
          <a:stretch>
            <a:fillRect/>
          </a:stretch>
        </p:blipFill>
        <p:spPr>
          <a:xfrm>
            <a:off x="5074188" y="5436540"/>
            <a:ext cx="528580" cy="514800"/>
          </a:xfrm>
          <a:prstGeom prst="rect">
            <a:avLst/>
          </a:prstGeom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6" cstate="print"/>
          <a:srcRect l="17197" t="16766" r="16561" b="5988"/>
          <a:stretch>
            <a:fillRect/>
          </a:stretch>
        </p:blipFill>
        <p:spPr bwMode="auto">
          <a:xfrm>
            <a:off x="3461304" y="5436540"/>
            <a:ext cx="413779" cy="51324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7" cstate="print"/>
          <a:srcRect l="26857" t="17625" r="29714" b="16475"/>
          <a:stretch>
            <a:fillRect/>
          </a:stretch>
        </p:blipFill>
        <p:spPr bwMode="auto">
          <a:xfrm>
            <a:off x="1685470" y="5436540"/>
            <a:ext cx="453252" cy="51480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35" name="CuadroTexto 34"/>
          <p:cNvSpPr txBox="1"/>
          <p:nvPr/>
        </p:nvSpPr>
        <p:spPr>
          <a:xfrm>
            <a:off x="2138722" y="5431551"/>
            <a:ext cx="921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/>
              <a:t>Álvaro Arzú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3875083" y="5431551"/>
            <a:ext cx="921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/>
              <a:t>Alfonso Portillo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5602768" y="5426564"/>
            <a:ext cx="921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/>
              <a:t>Óscar Berger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7328312" y="5426564"/>
            <a:ext cx="921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/>
              <a:t>Álvaro Colom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9060373" y="5426564"/>
            <a:ext cx="921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/>
              <a:t>Otto Pérez M.</a:t>
            </a:r>
          </a:p>
        </p:txBody>
      </p:sp>
      <p:cxnSp>
        <p:nvCxnSpPr>
          <p:cNvPr id="40" name="Conector recto de flecha 39"/>
          <p:cNvCxnSpPr/>
          <p:nvPr/>
        </p:nvCxnSpPr>
        <p:spPr>
          <a:xfrm flipV="1">
            <a:off x="9936743" y="1562294"/>
            <a:ext cx="0" cy="82800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979782" y="1925363"/>
            <a:ext cx="10908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adroTexto 41"/>
          <p:cNvSpPr txBox="1"/>
          <p:nvPr/>
        </p:nvSpPr>
        <p:spPr>
          <a:xfrm>
            <a:off x="82656" y="1048872"/>
            <a:ext cx="8971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100" b="1" dirty="0"/>
              <a:t>Crecimiento PIB (real)</a:t>
            </a:r>
          </a:p>
        </p:txBody>
      </p:sp>
      <p:sp>
        <p:nvSpPr>
          <p:cNvPr id="43" name="CuadroTexto 42"/>
          <p:cNvSpPr txBox="1"/>
          <p:nvPr/>
        </p:nvSpPr>
        <p:spPr>
          <a:xfrm>
            <a:off x="10959353" y="5426564"/>
            <a:ext cx="79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/>
              <a:t>Jimmy Morales</a:t>
            </a:r>
          </a:p>
        </p:txBody>
      </p:sp>
      <p:pic>
        <p:nvPicPr>
          <p:cNvPr id="44" name="Imagen 43" descr="images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993" y="5436539"/>
            <a:ext cx="627019" cy="51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7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063229"/>
              </p:ext>
            </p:extLst>
          </p:nvPr>
        </p:nvGraphicFramePr>
        <p:xfrm>
          <a:off x="5677468" y="1026015"/>
          <a:ext cx="3345505" cy="5470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286">
                  <a:extLst>
                    <a:ext uri="{9D8B030D-6E8A-4147-A177-3AD203B41FA5}">
                      <a16:colId xmlns:a16="http://schemas.microsoft.com/office/drawing/2014/main" xmlns="" val="206651610"/>
                    </a:ext>
                  </a:extLst>
                </a:gridCol>
                <a:gridCol w="2669219">
                  <a:extLst>
                    <a:ext uri="{9D8B030D-6E8A-4147-A177-3AD203B41FA5}">
                      <a16:colId xmlns:a16="http://schemas.microsoft.com/office/drawing/2014/main" xmlns="" val="714998663"/>
                    </a:ext>
                  </a:extLst>
                </a:gridCol>
              </a:tblGrid>
              <a:tr h="1853663">
                <a:tc rowSpan="3">
                  <a:txBody>
                    <a:bodyPr/>
                    <a:lstStyle/>
                    <a:p>
                      <a:pPr algn="ctr"/>
                      <a:r>
                        <a:rPr lang="es-GT" sz="2000" b="1" dirty="0">
                          <a:solidFill>
                            <a:srgbClr val="0070C0"/>
                          </a:solidFill>
                        </a:rPr>
                        <a:t>Fundamentos</a:t>
                      </a:r>
                      <a:r>
                        <a:rPr lang="es-GT" sz="2000" b="1" baseline="0" dirty="0">
                          <a:solidFill>
                            <a:srgbClr val="0070C0"/>
                          </a:solidFill>
                        </a:rPr>
                        <a:t> para una ECONOMÍA INCLUYENTE</a:t>
                      </a:r>
                      <a:endParaRPr lang="es-GT" sz="2800" b="1" dirty="0">
                        <a:solidFill>
                          <a:srgbClr val="0070C0"/>
                        </a:solidFill>
                      </a:endParaRPr>
                    </a:p>
                  </a:txBody>
                  <a:tcPr vert="vert270"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tx1"/>
                          </a:solidFill>
                        </a:rPr>
                        <a:t>Mayor</a:t>
                      </a:r>
                      <a:r>
                        <a:rPr lang="es-GT" b="1" baseline="0" dirty="0" smtClean="0">
                          <a:solidFill>
                            <a:schemeClr val="tx1"/>
                          </a:solidFill>
                        </a:rPr>
                        <a:t> incidencia de</a:t>
                      </a:r>
                      <a:endParaRPr lang="es-GT" b="1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GT" sz="2400" b="1" baseline="0" dirty="0">
                          <a:solidFill>
                            <a:srgbClr val="0070C0"/>
                          </a:solidFill>
                        </a:rPr>
                        <a:t>SECTOR PÚBLICO</a:t>
                      </a:r>
                      <a:endParaRPr lang="es-GT" sz="2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5816335"/>
                  </a:ext>
                </a:extLst>
              </a:tr>
              <a:tr h="2715904">
                <a:tc vMerge="1">
                  <a:txBody>
                    <a:bodyPr/>
                    <a:lstStyle/>
                    <a:p>
                      <a:pPr algn="ctr"/>
                      <a:endParaRPr lang="es-GT" sz="2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tx1"/>
                          </a:solidFill>
                        </a:rPr>
                        <a:t>Mayor</a:t>
                      </a:r>
                      <a:r>
                        <a:rPr lang="es-GT" b="1" baseline="0" dirty="0" smtClean="0">
                          <a:solidFill>
                            <a:schemeClr val="tx1"/>
                          </a:solidFill>
                        </a:rPr>
                        <a:t> incidencia de</a:t>
                      </a:r>
                      <a:endParaRPr lang="es-GT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GT" sz="2400" b="1" dirty="0">
                          <a:solidFill>
                            <a:srgbClr val="0070C0"/>
                          </a:solidFill>
                        </a:rPr>
                        <a:t>SECTOR</a:t>
                      </a:r>
                      <a:r>
                        <a:rPr lang="es-GT" sz="2400" b="1" baseline="0" dirty="0">
                          <a:solidFill>
                            <a:srgbClr val="0070C0"/>
                          </a:solidFill>
                        </a:rPr>
                        <a:t> PRIVADO</a:t>
                      </a:r>
                      <a:endParaRPr lang="es-GT" sz="2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4161287"/>
                  </a:ext>
                </a:extLst>
              </a:tr>
              <a:tr h="900752">
                <a:tc vMerge="1">
                  <a:txBody>
                    <a:bodyPr/>
                    <a:lstStyle/>
                    <a:p>
                      <a:pPr algn="ctr"/>
                      <a:endParaRPr lang="es-GT" sz="2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800" b="1" dirty="0" smtClean="0">
                          <a:solidFill>
                            <a:schemeClr val="tx1"/>
                          </a:solidFill>
                        </a:rPr>
                        <a:t>Mayor</a:t>
                      </a:r>
                      <a:r>
                        <a:rPr lang="es-GT" sz="1800" b="1" baseline="0" dirty="0" smtClean="0">
                          <a:solidFill>
                            <a:schemeClr val="tx1"/>
                          </a:solidFill>
                        </a:rPr>
                        <a:t> inicidencia de</a:t>
                      </a:r>
                      <a:endParaRPr lang="es-GT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GT" sz="2400" b="1" dirty="0" smtClean="0">
                          <a:solidFill>
                            <a:srgbClr val="0070C0"/>
                          </a:solidFill>
                        </a:rPr>
                        <a:t>ACADEMIA</a:t>
                      </a:r>
                      <a:endParaRPr lang="es-GT" sz="2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7464791"/>
                  </a:ext>
                </a:extLst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521" y="999120"/>
            <a:ext cx="2789600" cy="55440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80012" y="5326534"/>
            <a:ext cx="4951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>
                <a:solidFill>
                  <a:schemeClr val="accent2"/>
                </a:solidFill>
              </a:rPr>
              <a:t>“</a:t>
            </a:r>
            <a:r>
              <a:rPr lang="es-GT" b="1" dirty="0"/>
              <a:t>Crear suficientes y adecuadas oportunidades de desarrollo humano para toda la población por medio de un modelo de crecimiento económico incluyente y sostenible.</a:t>
            </a:r>
            <a:r>
              <a:rPr lang="es-GT" b="1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-1" y="134868"/>
            <a:ext cx="10030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La visión de desarrollo se basa en un modelo económico incluyente</a:t>
            </a:r>
            <a:endParaRPr lang="es-GT" b="1" i="1" dirty="0">
              <a:solidFill>
                <a:srgbClr val="FFFF00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78" y="983134"/>
            <a:ext cx="4610100" cy="43434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881121" y="2143760"/>
            <a:ext cx="79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>
                <a:solidFill>
                  <a:schemeClr val="bg1"/>
                </a:solidFill>
              </a:rPr>
              <a:t>Empleo para Jóvenes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779521" y="3413760"/>
            <a:ext cx="86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>
                <a:solidFill>
                  <a:schemeClr val="bg1"/>
                </a:solidFill>
              </a:rPr>
              <a:t>Mejora de los Ingresos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733040" y="4338320"/>
            <a:ext cx="10464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>
                <a:solidFill>
                  <a:schemeClr val="bg1"/>
                </a:solidFill>
              </a:rPr>
              <a:t>Desarrollo de nuevos Sectores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598476" y="4338320"/>
            <a:ext cx="10464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>
                <a:solidFill>
                  <a:schemeClr val="bg1"/>
                </a:solidFill>
              </a:rPr>
              <a:t>Apoyo a nuevos Territorios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43558" y="3347412"/>
            <a:ext cx="10464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 err="1">
                <a:solidFill>
                  <a:schemeClr val="bg1"/>
                </a:solidFill>
              </a:rPr>
              <a:t>Soste-nibilidad</a:t>
            </a:r>
            <a:r>
              <a:rPr lang="es-GT" sz="1400" b="1" dirty="0">
                <a:solidFill>
                  <a:schemeClr val="bg1"/>
                </a:solidFill>
              </a:rPr>
              <a:t> Ambiental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747520" y="2815982"/>
            <a:ext cx="1872000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GT" sz="3000" b="1" dirty="0">
                <a:solidFill>
                  <a:srgbClr val="011D71"/>
                </a:solidFill>
              </a:rPr>
              <a:t>5 desafíos</a:t>
            </a:r>
          </a:p>
        </p:txBody>
      </p:sp>
    </p:spTree>
    <p:extLst>
      <p:ext uri="{BB962C8B-B14F-4D97-AF65-F5344CB8AC3E}">
        <p14:creationId xmlns:p14="http://schemas.microsoft.com/office/powerpoint/2010/main" val="88443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Esta Agenda es compatible con los objetivos de largo plazo del país</a:t>
            </a:r>
            <a:endParaRPr lang="es-GT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xmlns:p14="http://schemas.microsoft.com/office/powerpoint/2010/main"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929613"/>
              </p:ext>
            </p:extLst>
          </p:nvPr>
        </p:nvGraphicFramePr>
        <p:xfrm>
          <a:off x="107663" y="1056310"/>
          <a:ext cx="2483473" cy="5380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927">
                  <a:extLst>
                    <a:ext uri="{9D8B030D-6E8A-4147-A177-3AD203B41FA5}">
                      <a16:colId xmlns:a16="http://schemas.microsoft.com/office/drawing/2014/main" xmlns="" val="1512982140"/>
                    </a:ext>
                  </a:extLst>
                </a:gridCol>
                <a:gridCol w="1864546">
                  <a:extLst>
                    <a:ext uri="{9D8B030D-6E8A-4147-A177-3AD203B41FA5}">
                      <a16:colId xmlns:a16="http://schemas.microsoft.com/office/drawing/2014/main" xmlns="" val="799826404"/>
                    </a:ext>
                  </a:extLst>
                </a:gridCol>
              </a:tblGrid>
              <a:tr h="1793628">
                <a:tc rowSpan="3">
                  <a:txBody>
                    <a:bodyPr/>
                    <a:lstStyle/>
                    <a:p>
                      <a:pPr algn="ctr"/>
                      <a:r>
                        <a:rPr lang="es-GT" dirty="0"/>
                        <a:t>RESULTADOS</a:t>
                      </a:r>
                      <a:r>
                        <a:rPr lang="es-GT" baseline="0" dirty="0"/>
                        <a:t> POR MEJORA DE LA COMPETITIVIDAD</a:t>
                      </a:r>
                      <a:endParaRPr lang="es-GT" dirty="0"/>
                    </a:p>
                  </a:txBody>
                  <a:tcPr vert="vert27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358052"/>
                  </a:ext>
                </a:extLst>
              </a:tr>
              <a:tr h="1793628">
                <a:tc vMerge="1">
                  <a:txBody>
                    <a:bodyPr/>
                    <a:lstStyle/>
                    <a:p>
                      <a:endParaRPr lang="es-GT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61119812"/>
                  </a:ext>
                </a:extLst>
              </a:tr>
              <a:tr h="1793628">
                <a:tc vMerge="1">
                  <a:txBody>
                    <a:bodyPr/>
                    <a:lstStyle/>
                    <a:p>
                      <a:endParaRPr lang="es-GT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0397023"/>
                  </a:ext>
                </a:extLst>
              </a:tr>
            </a:tbl>
          </a:graphicData>
        </a:graphic>
      </p:graphicFrame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2"/>
          <a:srcRect l="604" t="21365" r="84114" b="55725"/>
          <a:stretch/>
        </p:blipFill>
        <p:spPr>
          <a:xfrm>
            <a:off x="794515" y="1078427"/>
            <a:ext cx="1705970" cy="1705970"/>
          </a:xfrm>
          <a:prstGeom prst="rect">
            <a:avLst/>
          </a:prstGeom>
        </p:spPr>
      </p:pic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600973"/>
              </p:ext>
            </p:extLst>
          </p:nvPr>
        </p:nvGraphicFramePr>
        <p:xfrm>
          <a:off x="2577906" y="1056310"/>
          <a:ext cx="9506660" cy="5380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0">
                  <a:extLst>
                    <a:ext uri="{9D8B030D-6E8A-4147-A177-3AD203B41FA5}">
                      <a16:colId xmlns:a16="http://schemas.microsoft.com/office/drawing/2014/main" xmlns="" val="727822576"/>
                    </a:ext>
                  </a:extLst>
                </a:gridCol>
                <a:gridCol w="8766000">
                  <a:extLst>
                    <a:ext uri="{9D8B030D-6E8A-4147-A177-3AD203B41FA5}">
                      <a16:colId xmlns:a16="http://schemas.microsoft.com/office/drawing/2014/main" xmlns="" val="1242232484"/>
                    </a:ext>
                  </a:extLst>
                </a:gridCol>
              </a:tblGrid>
              <a:tr h="1793628">
                <a:tc>
                  <a:txBody>
                    <a:bodyPr/>
                    <a:lstStyle/>
                    <a:p>
                      <a:pPr algn="ctr"/>
                      <a:r>
                        <a:rPr lang="es-GT" b="1" dirty="0">
                          <a:solidFill>
                            <a:schemeClr val="bg1"/>
                          </a:solidFill>
                        </a:rPr>
                        <a:t>Requerimientos</a:t>
                      </a:r>
                      <a:r>
                        <a:rPr lang="es-GT" b="1" baseline="0" dirty="0">
                          <a:solidFill>
                            <a:schemeClr val="bg1"/>
                          </a:solidFill>
                        </a:rPr>
                        <a:t> Básicos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358052"/>
                  </a:ext>
                </a:extLst>
              </a:tr>
              <a:tr h="1793628">
                <a:tc>
                  <a:txBody>
                    <a:bodyPr/>
                    <a:lstStyle/>
                    <a:p>
                      <a:pPr algn="ctr"/>
                      <a:r>
                        <a:rPr lang="es-GT" b="1">
                          <a:solidFill>
                            <a:schemeClr val="bg1"/>
                          </a:solidFill>
                        </a:rPr>
                        <a:t>Potenciadores</a:t>
                      </a:r>
                      <a:r>
                        <a:rPr lang="es-GT" b="1" baseline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s-GT" b="1" baseline="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s-GT" b="1" baseline="0" dirty="0">
                          <a:solidFill>
                            <a:schemeClr val="bg1"/>
                          </a:solidFill>
                        </a:rPr>
                        <a:t>de Eficiencia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61119812"/>
                  </a:ext>
                </a:extLst>
              </a:tr>
              <a:tr h="1793628">
                <a:tc>
                  <a:txBody>
                    <a:bodyPr/>
                    <a:lstStyle/>
                    <a:p>
                      <a:pPr algn="ctr"/>
                      <a:r>
                        <a:rPr lang="es-GT" b="1" dirty="0">
                          <a:solidFill>
                            <a:schemeClr val="bg1"/>
                          </a:solidFill>
                        </a:rPr>
                        <a:t>Innovación</a:t>
                      </a:r>
                      <a:r>
                        <a:rPr lang="es-GT" b="1" baseline="0" dirty="0">
                          <a:solidFill>
                            <a:schemeClr val="bg1"/>
                          </a:solidFill>
                        </a:rPr>
                        <a:t> y Sofisticación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0397023"/>
                  </a:ext>
                </a:extLst>
              </a:tr>
            </a:tbl>
          </a:graphicData>
        </a:graphic>
      </p:graphicFrame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/>
          <a:srcRect l="34148" t="21319" r="50570" b="55771"/>
          <a:stretch/>
        </p:blipFill>
        <p:spPr>
          <a:xfrm>
            <a:off x="3385062" y="1080233"/>
            <a:ext cx="1705970" cy="170597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2"/>
          <a:srcRect l="50775" t="21319" r="33943" b="55771"/>
          <a:stretch/>
        </p:blipFill>
        <p:spPr>
          <a:xfrm>
            <a:off x="5118328" y="1080233"/>
            <a:ext cx="1705970" cy="170597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2"/>
          <a:srcRect l="84274" t="21319" r="444" b="55771"/>
          <a:stretch/>
        </p:blipFill>
        <p:spPr>
          <a:xfrm>
            <a:off x="6857325" y="1080233"/>
            <a:ext cx="1705970" cy="170597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2"/>
          <a:srcRect l="573" t="45969" r="84129" b="31097"/>
          <a:stretch/>
        </p:blipFill>
        <p:spPr>
          <a:xfrm>
            <a:off x="5118328" y="2892176"/>
            <a:ext cx="1707776" cy="1707776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2"/>
          <a:srcRect l="17315" t="45969" r="67386" b="31097"/>
          <a:stretch/>
        </p:blipFill>
        <p:spPr>
          <a:xfrm>
            <a:off x="6856422" y="2892176"/>
            <a:ext cx="1707775" cy="170777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2"/>
          <a:srcRect l="17317" t="21319" r="67385" b="55771"/>
          <a:stretch/>
        </p:blipFill>
        <p:spPr>
          <a:xfrm>
            <a:off x="3385062" y="2893982"/>
            <a:ext cx="1707776" cy="170597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2"/>
          <a:srcRect l="34179" t="45969" r="50521" b="31097"/>
          <a:stretch/>
        </p:blipFill>
        <p:spPr>
          <a:xfrm>
            <a:off x="3383256" y="4707731"/>
            <a:ext cx="1707776" cy="1707776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2"/>
          <a:srcRect l="67551" t="45969" r="17149" b="31097"/>
          <a:stretch/>
        </p:blipFill>
        <p:spPr>
          <a:xfrm>
            <a:off x="8595578" y="2892176"/>
            <a:ext cx="1707777" cy="1707776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 rotWithShape="1">
          <a:blip r:embed="rId2"/>
          <a:srcRect l="67551" t="45969" r="17149" b="31097"/>
          <a:stretch/>
        </p:blipFill>
        <p:spPr>
          <a:xfrm>
            <a:off x="8599566" y="1078427"/>
            <a:ext cx="1707777" cy="1707776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 rotWithShape="1">
          <a:blip r:embed="rId2"/>
          <a:srcRect l="50814" t="70890" r="33885" b="6179"/>
          <a:stretch/>
        </p:blipFill>
        <p:spPr>
          <a:xfrm>
            <a:off x="10342066" y="1078427"/>
            <a:ext cx="1707776" cy="170777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2"/>
          <a:srcRect l="574" t="70890" r="84126" b="6179"/>
          <a:stretch/>
        </p:blipFill>
        <p:spPr>
          <a:xfrm>
            <a:off x="10342066" y="2892176"/>
            <a:ext cx="1707776" cy="1707777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2"/>
          <a:srcRect l="67554" t="70890" r="17146" b="6179"/>
          <a:stretch/>
        </p:blipFill>
        <p:spPr>
          <a:xfrm>
            <a:off x="5117424" y="4728041"/>
            <a:ext cx="1707777" cy="1707777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2"/>
          <a:srcRect l="84297" t="45969" r="403" b="31097"/>
          <a:stretch/>
        </p:blipFill>
        <p:spPr>
          <a:xfrm>
            <a:off x="792707" y="4707731"/>
            <a:ext cx="1707777" cy="1707776"/>
          </a:xfrm>
          <a:prstGeom prst="rect">
            <a:avLst/>
          </a:prstGeom>
        </p:spPr>
      </p:pic>
      <p:pic>
        <p:nvPicPr>
          <p:cNvPr id="40" name="Imagen 39"/>
          <p:cNvPicPr preferRelativeResize="0">
            <a:picLocks/>
          </p:cNvPicPr>
          <p:nvPr/>
        </p:nvPicPr>
        <p:blipFill rotWithShape="1">
          <a:blip r:embed="rId2"/>
          <a:srcRect l="50737" t="46052" r="33903" b="30926"/>
          <a:stretch/>
        </p:blipFill>
        <p:spPr>
          <a:xfrm>
            <a:off x="787314" y="2892176"/>
            <a:ext cx="1706400" cy="1706400"/>
          </a:xfrm>
          <a:prstGeom prst="rect">
            <a:avLst/>
          </a:prstGeom>
        </p:spPr>
      </p:pic>
      <p:sp>
        <p:nvSpPr>
          <p:cNvPr id="41" name="CuadroTexto 40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Esta Agenda es compatible con los objetivos de largo plazo del país</a:t>
            </a:r>
            <a:endParaRPr lang="es-GT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0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ágono 5"/>
          <p:cNvSpPr/>
          <p:nvPr/>
        </p:nvSpPr>
        <p:spPr>
          <a:xfrm>
            <a:off x="7172960" y="2565400"/>
            <a:ext cx="2622720" cy="2273800"/>
          </a:xfrm>
          <a:prstGeom prst="hexagon">
            <a:avLst>
              <a:gd name="adj" fmla="val 28442"/>
              <a:gd name="vf" fmla="val 11547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6" name="Hexágono 35"/>
          <p:cNvSpPr/>
          <p:nvPr/>
        </p:nvSpPr>
        <p:spPr>
          <a:xfrm>
            <a:off x="5110480" y="1392940"/>
            <a:ext cx="2622720" cy="2273800"/>
          </a:xfrm>
          <a:prstGeom prst="hexagon">
            <a:avLst>
              <a:gd name="adj" fmla="val 28442"/>
              <a:gd name="vf" fmla="val 11547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7" name="Hexágono 36"/>
          <p:cNvSpPr/>
          <p:nvPr/>
        </p:nvSpPr>
        <p:spPr>
          <a:xfrm>
            <a:off x="5110480" y="3737860"/>
            <a:ext cx="2622720" cy="2273800"/>
          </a:xfrm>
          <a:prstGeom prst="hexagon">
            <a:avLst>
              <a:gd name="adj" fmla="val 28442"/>
              <a:gd name="vf" fmla="val 11547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8" name="Hexágono 37"/>
          <p:cNvSpPr/>
          <p:nvPr/>
        </p:nvSpPr>
        <p:spPr>
          <a:xfrm>
            <a:off x="9235440" y="1392940"/>
            <a:ext cx="2622720" cy="2273800"/>
          </a:xfrm>
          <a:prstGeom prst="hexagon">
            <a:avLst>
              <a:gd name="adj" fmla="val 28442"/>
              <a:gd name="vf" fmla="val 115470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9" name="Hexágono 38"/>
          <p:cNvSpPr/>
          <p:nvPr/>
        </p:nvSpPr>
        <p:spPr>
          <a:xfrm>
            <a:off x="9235440" y="3737860"/>
            <a:ext cx="2622720" cy="2273800"/>
          </a:xfrm>
          <a:prstGeom prst="hexagon">
            <a:avLst>
              <a:gd name="adj" fmla="val 28442"/>
              <a:gd name="vf" fmla="val 115470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CuadroTexto 6"/>
          <p:cNvSpPr txBox="1"/>
          <p:nvPr/>
        </p:nvSpPr>
        <p:spPr>
          <a:xfrm>
            <a:off x="1058036" y="1554480"/>
            <a:ext cx="2924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400" b="1" dirty="0"/>
              <a:t>CENTRO ENERGÉTICO</a:t>
            </a:r>
          </a:p>
        </p:txBody>
      </p:sp>
      <p:sp>
        <p:nvSpPr>
          <p:cNvPr id="40" name="CuadroTexto 39"/>
          <p:cNvSpPr txBox="1"/>
          <p:nvPr/>
        </p:nvSpPr>
        <p:spPr>
          <a:xfrm>
            <a:off x="1058036" y="2183170"/>
            <a:ext cx="2657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400" b="1" dirty="0"/>
              <a:t>CENTRO LOGÍSTICO</a:t>
            </a:r>
          </a:p>
        </p:txBody>
      </p:sp>
      <p:sp>
        <p:nvSpPr>
          <p:cNvPr id="41" name="CuadroTexto 40"/>
          <p:cNvSpPr txBox="1"/>
          <p:nvPr/>
        </p:nvSpPr>
        <p:spPr>
          <a:xfrm>
            <a:off x="1058036" y="2815095"/>
            <a:ext cx="2736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400" b="1" dirty="0"/>
              <a:t>DESTINO TURÍSTICO</a:t>
            </a:r>
          </a:p>
        </p:txBody>
      </p:sp>
      <p:sp>
        <p:nvSpPr>
          <p:cNvPr id="42" name="CuadroTexto 41"/>
          <p:cNvSpPr txBox="1"/>
          <p:nvPr/>
        </p:nvSpPr>
        <p:spPr>
          <a:xfrm>
            <a:off x="1058036" y="3443785"/>
            <a:ext cx="3936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400" b="1" dirty="0"/>
              <a:t>PLATAFORMA EXPORTADORA</a:t>
            </a:r>
          </a:p>
        </p:txBody>
      </p:sp>
      <p:sp>
        <p:nvSpPr>
          <p:cNvPr id="43" name="CuadroTexto 42"/>
          <p:cNvSpPr txBox="1"/>
          <p:nvPr/>
        </p:nvSpPr>
        <p:spPr>
          <a:xfrm>
            <a:off x="1058036" y="4072475"/>
            <a:ext cx="281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400" b="1" dirty="0"/>
              <a:t>CONSUMO INTERNO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308909" y="1554480"/>
            <a:ext cx="460800" cy="461665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4" name="Rectángulo 43"/>
          <p:cNvSpPr/>
          <p:nvPr/>
        </p:nvSpPr>
        <p:spPr>
          <a:xfrm>
            <a:off x="308909" y="2183170"/>
            <a:ext cx="460800" cy="461665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5" name="Rectángulo 44"/>
          <p:cNvSpPr/>
          <p:nvPr/>
        </p:nvSpPr>
        <p:spPr>
          <a:xfrm>
            <a:off x="308909" y="2815095"/>
            <a:ext cx="460800" cy="461665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6" name="Rectángulo 45"/>
          <p:cNvSpPr/>
          <p:nvPr/>
        </p:nvSpPr>
        <p:spPr>
          <a:xfrm>
            <a:off x="308909" y="3443785"/>
            <a:ext cx="460800" cy="461665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7" name="Rectángulo 46"/>
          <p:cNvSpPr/>
          <p:nvPr/>
        </p:nvSpPr>
        <p:spPr>
          <a:xfrm>
            <a:off x="308909" y="4072475"/>
            <a:ext cx="460800" cy="461665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90980" y="1883142"/>
            <a:ext cx="1061720" cy="1061720"/>
          </a:xfrm>
          <a:prstGeom prst="rect">
            <a:avLst/>
          </a:prstGeom>
        </p:spPr>
      </p:pic>
      <p:pic>
        <p:nvPicPr>
          <p:cNvPr id="49" name="Imagen 48"/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9309" y="1603594"/>
            <a:ext cx="360000" cy="360000"/>
          </a:xfrm>
          <a:prstGeom prst="rect">
            <a:avLst/>
          </a:prstGeom>
        </p:spPr>
      </p:pic>
      <p:pic>
        <p:nvPicPr>
          <p:cNvPr id="51" name="Imagen 50"/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1110" y="4384030"/>
            <a:ext cx="981460" cy="981460"/>
          </a:xfrm>
          <a:prstGeom prst="rect">
            <a:avLst/>
          </a:prstGeom>
        </p:spPr>
      </p:pic>
      <p:pic>
        <p:nvPicPr>
          <p:cNvPr id="52" name="Imagen 51"/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9309" y="2234002"/>
            <a:ext cx="360000" cy="360000"/>
          </a:xfrm>
          <a:prstGeom prst="rect">
            <a:avLst/>
          </a:prstGeom>
        </p:spPr>
      </p:pic>
      <p:pic>
        <p:nvPicPr>
          <p:cNvPr id="55" name="Imagen 54"/>
          <p:cNvPicPr>
            <a:picLocks noChangeAspect="1"/>
          </p:cNvPicPr>
          <p:nvPr/>
        </p:nvPicPr>
        <p:blipFill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4475" y="2137515"/>
            <a:ext cx="784650" cy="784650"/>
          </a:xfrm>
          <a:prstGeom prst="rect">
            <a:avLst/>
          </a:prstGeom>
        </p:spPr>
      </p:pic>
      <p:pic>
        <p:nvPicPr>
          <p:cNvPr id="56" name="Imagen 55"/>
          <p:cNvPicPr>
            <a:picLocks noChangeAspect="1"/>
          </p:cNvPicPr>
          <p:nvPr/>
        </p:nvPicPr>
        <p:blipFill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9309" y="2865927"/>
            <a:ext cx="360000" cy="360000"/>
          </a:xfrm>
          <a:prstGeom prst="rect">
            <a:avLst/>
          </a:prstGeom>
        </p:spPr>
      </p:pic>
      <p:pic>
        <p:nvPicPr>
          <p:cNvPr id="57" name="Imagen 56"/>
          <p:cNvPicPr>
            <a:picLocks noChangeAspect="1"/>
          </p:cNvPicPr>
          <p:nvPr/>
        </p:nvPicPr>
        <p:blipFill>
          <a:blip r:embed="rId1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56854" y="3270045"/>
            <a:ext cx="654932" cy="864510"/>
          </a:xfrm>
          <a:prstGeom prst="rect">
            <a:avLst/>
          </a:prstGeom>
        </p:spPr>
      </p:pic>
      <p:pic>
        <p:nvPicPr>
          <p:cNvPr id="58" name="Imagen 57"/>
          <p:cNvPicPr>
            <a:picLocks noChangeAspect="1"/>
          </p:cNvPicPr>
          <p:nvPr/>
        </p:nvPicPr>
        <p:blipFill>
          <a:blip r:embed="rId1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2946" y="3494617"/>
            <a:ext cx="272725" cy="36000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1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89463" y="4336827"/>
            <a:ext cx="914674" cy="914674"/>
          </a:xfrm>
          <a:prstGeom prst="rect">
            <a:avLst/>
          </a:prstGeom>
        </p:spPr>
      </p:pic>
      <p:pic>
        <p:nvPicPr>
          <p:cNvPr id="60" name="Imagen 59"/>
          <p:cNvPicPr>
            <a:picLocks noChangeAspect="1"/>
          </p:cNvPicPr>
          <p:nvPr/>
        </p:nvPicPr>
        <p:blipFill>
          <a:blip r:embed="rId1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9308" y="4123307"/>
            <a:ext cx="360000" cy="360000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 flipH="1">
            <a:off x="975360" y="1554480"/>
            <a:ext cx="0" cy="3024000"/>
          </a:xfrm>
          <a:prstGeom prst="line">
            <a:avLst/>
          </a:prstGeom>
          <a:ln w="28575">
            <a:solidFill>
              <a:srgbClr val="011D7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Shape 210"/>
          <p:cNvSpPr/>
          <p:nvPr/>
        </p:nvSpPr>
        <p:spPr>
          <a:xfrm>
            <a:off x="975360" y="5020713"/>
            <a:ext cx="1699449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1800" dirty="0">
                <a:solidFill>
                  <a:schemeClr val="tx1"/>
                </a:solidFill>
              </a:rPr>
              <a:t>CRECIMIENTO</a:t>
            </a:r>
            <a:r>
              <a:rPr lang="es-GT" sz="1800" dirty="0">
                <a:solidFill>
                  <a:schemeClr val="tx1"/>
                </a:solidFill>
              </a:rPr>
              <a:t>: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65" name="Shape 211"/>
          <p:cNvSpPr/>
          <p:nvPr/>
        </p:nvSpPr>
        <p:spPr>
          <a:xfrm>
            <a:off x="969563" y="5432297"/>
            <a:ext cx="1340376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1800" dirty="0">
                <a:solidFill>
                  <a:schemeClr val="tx1"/>
                </a:solidFill>
              </a:rPr>
              <a:t>INVERSIÓN</a:t>
            </a:r>
            <a:r>
              <a:rPr lang="es-GT" sz="1800" dirty="0">
                <a:solidFill>
                  <a:schemeClr val="tx1"/>
                </a:solidFill>
              </a:rPr>
              <a:t>: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66" name="Shape 212"/>
          <p:cNvSpPr/>
          <p:nvPr/>
        </p:nvSpPr>
        <p:spPr>
          <a:xfrm>
            <a:off x="975360" y="5843881"/>
            <a:ext cx="1053439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1800" dirty="0">
                <a:solidFill>
                  <a:schemeClr val="tx1"/>
                </a:solidFill>
              </a:rPr>
              <a:t>EMPLEO</a:t>
            </a:r>
            <a:r>
              <a:rPr lang="es-GT" sz="1800" dirty="0">
                <a:solidFill>
                  <a:schemeClr val="tx1"/>
                </a:solidFill>
              </a:rPr>
              <a:t>: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67" name="Shape 219"/>
          <p:cNvSpPr/>
          <p:nvPr/>
        </p:nvSpPr>
        <p:spPr>
          <a:xfrm>
            <a:off x="2724785" y="5020713"/>
            <a:ext cx="1531672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600" b="1">
                <a:solidFill>
                  <a:srgbClr val="51A7F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s-ES_tradnl" sz="1800" dirty="0">
                <a:solidFill>
                  <a:schemeClr val="tx1"/>
                </a:solidFill>
              </a:rPr>
              <a:t>Mayor al </a:t>
            </a:r>
            <a:r>
              <a:rPr sz="1800" dirty="0">
                <a:solidFill>
                  <a:schemeClr val="tx1"/>
                </a:solidFill>
              </a:rPr>
              <a:t>6 %</a:t>
            </a:r>
          </a:p>
        </p:txBody>
      </p:sp>
      <p:sp>
        <p:nvSpPr>
          <p:cNvPr id="68" name="Shape 220"/>
          <p:cNvSpPr/>
          <p:nvPr/>
        </p:nvSpPr>
        <p:spPr>
          <a:xfrm>
            <a:off x="2724785" y="5432296"/>
            <a:ext cx="1356293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600" b="1">
                <a:solidFill>
                  <a:srgbClr val="51A7F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1800" dirty="0">
                <a:solidFill>
                  <a:schemeClr val="tx1"/>
                </a:solidFill>
              </a:rPr>
              <a:t>25% del PIB</a:t>
            </a:r>
          </a:p>
        </p:txBody>
      </p:sp>
      <p:sp>
        <p:nvSpPr>
          <p:cNvPr id="69" name="Shape 221"/>
          <p:cNvSpPr/>
          <p:nvPr/>
        </p:nvSpPr>
        <p:spPr>
          <a:xfrm>
            <a:off x="2724785" y="5843881"/>
            <a:ext cx="950847" cy="363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2994" tIns="42994" rIns="42994" bIns="42994" anchor="ctr">
            <a:spAutoFit/>
          </a:bodyPr>
          <a:lstStyle>
            <a:lvl1pPr defTabSz="584199">
              <a:defRPr sz="2600" b="1">
                <a:solidFill>
                  <a:srgbClr val="51A7F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1800" dirty="0">
                <a:solidFill>
                  <a:schemeClr val="tx1"/>
                </a:solidFill>
              </a:rPr>
              <a:t>1</a:t>
            </a:r>
            <a:r>
              <a:rPr lang="es-GT" sz="1800" dirty="0">
                <a:solidFill>
                  <a:schemeClr val="tx1"/>
                </a:solidFill>
              </a:rPr>
              <a:t> millón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70" name="CuadroTexto 69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GUATEMALA cuenta con 5 posicionamientos muy específicos</a:t>
            </a:r>
            <a:endParaRPr lang="es-GT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1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No sólo es un problema de generar más EMPLEOS </a:t>
            </a:r>
            <a:r>
              <a:rPr lang="es-GT" sz="2400" b="1" dirty="0">
                <a:solidFill>
                  <a:srgbClr val="FFC000"/>
                </a:solidFill>
                <a:sym typeface="Wingdings 3" panose="05040102010807070707" pitchFamily="18" charset="2"/>
              </a:rPr>
              <a:t>“</a:t>
            </a: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a secas</a:t>
            </a:r>
            <a:r>
              <a:rPr lang="es-GT" sz="2400" b="1" dirty="0">
                <a:solidFill>
                  <a:srgbClr val="FFC000"/>
                </a:solidFill>
                <a:sym typeface="Wingdings 3" panose="05040102010807070707" pitchFamily="18" charset="2"/>
              </a:rPr>
              <a:t>”</a:t>
            </a: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…</a:t>
            </a:r>
            <a:endParaRPr lang="es-GT" b="1" i="1" dirty="0">
              <a:solidFill>
                <a:schemeClr val="bg1"/>
              </a:solidFill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048203"/>
              </p:ext>
            </p:extLst>
          </p:nvPr>
        </p:nvGraphicFramePr>
        <p:xfrm>
          <a:off x="1546412" y="1290918"/>
          <a:ext cx="10319393" cy="4420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1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420976"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9451100"/>
              </p:ext>
            </p:extLst>
          </p:nvPr>
        </p:nvGraphicFramePr>
        <p:xfrm>
          <a:off x="636494" y="1129552"/>
          <a:ext cx="11371730" cy="5015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CuadroTexto 17"/>
          <p:cNvSpPr txBox="1"/>
          <p:nvPr/>
        </p:nvSpPr>
        <p:spPr>
          <a:xfrm>
            <a:off x="165314" y="1196787"/>
            <a:ext cx="400110" cy="356347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s-GT" sz="1400" b="1" dirty="0">
                <a:solidFill>
                  <a:srgbClr val="0070C0"/>
                </a:solidFill>
              </a:rPr>
              <a:t>POBLACIÓN OCUPADA </a:t>
            </a:r>
            <a:r>
              <a:rPr lang="es-GT" sz="1400" dirty="0"/>
              <a:t>(PEA no desempleada)</a:t>
            </a:r>
          </a:p>
        </p:txBody>
      </p:sp>
      <p:cxnSp>
        <p:nvCxnSpPr>
          <p:cNvPr id="20" name="Conector recto 19"/>
          <p:cNvCxnSpPr/>
          <p:nvPr/>
        </p:nvCxnSpPr>
        <p:spPr>
          <a:xfrm flipV="1">
            <a:off x="1546412" y="1290918"/>
            <a:ext cx="1031389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8111019" y="887506"/>
            <a:ext cx="3482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1400" b="1" dirty="0">
                <a:solidFill>
                  <a:schemeClr val="bg1">
                    <a:lumMod val="50000"/>
                  </a:schemeClr>
                </a:solidFill>
              </a:rPr>
              <a:t>Población Ocupada 2016 (marzo)…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10012834" y="1398494"/>
            <a:ext cx="183646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s-GT" sz="1600" b="1" dirty="0"/>
              <a:t>6,401,569 personas</a:t>
            </a:r>
          </a:p>
        </p:txBody>
      </p:sp>
      <p:cxnSp>
        <p:nvCxnSpPr>
          <p:cNvPr id="24" name="Conector angular 26"/>
          <p:cNvCxnSpPr>
            <a:stCxn id="22" idx="3"/>
            <a:endCxn id="23" idx="3"/>
          </p:cNvCxnSpPr>
          <p:nvPr/>
        </p:nvCxnSpPr>
        <p:spPr>
          <a:xfrm>
            <a:off x="11593806" y="1041395"/>
            <a:ext cx="255493" cy="526376"/>
          </a:xfrm>
          <a:prstGeom prst="bentConnector3">
            <a:avLst>
              <a:gd name="adj1" fmla="val 189474"/>
            </a:avLst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3444263" y="6282758"/>
            <a:ext cx="8534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GT" sz="1400" b="1" dirty="0">
                <a:solidFill>
                  <a:schemeClr val="accent2"/>
                </a:solidFill>
                <a:latin typeface="Calibri" panose="020F0502020204030204" pitchFamily="34" charset="0"/>
              </a:rPr>
              <a:t>•</a:t>
            </a:r>
            <a:r>
              <a:rPr lang="es-GT" sz="1400" b="1" dirty="0">
                <a:latin typeface="Calibri" panose="020F0502020204030204" pitchFamily="34" charset="0"/>
              </a:rPr>
              <a:t> </a:t>
            </a:r>
            <a:r>
              <a:rPr lang="es-GT" sz="1400" b="1" dirty="0">
                <a:solidFill>
                  <a:srgbClr val="0070C0"/>
                </a:solidFill>
              </a:rPr>
              <a:t>FUENTE: </a:t>
            </a:r>
            <a:r>
              <a:rPr lang="es-GT" sz="1400" b="1" dirty="0"/>
              <a:t>Población Ocupada – Guatemala 1950 a 2016* (</a:t>
            </a:r>
            <a:r>
              <a:rPr lang="en-US" sz="1400" b="1" dirty="0"/>
              <a:t>The Conference Board Total Economy Database</a:t>
            </a:r>
            <a:r>
              <a:rPr lang="es-GT" sz="1400" b="1" dirty="0"/>
              <a:t>: 2016)</a:t>
            </a:r>
          </a:p>
        </p:txBody>
      </p:sp>
    </p:spTree>
    <p:extLst>
      <p:ext uri="{BB962C8B-B14F-4D97-AF65-F5344CB8AC3E}">
        <p14:creationId xmlns:p14="http://schemas.microsoft.com/office/powerpoint/2010/main" val="253624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Sino que es un problema de incremento en la PRODUCTIVIDAD</a:t>
            </a:r>
            <a:endParaRPr lang="es-GT" b="1" i="1" dirty="0">
              <a:solidFill>
                <a:srgbClr val="FFC000"/>
              </a:solidFill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589365"/>
              </p:ext>
            </p:extLst>
          </p:nvPr>
        </p:nvGraphicFramePr>
        <p:xfrm>
          <a:off x="1546412" y="1290918"/>
          <a:ext cx="10319393" cy="4420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1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7419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420976"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sz="1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801201"/>
              </p:ext>
            </p:extLst>
          </p:nvPr>
        </p:nvGraphicFramePr>
        <p:xfrm>
          <a:off x="636494" y="1129552"/>
          <a:ext cx="11371730" cy="5015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8111019" y="887506"/>
            <a:ext cx="3482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sz="1400" b="1" dirty="0">
                <a:solidFill>
                  <a:schemeClr val="bg1">
                    <a:lumMod val="50000"/>
                  </a:schemeClr>
                </a:solidFill>
              </a:rPr>
              <a:t>Productividad Laboral 2016 (US$ al año)…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0444747" y="1398494"/>
            <a:ext cx="140455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s-GT" sz="1600" b="1" dirty="0"/>
              <a:t>US$ 26,749.91</a:t>
            </a:r>
          </a:p>
        </p:txBody>
      </p:sp>
      <p:cxnSp>
        <p:nvCxnSpPr>
          <p:cNvPr id="17" name="Conector angular 26"/>
          <p:cNvCxnSpPr>
            <a:stCxn id="15" idx="3"/>
            <a:endCxn id="16" idx="3"/>
          </p:cNvCxnSpPr>
          <p:nvPr/>
        </p:nvCxnSpPr>
        <p:spPr>
          <a:xfrm>
            <a:off x="11593806" y="1041395"/>
            <a:ext cx="255493" cy="526376"/>
          </a:xfrm>
          <a:prstGeom prst="bentConnector3">
            <a:avLst>
              <a:gd name="adj1" fmla="val 189474"/>
            </a:avLst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1546412" y="1290918"/>
            <a:ext cx="1031389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V="1">
            <a:off x="6032981" y="1804299"/>
            <a:ext cx="5328000" cy="0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165314" y="1196787"/>
            <a:ext cx="400110" cy="356347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s-GT" sz="1400" b="1" dirty="0">
                <a:solidFill>
                  <a:srgbClr val="0070C0"/>
                </a:solidFill>
              </a:rPr>
              <a:t>PRODUCTIVIDAD LABORAL </a:t>
            </a:r>
            <a:r>
              <a:rPr lang="es-GT" sz="1400" b="1" dirty="0"/>
              <a:t>(</a:t>
            </a:r>
            <a:r>
              <a:rPr lang="es-GT" sz="1400" dirty="0"/>
              <a:t>US$ al año)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3248762" y="6282758"/>
            <a:ext cx="8729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GT" sz="1400" b="1" dirty="0">
                <a:solidFill>
                  <a:schemeClr val="accent2"/>
                </a:solidFill>
                <a:latin typeface="Calibri" panose="020F0502020204030204" pitchFamily="34" charset="0"/>
              </a:rPr>
              <a:t>•</a:t>
            </a:r>
            <a:r>
              <a:rPr lang="es-GT" sz="1400" b="1" dirty="0">
                <a:latin typeface="Calibri" panose="020F0502020204030204" pitchFamily="34" charset="0"/>
              </a:rPr>
              <a:t> </a:t>
            </a:r>
            <a:r>
              <a:rPr lang="es-GT" sz="1400" b="1" dirty="0">
                <a:solidFill>
                  <a:srgbClr val="0070C0"/>
                </a:solidFill>
              </a:rPr>
              <a:t>FUENTE: </a:t>
            </a:r>
            <a:r>
              <a:rPr lang="es-GT" sz="1400" b="1" dirty="0"/>
              <a:t>Productividad Laboral – Guatemala 1950 a 2016* (</a:t>
            </a:r>
            <a:r>
              <a:rPr lang="en-US" sz="1400" b="1" dirty="0"/>
              <a:t>The Conference Board Total Economy Database</a:t>
            </a:r>
            <a:r>
              <a:rPr lang="es-GT" sz="1400" b="1" dirty="0"/>
              <a:t>: 2016)</a:t>
            </a:r>
          </a:p>
        </p:txBody>
      </p:sp>
    </p:spTree>
    <p:extLst>
      <p:ext uri="{BB962C8B-B14F-4D97-AF65-F5344CB8AC3E}">
        <p14:creationId xmlns:p14="http://schemas.microsoft.com/office/powerpoint/2010/main" val="3163842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11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7289" y="1670009"/>
            <a:ext cx="1620000" cy="1265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3" name="Rectángulo 42"/>
          <p:cNvSpPr/>
          <p:nvPr/>
        </p:nvSpPr>
        <p:spPr>
          <a:xfrm>
            <a:off x="1277471" y="997233"/>
            <a:ext cx="10717304" cy="493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GT" sz="1400" b="1" dirty="0">
                <a:solidFill>
                  <a:schemeClr val="tx1"/>
                </a:solidFill>
                <a:sym typeface="Wingdings 3" panose="05040102010807070707" pitchFamily="18" charset="2"/>
              </a:rPr>
              <a:t>Integración de la información para los 25 clústeres productivos incluidos en el análisis de </a:t>
            </a:r>
            <a:r>
              <a:rPr lang="es-GT" sz="1400" b="1" dirty="0" smtClean="0">
                <a:solidFill>
                  <a:schemeClr val="tx1"/>
                </a:solidFill>
                <a:sym typeface="Wingdings 3" panose="05040102010807070707" pitchFamily="18" charset="2"/>
              </a:rPr>
              <a:t>Dalberg</a:t>
            </a:r>
            <a:r>
              <a:rPr lang="es-GT" sz="1400" b="1" dirty="0">
                <a:solidFill>
                  <a:schemeClr val="tx1"/>
                </a:solidFill>
                <a:sym typeface="Wingdings 3" panose="05040102010807070707" pitchFamily="18" charset="2"/>
              </a:rPr>
              <a:t>: </a:t>
            </a:r>
            <a:r>
              <a:rPr lang="es-GT" sz="1400" b="1" dirty="0" smtClean="0">
                <a:solidFill>
                  <a:schemeClr val="tx1"/>
                </a:solidFill>
                <a:sym typeface="Wingdings 3" panose="05040102010807070707" pitchFamily="18" charset="2"/>
              </a:rPr>
              <a:t>2012</a:t>
            </a:r>
            <a:endParaRPr lang="es-GT" sz="1400" b="1" dirty="0">
              <a:solidFill>
                <a:schemeClr val="tx1"/>
              </a:solidFill>
            </a:endParaRPr>
          </a:p>
        </p:txBody>
      </p:sp>
      <p:sp>
        <p:nvSpPr>
          <p:cNvPr id="44" name="6 Rectángulo redondeado"/>
          <p:cNvSpPr/>
          <p:nvPr/>
        </p:nvSpPr>
        <p:spPr>
          <a:xfrm>
            <a:off x="198432" y="3615261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Café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45" name="7 Rectángulo redondeado"/>
          <p:cNvSpPr/>
          <p:nvPr/>
        </p:nvSpPr>
        <p:spPr>
          <a:xfrm>
            <a:off x="1897987" y="3615261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Avicultura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54" name="8 Rectángulo redondeado"/>
          <p:cNvSpPr/>
          <p:nvPr/>
        </p:nvSpPr>
        <p:spPr>
          <a:xfrm>
            <a:off x="3596980" y="3613244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Alimentos Procesados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57" name="9 Rectángulo redondeado"/>
          <p:cNvSpPr/>
          <p:nvPr/>
        </p:nvSpPr>
        <p:spPr>
          <a:xfrm>
            <a:off x="5294165" y="3613244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Manufactura Ligera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60" name="10 Rectángulo redondeado"/>
          <p:cNvSpPr/>
          <p:nvPr/>
        </p:nvSpPr>
        <p:spPr>
          <a:xfrm>
            <a:off x="8690905" y="3626025"/>
            <a:ext cx="1620000" cy="504000"/>
          </a:xfrm>
          <a:prstGeom prst="round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Minería y Petróleo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61" name="12 Rectángulo redondeado"/>
          <p:cNvSpPr/>
          <p:nvPr/>
        </p:nvSpPr>
        <p:spPr>
          <a:xfrm>
            <a:off x="10390461" y="3617788"/>
            <a:ext cx="1620000" cy="504000"/>
          </a:xfrm>
          <a:prstGeom prst="round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Construcción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62" name="13 Rectángulo redondeado"/>
          <p:cNvSpPr/>
          <p:nvPr/>
        </p:nvSpPr>
        <p:spPr>
          <a:xfrm>
            <a:off x="198432" y="4191325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Banano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63" name="14 Rectángulo redondeado"/>
          <p:cNvSpPr/>
          <p:nvPr/>
        </p:nvSpPr>
        <p:spPr>
          <a:xfrm>
            <a:off x="1897987" y="4191325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Palma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64" name="15 Rectángulo redondeado"/>
          <p:cNvSpPr/>
          <p:nvPr/>
        </p:nvSpPr>
        <p:spPr>
          <a:xfrm>
            <a:off x="3596980" y="4189308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Bebidas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65" name="16 Rectángulo redondeado"/>
          <p:cNvSpPr/>
          <p:nvPr/>
        </p:nvSpPr>
        <p:spPr>
          <a:xfrm>
            <a:off x="5294165" y="4189308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Productos Farmacéuticos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66" name="17 Rectángulo redondeado"/>
          <p:cNvSpPr/>
          <p:nvPr/>
        </p:nvSpPr>
        <p:spPr>
          <a:xfrm>
            <a:off x="8690905" y="4202089"/>
            <a:ext cx="1620000" cy="504000"/>
          </a:xfrm>
          <a:prstGeom prst="round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Energía Renovable y No Renovables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67" name="19 Rectángulo redondeado"/>
          <p:cNvSpPr/>
          <p:nvPr/>
        </p:nvSpPr>
        <p:spPr>
          <a:xfrm>
            <a:off x="10390461" y="4196435"/>
            <a:ext cx="1620000" cy="504000"/>
          </a:xfrm>
          <a:prstGeom prst="round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Comercio Formal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69" name="20 Rectángulo redondeado"/>
          <p:cNvSpPr/>
          <p:nvPr/>
        </p:nvSpPr>
        <p:spPr>
          <a:xfrm>
            <a:off x="198994" y="4767389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Azúcar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70" name="21 Rectángulo redondeado"/>
          <p:cNvSpPr/>
          <p:nvPr/>
        </p:nvSpPr>
        <p:spPr>
          <a:xfrm>
            <a:off x="1898549" y="4767389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Ganadería </a:t>
            </a:r>
          </a:p>
          <a:p>
            <a:pPr algn="ctr"/>
            <a:r>
              <a:rPr lang="es-GT" sz="1400" b="1" dirty="0">
                <a:solidFill>
                  <a:schemeClr val="tx1"/>
                </a:solidFill>
              </a:rPr>
              <a:t>y Lácteos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71" name="22 Rectángulo redondeado"/>
          <p:cNvSpPr/>
          <p:nvPr/>
        </p:nvSpPr>
        <p:spPr>
          <a:xfrm>
            <a:off x="3597542" y="4765372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Textil, Confección y Calzado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77" name="23 Rectángulo redondeado"/>
          <p:cNvSpPr/>
          <p:nvPr/>
        </p:nvSpPr>
        <p:spPr>
          <a:xfrm>
            <a:off x="5294165" y="4765372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Químicos y Plásticos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78" name="25 Rectángulo redondeado"/>
          <p:cNvSpPr/>
          <p:nvPr/>
        </p:nvSpPr>
        <p:spPr>
          <a:xfrm>
            <a:off x="198994" y="5343453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Granos Básicos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79" name="26 Rectángulo redondeado"/>
          <p:cNvSpPr/>
          <p:nvPr/>
        </p:nvSpPr>
        <p:spPr>
          <a:xfrm>
            <a:off x="1898549" y="5343453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Pesca y Acuacultura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80" name="27 Rectángulo redondeado"/>
          <p:cNvSpPr/>
          <p:nvPr/>
        </p:nvSpPr>
        <p:spPr>
          <a:xfrm>
            <a:off x="3596980" y="5341436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Metalmecánica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81" name="29 Rectángulo redondeado"/>
          <p:cNvSpPr/>
          <p:nvPr/>
        </p:nvSpPr>
        <p:spPr>
          <a:xfrm>
            <a:off x="198994" y="5919517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Frutas y Vegetales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82" name="30 Rectángulo redondeado"/>
          <p:cNvSpPr/>
          <p:nvPr/>
        </p:nvSpPr>
        <p:spPr>
          <a:xfrm>
            <a:off x="1898549" y="5919517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Forestal, Muebles, Papel y Hule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83" name="CuadroTexto 82"/>
          <p:cNvSpPr txBox="1"/>
          <p:nvPr/>
        </p:nvSpPr>
        <p:spPr>
          <a:xfrm>
            <a:off x="4383741" y="6171517"/>
            <a:ext cx="761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b="1" dirty="0">
                <a:solidFill>
                  <a:schemeClr val="accent2"/>
                </a:solidFill>
              </a:rPr>
              <a:t>•</a:t>
            </a:r>
            <a:r>
              <a:rPr lang="es-GT" b="1" dirty="0"/>
              <a:t>  Los </a:t>
            </a:r>
            <a:r>
              <a:rPr lang="es-GT" b="1"/>
              <a:t>25 clústeres </a:t>
            </a:r>
            <a:r>
              <a:rPr lang="es-GT" b="1" dirty="0"/>
              <a:t>comprenden alrededor del </a:t>
            </a:r>
            <a:r>
              <a:rPr lang="es-GT" b="1" dirty="0">
                <a:solidFill>
                  <a:srgbClr val="0070C0"/>
                </a:solidFill>
              </a:rPr>
              <a:t>85% de la producción nacional</a:t>
            </a:r>
          </a:p>
        </p:txBody>
      </p:sp>
      <p:sp>
        <p:nvSpPr>
          <p:cNvPr id="84" name="31 Rectángulo redondeado"/>
          <p:cNvSpPr/>
          <p:nvPr/>
        </p:nvSpPr>
        <p:spPr>
          <a:xfrm>
            <a:off x="211879" y="3039141"/>
            <a:ext cx="3300122" cy="504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/>
              <a:t>Agricultura, Ganadería, Caza, </a:t>
            </a:r>
          </a:p>
          <a:p>
            <a:pPr algn="ctr"/>
            <a:r>
              <a:rPr lang="es-GT" sz="1400" b="1" dirty="0"/>
              <a:t>Silvicultura y Pesca</a:t>
            </a:r>
            <a:endParaRPr lang="es-ES" sz="1400" b="1" dirty="0"/>
          </a:p>
        </p:txBody>
      </p:sp>
      <p:sp>
        <p:nvSpPr>
          <p:cNvPr id="86" name="32 Rectángulo redondeado"/>
          <p:cNvSpPr/>
          <p:nvPr/>
        </p:nvSpPr>
        <p:spPr>
          <a:xfrm>
            <a:off x="3596980" y="3039141"/>
            <a:ext cx="3313569" cy="504000"/>
          </a:xfrm>
          <a:prstGeom prst="round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/>
              <a:t>Industria Manufacturera</a:t>
            </a:r>
            <a:endParaRPr lang="es-ES" sz="1400" b="1" dirty="0"/>
          </a:p>
        </p:txBody>
      </p:sp>
      <p:sp>
        <p:nvSpPr>
          <p:cNvPr id="87" name="33 Rectángulo redondeado"/>
          <p:cNvSpPr/>
          <p:nvPr/>
        </p:nvSpPr>
        <p:spPr>
          <a:xfrm>
            <a:off x="8687289" y="3039141"/>
            <a:ext cx="1620000" cy="50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/>
              <a:t>Recursos Naturales</a:t>
            </a:r>
            <a:endParaRPr lang="es-ES" sz="1400" b="1" dirty="0"/>
          </a:p>
        </p:txBody>
      </p:sp>
      <p:sp>
        <p:nvSpPr>
          <p:cNvPr id="88" name="35 Rectángulo redondeado"/>
          <p:cNvSpPr/>
          <p:nvPr/>
        </p:nvSpPr>
        <p:spPr>
          <a:xfrm>
            <a:off x="10390461" y="3039141"/>
            <a:ext cx="1620000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/>
              <a:t>Otros</a:t>
            </a:r>
            <a:endParaRPr lang="es-ES" sz="1400" b="1" dirty="0"/>
          </a:p>
        </p:txBody>
      </p:sp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1879" y="1655265"/>
            <a:ext cx="1620000" cy="1267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3" name="Picture 4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7425" y="1655265"/>
            <a:ext cx="1620000" cy="1267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6" name="Picture 5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3598788" y="1655266"/>
            <a:ext cx="1620000" cy="1267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0" name="Picture 10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4165" y="1648774"/>
            <a:ext cx="1620000" cy="1274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6" name="Picture 13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0460" y="1670009"/>
            <a:ext cx="1592906" cy="1253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3" name="11 Rectángulo redondeado"/>
          <p:cNvSpPr/>
          <p:nvPr/>
        </p:nvSpPr>
        <p:spPr>
          <a:xfrm>
            <a:off x="6991349" y="3613244"/>
            <a:ext cx="1620000" cy="504000"/>
          </a:xfrm>
          <a:prstGeom prst="round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Turismo y Servicios de Salud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115" name="18 Rectángulo redondeado"/>
          <p:cNvSpPr/>
          <p:nvPr/>
        </p:nvSpPr>
        <p:spPr>
          <a:xfrm>
            <a:off x="6991349" y="4196435"/>
            <a:ext cx="1620000" cy="504000"/>
          </a:xfrm>
          <a:prstGeom prst="round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 err="1">
                <a:solidFill>
                  <a:schemeClr val="tx1"/>
                </a:solidFill>
              </a:rPr>
              <a:t>TIC´s</a:t>
            </a:r>
            <a:r>
              <a:rPr lang="es-GT" sz="1400" b="1" dirty="0">
                <a:solidFill>
                  <a:schemeClr val="tx1"/>
                </a:solidFill>
              </a:rPr>
              <a:t>, Software y </a:t>
            </a:r>
            <a:r>
              <a:rPr lang="es-GT" sz="1400" b="1" dirty="0" err="1">
                <a:solidFill>
                  <a:schemeClr val="tx1"/>
                </a:solidFill>
              </a:rPr>
              <a:t>Contact</a:t>
            </a:r>
            <a:r>
              <a:rPr lang="es-GT" sz="1400" b="1" dirty="0">
                <a:solidFill>
                  <a:schemeClr val="tx1"/>
                </a:solidFill>
              </a:rPr>
              <a:t> Centers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116" name="24 Rectángulo redondeado"/>
          <p:cNvSpPr/>
          <p:nvPr/>
        </p:nvSpPr>
        <p:spPr>
          <a:xfrm>
            <a:off x="6991349" y="4771974"/>
            <a:ext cx="1620000" cy="504000"/>
          </a:xfrm>
          <a:prstGeom prst="round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Transporte y Logística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117" name="28 Rectángulo redondeado"/>
          <p:cNvSpPr/>
          <p:nvPr/>
        </p:nvSpPr>
        <p:spPr>
          <a:xfrm>
            <a:off x="6991349" y="5341244"/>
            <a:ext cx="1620000" cy="504000"/>
          </a:xfrm>
          <a:prstGeom prst="round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tx1"/>
                </a:solidFill>
              </a:rPr>
              <a:t>Servicios Financieros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118" name="34 Rectángulo redondeado"/>
          <p:cNvSpPr/>
          <p:nvPr/>
        </p:nvSpPr>
        <p:spPr>
          <a:xfrm>
            <a:off x="6994282" y="3039141"/>
            <a:ext cx="1620000" cy="504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/>
              <a:t>Servicios</a:t>
            </a:r>
            <a:endParaRPr lang="es-ES" sz="1400" b="1" dirty="0"/>
          </a:p>
        </p:txBody>
      </p:sp>
      <p:pic>
        <p:nvPicPr>
          <p:cNvPr id="119" name="Picture 12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4282" y="1655265"/>
            <a:ext cx="1620000" cy="1253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6" name="CuadroTexto 45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¿Cuáles son las grandes CADENAS DE VALOR que identificamos?</a:t>
            </a:r>
            <a:endParaRPr lang="es-GT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4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54" grpId="0" animBg="1"/>
      <p:bldP spid="57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9" grpId="0" animBg="1"/>
      <p:bldP spid="70" grpId="0" animBg="1"/>
      <p:bldP spid="71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4" grpId="0" animBg="1"/>
      <p:bldP spid="86" grpId="0" animBg="1"/>
      <p:bldP spid="87" grpId="0" animBg="1"/>
      <p:bldP spid="88" grpId="0" animBg="1"/>
      <p:bldP spid="113" grpId="0" animBg="1"/>
      <p:bldP spid="115" grpId="0" animBg="1"/>
      <p:bldP spid="116" grpId="0" animBg="1"/>
      <p:bldP spid="117" grpId="0" animBg="1"/>
      <p:bldP spid="1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ángulo 41"/>
          <p:cNvSpPr/>
          <p:nvPr/>
        </p:nvSpPr>
        <p:spPr>
          <a:xfrm>
            <a:off x="1277471" y="997233"/>
            <a:ext cx="10717304" cy="493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GT" sz="1400" b="1" dirty="0">
                <a:solidFill>
                  <a:schemeClr val="tx1"/>
                </a:solidFill>
                <a:sym typeface="Wingdings 3" panose="05040102010807070707" pitchFamily="18" charset="2"/>
              </a:rPr>
              <a:t>Integración de la información para los 25 clústeres productivos incluidos en el análisis de </a:t>
            </a:r>
            <a:r>
              <a:rPr lang="es-GT" sz="1400" b="1" dirty="0">
                <a:solidFill>
                  <a:schemeClr val="accent2"/>
                </a:solidFill>
                <a:sym typeface="Wingdings 3" panose="05040102010807070707" pitchFamily="18" charset="2"/>
              </a:rPr>
              <a:t>“</a:t>
            </a:r>
            <a:r>
              <a:rPr lang="es-GT" sz="1400" b="1" dirty="0">
                <a:solidFill>
                  <a:schemeClr val="tx1"/>
                </a:solidFill>
                <a:sym typeface="Wingdings 3" panose="05040102010807070707" pitchFamily="18" charset="2"/>
              </a:rPr>
              <a:t>Mejoremos Guate</a:t>
            </a:r>
            <a:r>
              <a:rPr lang="es-GT" sz="1400" b="1" dirty="0">
                <a:solidFill>
                  <a:schemeClr val="accent2"/>
                </a:solidFill>
                <a:sym typeface="Wingdings 3" panose="05040102010807070707" pitchFamily="18" charset="2"/>
              </a:rPr>
              <a:t>”</a:t>
            </a:r>
            <a:r>
              <a:rPr lang="es-GT" sz="1400" b="1" dirty="0">
                <a:solidFill>
                  <a:schemeClr val="tx1"/>
                </a:solidFill>
                <a:sym typeface="Wingdings 3" panose="05040102010807070707" pitchFamily="18" charset="2"/>
              </a:rPr>
              <a:t> (</a:t>
            </a:r>
            <a:r>
              <a:rPr lang="es-GT" sz="1400" b="1" dirty="0" err="1">
                <a:solidFill>
                  <a:schemeClr val="tx1"/>
                </a:solidFill>
                <a:sym typeface="Wingdings 3" panose="05040102010807070707" pitchFamily="18" charset="2"/>
              </a:rPr>
              <a:t>Dalberg</a:t>
            </a:r>
            <a:r>
              <a:rPr lang="es-GT" sz="1400" b="1" dirty="0">
                <a:solidFill>
                  <a:schemeClr val="tx1"/>
                </a:solidFill>
                <a:sym typeface="Wingdings 3" panose="05040102010807070707" pitchFamily="18" charset="2"/>
              </a:rPr>
              <a:t>: 2012)</a:t>
            </a:r>
            <a:endParaRPr lang="es-GT" sz="1400" b="1" dirty="0">
              <a:solidFill>
                <a:schemeClr val="tx1"/>
              </a:solidFill>
            </a:endParaRPr>
          </a:p>
        </p:txBody>
      </p:sp>
      <p:sp>
        <p:nvSpPr>
          <p:cNvPr id="43" name="6 Rectángulo redondeado"/>
          <p:cNvSpPr/>
          <p:nvPr/>
        </p:nvSpPr>
        <p:spPr>
          <a:xfrm>
            <a:off x="198432" y="3608305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+ 2,921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4" name="7 Rectángulo redondeado"/>
          <p:cNvSpPr/>
          <p:nvPr/>
        </p:nvSpPr>
        <p:spPr>
          <a:xfrm>
            <a:off x="1897987" y="3608305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+ 21,994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5" name="8 Rectángulo redondeado"/>
          <p:cNvSpPr/>
          <p:nvPr/>
        </p:nvSpPr>
        <p:spPr>
          <a:xfrm>
            <a:off x="3596980" y="3606288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+ 110,564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4" name="9 Rectángulo redondeado"/>
          <p:cNvSpPr/>
          <p:nvPr/>
        </p:nvSpPr>
        <p:spPr>
          <a:xfrm>
            <a:off x="5294165" y="3606288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+ 55,644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7" name="10 Rectángulo redondeado"/>
          <p:cNvSpPr/>
          <p:nvPr/>
        </p:nvSpPr>
        <p:spPr>
          <a:xfrm>
            <a:off x="8690905" y="3619069"/>
            <a:ext cx="1620000" cy="504000"/>
          </a:xfrm>
          <a:prstGeom prst="round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+ 24,802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0" name="12 Rectángulo redondeado"/>
          <p:cNvSpPr/>
          <p:nvPr/>
        </p:nvSpPr>
        <p:spPr>
          <a:xfrm>
            <a:off x="10390461" y="3610832"/>
            <a:ext cx="1620000" cy="504000"/>
          </a:xfrm>
          <a:prstGeom prst="round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+ 85,917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1" name="13 Rectángulo redondeado"/>
          <p:cNvSpPr/>
          <p:nvPr/>
        </p:nvSpPr>
        <p:spPr>
          <a:xfrm>
            <a:off x="198432" y="4184369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+ 12,671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2" name="14 Rectángulo redondeado"/>
          <p:cNvSpPr/>
          <p:nvPr/>
        </p:nvSpPr>
        <p:spPr>
          <a:xfrm>
            <a:off x="1897987" y="4184369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+ 14,059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3" name="15 Rectángulo redondeado"/>
          <p:cNvSpPr/>
          <p:nvPr/>
        </p:nvSpPr>
        <p:spPr>
          <a:xfrm>
            <a:off x="3596980" y="4182352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+ 30,983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4" name="16 Rectángulo redondeado"/>
          <p:cNvSpPr/>
          <p:nvPr/>
        </p:nvSpPr>
        <p:spPr>
          <a:xfrm>
            <a:off x="5294165" y="4182352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+ 2,405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5" name="17 Rectángulo redondeado"/>
          <p:cNvSpPr/>
          <p:nvPr/>
        </p:nvSpPr>
        <p:spPr>
          <a:xfrm>
            <a:off x="8690905" y="4195133"/>
            <a:ext cx="1620000" cy="504000"/>
          </a:xfrm>
          <a:prstGeom prst="roundRect">
            <a:avLst/>
          </a:prstGeom>
          <a:solidFill>
            <a:srgbClr val="ED7D31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 + 2,150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6" name="19 Rectángulo redondeado"/>
          <p:cNvSpPr/>
          <p:nvPr/>
        </p:nvSpPr>
        <p:spPr>
          <a:xfrm>
            <a:off x="10390461" y="4189479"/>
            <a:ext cx="1620000" cy="504000"/>
          </a:xfrm>
          <a:prstGeom prst="round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+ 25,703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7" name="20 Rectángulo redondeado"/>
          <p:cNvSpPr/>
          <p:nvPr/>
        </p:nvSpPr>
        <p:spPr>
          <a:xfrm>
            <a:off x="198994" y="4760433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+ 4,395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9" name="21 Rectángulo redondeado"/>
          <p:cNvSpPr/>
          <p:nvPr/>
        </p:nvSpPr>
        <p:spPr>
          <a:xfrm>
            <a:off x="1898549" y="4760433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+ 5,756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0" name="22 Rectángulo redondeado"/>
          <p:cNvSpPr/>
          <p:nvPr/>
        </p:nvSpPr>
        <p:spPr>
          <a:xfrm>
            <a:off x="3597542" y="4758416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+ 83,950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1" name="23 Rectángulo redondeado"/>
          <p:cNvSpPr/>
          <p:nvPr/>
        </p:nvSpPr>
        <p:spPr>
          <a:xfrm>
            <a:off x="5294165" y="4758416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+ 11,126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7" name="25 Rectángulo redondeado"/>
          <p:cNvSpPr/>
          <p:nvPr/>
        </p:nvSpPr>
        <p:spPr>
          <a:xfrm>
            <a:off x="198994" y="5336497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+ 14,093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8" name="26 Rectángulo redondeado"/>
          <p:cNvSpPr/>
          <p:nvPr/>
        </p:nvSpPr>
        <p:spPr>
          <a:xfrm>
            <a:off x="1898549" y="5336497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+ 12,544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9" name="27 Rectángulo redondeado"/>
          <p:cNvSpPr/>
          <p:nvPr/>
        </p:nvSpPr>
        <p:spPr>
          <a:xfrm>
            <a:off x="3596980" y="5334480"/>
            <a:ext cx="1620000" cy="504000"/>
          </a:xfrm>
          <a:prstGeom prst="roundRect">
            <a:avLst/>
          </a:prstGeom>
          <a:solidFill>
            <a:srgbClr val="99009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+ 25,820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0" name="29 Rectángulo redondeado"/>
          <p:cNvSpPr/>
          <p:nvPr/>
        </p:nvSpPr>
        <p:spPr>
          <a:xfrm>
            <a:off x="198994" y="5912561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+ 124,508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1" name="30 Rectángulo redondeado"/>
          <p:cNvSpPr/>
          <p:nvPr/>
        </p:nvSpPr>
        <p:spPr>
          <a:xfrm>
            <a:off x="1898549" y="5912561"/>
            <a:ext cx="1620000" cy="504000"/>
          </a:xfrm>
          <a:prstGeom prst="roundRect">
            <a:avLst/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+ 138,619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2" name="CuadroTexto 81"/>
          <p:cNvSpPr txBox="1"/>
          <p:nvPr/>
        </p:nvSpPr>
        <p:spPr>
          <a:xfrm>
            <a:off x="2745652" y="6164561"/>
            <a:ext cx="9249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GT" b="1" dirty="0">
                <a:solidFill>
                  <a:schemeClr val="accent2"/>
                </a:solidFill>
              </a:rPr>
              <a:t>•</a:t>
            </a:r>
            <a:r>
              <a:rPr lang="es-GT" b="1" dirty="0"/>
              <a:t>  El 75% de la creación de empleo estaría asociada al crecimiento de </a:t>
            </a:r>
            <a:r>
              <a:rPr lang="es-GT" b="1" dirty="0">
                <a:solidFill>
                  <a:srgbClr val="0070C0"/>
                </a:solidFill>
              </a:rPr>
              <a:t>las exportaciones</a:t>
            </a:r>
          </a:p>
        </p:txBody>
      </p:sp>
      <p:sp>
        <p:nvSpPr>
          <p:cNvPr id="83" name="31 Rectángulo redondeado"/>
          <p:cNvSpPr/>
          <p:nvPr/>
        </p:nvSpPr>
        <p:spPr>
          <a:xfrm>
            <a:off x="211879" y="3032185"/>
            <a:ext cx="3300122" cy="504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/>
              <a:t>+ 351,560</a:t>
            </a:r>
            <a:endParaRPr lang="es-ES" sz="2400" b="1" dirty="0"/>
          </a:p>
        </p:txBody>
      </p:sp>
      <p:sp>
        <p:nvSpPr>
          <p:cNvPr id="84" name="32 Rectángulo redondeado"/>
          <p:cNvSpPr/>
          <p:nvPr/>
        </p:nvSpPr>
        <p:spPr>
          <a:xfrm>
            <a:off x="3596980" y="3032185"/>
            <a:ext cx="3313569" cy="504000"/>
          </a:xfrm>
          <a:prstGeom prst="round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/>
              <a:t>+ 320,492</a:t>
            </a:r>
            <a:endParaRPr lang="es-ES" sz="2400" b="1" dirty="0"/>
          </a:p>
        </p:txBody>
      </p:sp>
      <p:sp>
        <p:nvSpPr>
          <p:cNvPr id="86" name="33 Rectángulo redondeado"/>
          <p:cNvSpPr/>
          <p:nvPr/>
        </p:nvSpPr>
        <p:spPr>
          <a:xfrm>
            <a:off x="8687289" y="3044966"/>
            <a:ext cx="1620000" cy="504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/>
              <a:t>+ 26,952</a:t>
            </a:r>
            <a:endParaRPr lang="es-ES" sz="2400" b="1" dirty="0"/>
          </a:p>
        </p:txBody>
      </p:sp>
      <p:sp>
        <p:nvSpPr>
          <p:cNvPr id="87" name="35 Rectángulo redondeado"/>
          <p:cNvSpPr/>
          <p:nvPr/>
        </p:nvSpPr>
        <p:spPr>
          <a:xfrm>
            <a:off x="10390461" y="3032185"/>
            <a:ext cx="1620000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/>
              <a:t>+ 111,620</a:t>
            </a:r>
            <a:endParaRPr lang="es-ES" sz="2400" b="1" dirty="0"/>
          </a:p>
        </p:txBody>
      </p:sp>
      <p:sp>
        <p:nvSpPr>
          <p:cNvPr id="88" name="11 Rectángulo redondeado"/>
          <p:cNvSpPr/>
          <p:nvPr/>
        </p:nvSpPr>
        <p:spPr>
          <a:xfrm>
            <a:off x="6991349" y="3619069"/>
            <a:ext cx="1620000" cy="504000"/>
          </a:xfrm>
          <a:prstGeom prst="round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+ 90,470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0" name="18 Rectángulo redondeado"/>
          <p:cNvSpPr/>
          <p:nvPr/>
        </p:nvSpPr>
        <p:spPr>
          <a:xfrm>
            <a:off x="6991349" y="4193545"/>
            <a:ext cx="1620000" cy="504000"/>
          </a:xfrm>
          <a:prstGeom prst="round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+ 62,839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3" name="24 Rectángulo redondeado"/>
          <p:cNvSpPr/>
          <p:nvPr/>
        </p:nvSpPr>
        <p:spPr>
          <a:xfrm>
            <a:off x="6991349" y="4760433"/>
            <a:ext cx="1620000" cy="504000"/>
          </a:xfrm>
          <a:prstGeom prst="round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+ 39,348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6" name="28 Rectángulo redondeado"/>
          <p:cNvSpPr/>
          <p:nvPr/>
        </p:nvSpPr>
        <p:spPr>
          <a:xfrm>
            <a:off x="6991349" y="5329703"/>
            <a:ext cx="1620000" cy="504000"/>
          </a:xfrm>
          <a:prstGeom prst="round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tx1"/>
                </a:solidFill>
              </a:rPr>
              <a:t>+ 14,320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0" name="34 Rectángulo redondeado"/>
          <p:cNvSpPr/>
          <p:nvPr/>
        </p:nvSpPr>
        <p:spPr>
          <a:xfrm>
            <a:off x="6992474" y="3036764"/>
            <a:ext cx="1620000" cy="504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/>
              <a:t>+ 206,977</a:t>
            </a:r>
            <a:endParaRPr lang="es-ES" sz="2400" b="1" dirty="0"/>
          </a:p>
        </p:txBody>
      </p:sp>
      <p:pic>
        <p:nvPicPr>
          <p:cNvPr id="106" name="Picture 11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7289" y="1663053"/>
            <a:ext cx="1620000" cy="1265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1879" y="1648309"/>
            <a:ext cx="1620000" cy="1267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5" name="Picture 4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7425" y="1648309"/>
            <a:ext cx="1620000" cy="1267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6" name="Picture 5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3598788" y="1648310"/>
            <a:ext cx="1620000" cy="1267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7" name="Picture 10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4165" y="1641818"/>
            <a:ext cx="1620000" cy="1274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8" name="Picture 13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0460" y="1663053"/>
            <a:ext cx="1592906" cy="1253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9" name="Picture 12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4282" y="1648309"/>
            <a:ext cx="1620000" cy="1253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6" name="CuadroTexto 45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¿Qué capacidad tienen para generar nuevos Empleos Productivos?</a:t>
            </a:r>
            <a:endParaRPr lang="es-GT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58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redondeado 28"/>
          <p:cNvSpPr/>
          <p:nvPr/>
        </p:nvSpPr>
        <p:spPr>
          <a:xfrm>
            <a:off x="349623" y="1005930"/>
            <a:ext cx="1452283" cy="1368000"/>
          </a:xfrm>
          <a:prstGeom prst="roundRect">
            <a:avLst/>
          </a:prstGeom>
          <a:solidFill>
            <a:srgbClr val="002060"/>
          </a:solidFill>
          <a:ln>
            <a:solidFill>
              <a:srgbClr val="316C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0" name="Rectángulo redondeado 29"/>
          <p:cNvSpPr/>
          <p:nvPr/>
        </p:nvSpPr>
        <p:spPr>
          <a:xfrm>
            <a:off x="2359958" y="1005930"/>
            <a:ext cx="1452283" cy="1368000"/>
          </a:xfrm>
          <a:prstGeom prst="roundRect">
            <a:avLst/>
          </a:prstGeom>
          <a:solidFill>
            <a:srgbClr val="002060"/>
          </a:solidFill>
          <a:ln>
            <a:solidFill>
              <a:srgbClr val="316C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1" name="Rectángulo redondeado 30"/>
          <p:cNvSpPr/>
          <p:nvPr/>
        </p:nvSpPr>
        <p:spPr>
          <a:xfrm>
            <a:off x="4370293" y="1005930"/>
            <a:ext cx="1452283" cy="1368000"/>
          </a:xfrm>
          <a:prstGeom prst="roundRect">
            <a:avLst/>
          </a:prstGeom>
          <a:solidFill>
            <a:srgbClr val="316CAE"/>
          </a:solidFill>
          <a:ln>
            <a:solidFill>
              <a:srgbClr val="316C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2" name="Rectángulo redondeado 31"/>
          <p:cNvSpPr/>
          <p:nvPr/>
        </p:nvSpPr>
        <p:spPr>
          <a:xfrm>
            <a:off x="6380628" y="1005930"/>
            <a:ext cx="1452283" cy="1368000"/>
          </a:xfrm>
          <a:prstGeom prst="roundRect">
            <a:avLst/>
          </a:prstGeom>
          <a:solidFill>
            <a:srgbClr val="316CAE"/>
          </a:solidFill>
          <a:ln>
            <a:solidFill>
              <a:srgbClr val="316C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3" name="Rectángulo redondeado 32"/>
          <p:cNvSpPr/>
          <p:nvPr/>
        </p:nvSpPr>
        <p:spPr>
          <a:xfrm>
            <a:off x="8390963" y="1005930"/>
            <a:ext cx="1452283" cy="1368000"/>
          </a:xfrm>
          <a:prstGeom prst="roundRect">
            <a:avLst/>
          </a:prstGeom>
          <a:solidFill>
            <a:srgbClr val="316CAE"/>
          </a:solidFill>
          <a:ln>
            <a:solidFill>
              <a:srgbClr val="316C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4" name="Rectángulo redondeado 33"/>
          <p:cNvSpPr/>
          <p:nvPr/>
        </p:nvSpPr>
        <p:spPr>
          <a:xfrm>
            <a:off x="10401298" y="1005930"/>
            <a:ext cx="1452283" cy="136800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5" name="Flecha derecha 34"/>
          <p:cNvSpPr/>
          <p:nvPr/>
        </p:nvSpPr>
        <p:spPr>
          <a:xfrm>
            <a:off x="5921602" y="1573248"/>
            <a:ext cx="360000" cy="504000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6" name="Flecha derecha 35"/>
          <p:cNvSpPr/>
          <p:nvPr/>
        </p:nvSpPr>
        <p:spPr>
          <a:xfrm>
            <a:off x="7931937" y="1573248"/>
            <a:ext cx="360000" cy="504000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7" name="Flecha derecha 36"/>
          <p:cNvSpPr/>
          <p:nvPr/>
        </p:nvSpPr>
        <p:spPr>
          <a:xfrm>
            <a:off x="9942272" y="1573248"/>
            <a:ext cx="360000" cy="504000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8" name="Más 37"/>
          <p:cNvSpPr/>
          <p:nvPr/>
        </p:nvSpPr>
        <p:spPr>
          <a:xfrm>
            <a:off x="1864932" y="1609248"/>
            <a:ext cx="432000" cy="432000"/>
          </a:xfrm>
          <a:prstGeom prst="mathPlus">
            <a:avLst>
              <a:gd name="adj1" fmla="val 30991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9" name="Igual que 38"/>
          <p:cNvSpPr/>
          <p:nvPr/>
        </p:nvSpPr>
        <p:spPr>
          <a:xfrm>
            <a:off x="3873417" y="1609248"/>
            <a:ext cx="432000" cy="432000"/>
          </a:xfrm>
          <a:prstGeom prst="mathEqual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>
              <a:solidFill>
                <a:schemeClr val="tx1"/>
              </a:solidFill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138419" y="2490387"/>
            <a:ext cx="18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 smtClean="0"/>
              <a:t>CLÚSTERES</a:t>
            </a:r>
            <a:endParaRPr lang="es-GT" b="1" dirty="0"/>
          </a:p>
        </p:txBody>
      </p:sp>
      <p:sp>
        <p:nvSpPr>
          <p:cNvPr id="41" name="CuadroTexto 40"/>
          <p:cNvSpPr txBox="1"/>
          <p:nvPr/>
        </p:nvSpPr>
        <p:spPr>
          <a:xfrm>
            <a:off x="2150099" y="2485585"/>
            <a:ext cx="18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 smtClean="0"/>
              <a:t>PRIORIDADES</a:t>
            </a:r>
            <a:endParaRPr lang="es-GT" b="1" dirty="0"/>
          </a:p>
        </p:txBody>
      </p:sp>
      <p:sp>
        <p:nvSpPr>
          <p:cNvPr id="42" name="CuadroTexto 41"/>
          <p:cNvSpPr txBox="1"/>
          <p:nvPr/>
        </p:nvSpPr>
        <p:spPr>
          <a:xfrm>
            <a:off x="4160434" y="2485585"/>
            <a:ext cx="18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 smtClean="0"/>
              <a:t>PRODUCTIVIDAD</a:t>
            </a:r>
            <a:endParaRPr lang="es-GT" b="1" dirty="0"/>
          </a:p>
        </p:txBody>
      </p:sp>
      <p:sp>
        <p:nvSpPr>
          <p:cNvPr id="43" name="CuadroTexto 42"/>
          <p:cNvSpPr txBox="1"/>
          <p:nvPr/>
        </p:nvSpPr>
        <p:spPr>
          <a:xfrm>
            <a:off x="6170769" y="2485585"/>
            <a:ext cx="18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 smtClean="0"/>
              <a:t>CRECIMIENTO</a:t>
            </a:r>
            <a:endParaRPr lang="es-GT" b="1" dirty="0"/>
          </a:p>
        </p:txBody>
      </p:sp>
      <p:sp>
        <p:nvSpPr>
          <p:cNvPr id="44" name="CuadroTexto 43"/>
          <p:cNvSpPr txBox="1"/>
          <p:nvPr/>
        </p:nvSpPr>
        <p:spPr>
          <a:xfrm>
            <a:off x="8181104" y="2485585"/>
            <a:ext cx="18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 smtClean="0"/>
              <a:t>RECAUDACIÓN</a:t>
            </a:r>
            <a:endParaRPr lang="es-GT" b="1" dirty="0"/>
          </a:p>
        </p:txBody>
      </p:sp>
      <p:sp>
        <p:nvSpPr>
          <p:cNvPr id="45" name="CuadroTexto 44"/>
          <p:cNvSpPr txBox="1"/>
          <p:nvPr/>
        </p:nvSpPr>
        <p:spPr>
          <a:xfrm>
            <a:off x="10191439" y="2485585"/>
            <a:ext cx="18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 smtClean="0"/>
              <a:t>INVERSIÓN*</a:t>
            </a:r>
            <a:endParaRPr lang="es-GT" b="1" dirty="0"/>
          </a:p>
        </p:txBody>
      </p:sp>
      <p:pic>
        <p:nvPicPr>
          <p:cNvPr id="46" name="Imagen 45"/>
          <p:cNvPicPr preferRelativeResize="0">
            <a:picLocks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5101" y="1197497"/>
            <a:ext cx="1270084" cy="966613"/>
          </a:xfrm>
          <a:prstGeom prst="rect">
            <a:avLst/>
          </a:prstGeom>
        </p:spPr>
      </p:pic>
      <p:pic>
        <p:nvPicPr>
          <p:cNvPr id="48" name="Imagen 47"/>
          <p:cNvPicPr preferRelativeResize="0">
            <a:picLocks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066" t="11208" r="4235" b="10917"/>
          <a:stretch/>
        </p:blipFill>
        <p:spPr>
          <a:xfrm>
            <a:off x="10494026" y="1167232"/>
            <a:ext cx="1266825" cy="1027144"/>
          </a:xfrm>
          <a:prstGeom prst="rect">
            <a:avLst/>
          </a:prstGeom>
        </p:spPr>
      </p:pic>
      <p:pic>
        <p:nvPicPr>
          <p:cNvPr id="49" name="Imagen 48"/>
          <p:cNvPicPr preferRelativeResize="0">
            <a:picLocks/>
          </p:cNvPicPr>
          <p:nvPr/>
        </p:nvPicPr>
        <p:blipFill>
          <a:blip r:embed="rId4">
            <a:clrChange>
              <a:clrFrom>
                <a:srgbClr val="316CAE"/>
              </a:clrFrom>
              <a:clrTo>
                <a:srgbClr val="316CAE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75925" y="1140075"/>
            <a:ext cx="1061688" cy="1086474"/>
          </a:xfrm>
          <a:prstGeom prst="rect">
            <a:avLst/>
          </a:prstGeom>
        </p:spPr>
      </p:pic>
      <p:pic>
        <p:nvPicPr>
          <p:cNvPr id="51" name="Imagen 50"/>
          <p:cNvPicPr preferRelativeResize="0">
            <a:picLocks/>
          </p:cNvPicPr>
          <p:nvPr/>
        </p:nvPicPr>
        <p:blipFill>
          <a:blip r:embed="rId5">
            <a:clrChange>
              <a:clrFrom>
                <a:srgbClr val="6F6F6F"/>
              </a:clrFrom>
              <a:clrTo>
                <a:srgbClr val="6F6F6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33910" y="1204292"/>
            <a:ext cx="1166388" cy="953024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4224735" y="2913608"/>
            <a:ext cx="3737352" cy="46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 smtClean="0"/>
              <a:t>PRIORIDADES</a:t>
            </a:r>
            <a:endParaRPr lang="es-GT" sz="2400" b="1" dirty="0"/>
          </a:p>
        </p:txBody>
      </p:sp>
      <p:sp>
        <p:nvSpPr>
          <p:cNvPr id="28" name="Rectángulo 27"/>
          <p:cNvSpPr/>
          <p:nvPr/>
        </p:nvSpPr>
        <p:spPr>
          <a:xfrm>
            <a:off x="212256" y="2913608"/>
            <a:ext cx="3737352" cy="46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 smtClean="0"/>
              <a:t>CLÚSTERES</a:t>
            </a:r>
            <a:endParaRPr lang="es-GT" sz="2400" b="1" dirty="0"/>
          </a:p>
        </p:txBody>
      </p:sp>
      <p:sp>
        <p:nvSpPr>
          <p:cNvPr id="54" name="Rectángulo 53"/>
          <p:cNvSpPr/>
          <p:nvPr/>
        </p:nvSpPr>
        <p:spPr>
          <a:xfrm>
            <a:off x="8237214" y="2913608"/>
            <a:ext cx="3737352" cy="46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400" b="1" dirty="0" smtClean="0"/>
              <a:t>TERRITORIOS</a:t>
            </a:r>
            <a:endParaRPr lang="es-GT" sz="2400" b="1" dirty="0"/>
          </a:p>
        </p:txBody>
      </p:sp>
      <p:graphicFrame>
        <p:nvGraphicFramePr>
          <p:cNvPr id="55" name="Tabla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861193"/>
              </p:ext>
            </p:extLst>
          </p:nvPr>
        </p:nvGraphicFramePr>
        <p:xfrm>
          <a:off x="212256" y="3492410"/>
          <a:ext cx="3736800" cy="2945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8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38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38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338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382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338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3382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04000">
                <a:tc gridSpan="2"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AGCSP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>
                        <a:alpha val="25098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IM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IE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O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8315"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24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8315"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8315"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8315"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8315"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6" name="Tabla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950599"/>
              </p:ext>
            </p:extLst>
          </p:nvPr>
        </p:nvGraphicFramePr>
        <p:xfrm>
          <a:off x="4229762" y="3497618"/>
          <a:ext cx="3736800" cy="295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82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9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736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7368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4912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9824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2456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228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684000">
                <a:tc gridSpan="10">
                  <a:txBody>
                    <a:bodyPr/>
                    <a:lstStyle/>
                    <a:p>
                      <a:r>
                        <a:rPr lang="es-GT" dirty="0" smtClean="0">
                          <a:solidFill>
                            <a:srgbClr val="0070C0"/>
                          </a:solidFill>
                        </a:rPr>
                        <a:t>Agenda HORIZONAL:</a:t>
                      </a:r>
                    </a:p>
                    <a:p>
                      <a:r>
                        <a:rPr lang="es-GT" sz="1600" dirty="0" smtClean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600" dirty="0" smtClean="0">
                          <a:solidFill>
                            <a:schemeClr val="tx1"/>
                          </a:solidFill>
                        </a:rPr>
                        <a:t> Imperativos Estratégicos</a:t>
                      </a:r>
                      <a:r>
                        <a:rPr lang="es-GT" sz="1600" baseline="0" dirty="0" smtClean="0">
                          <a:solidFill>
                            <a:schemeClr val="tx1"/>
                          </a:solidFill>
                        </a:rPr>
                        <a:t> de PAÍS</a:t>
                      </a:r>
                      <a:endParaRPr lang="es-GT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2600">
                <a:tc gridSpan="2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 gridSpan="10">
                  <a:txBody>
                    <a:bodyPr/>
                    <a:lstStyle/>
                    <a:p>
                      <a:endParaRPr lang="es-GT" sz="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5600">
                <a:tc gridSpan="10">
                  <a:txBody>
                    <a:bodyPr/>
                    <a:lstStyle/>
                    <a:p>
                      <a:r>
                        <a:rPr lang="es-GT" b="1" dirty="0" smtClean="0">
                          <a:solidFill>
                            <a:srgbClr val="0070C0"/>
                          </a:solidFill>
                        </a:rPr>
                        <a:t>Agenda</a:t>
                      </a:r>
                      <a:r>
                        <a:rPr lang="es-GT" b="1" baseline="0" dirty="0" smtClean="0">
                          <a:solidFill>
                            <a:srgbClr val="0070C0"/>
                          </a:solidFill>
                        </a:rPr>
                        <a:t> VERTICAL:</a:t>
                      </a:r>
                      <a:endParaRPr lang="es-GT" b="1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s-GT" sz="1600" dirty="0" smtClean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600" dirty="0" smtClean="0">
                          <a:solidFill>
                            <a:srgbClr val="FFC000"/>
                          </a:solidFill>
                        </a:rPr>
                        <a:t> </a:t>
                      </a:r>
                      <a:r>
                        <a:rPr lang="es-GT" sz="1600" b="1" dirty="0" smtClean="0">
                          <a:solidFill>
                            <a:schemeClr val="tx1"/>
                          </a:solidFill>
                        </a:rPr>
                        <a:t>Limitantes Sectoriales</a:t>
                      </a:r>
                      <a:r>
                        <a:rPr lang="es-GT" sz="1600" b="1" baseline="0" dirty="0" smtClean="0">
                          <a:solidFill>
                            <a:schemeClr val="tx1"/>
                          </a:solidFill>
                        </a:rPr>
                        <a:t> a nivel LOCAL</a:t>
                      </a:r>
                      <a:endParaRPr lang="es-GT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9050" cap="flat" cmpd="sng" algn="ctr">
                      <a:solidFill>
                        <a:srgbClr val="316CA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2800"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7" name="Imagen 56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</a:blip>
          <a:srcRect l="13137" r="15333"/>
          <a:stretch/>
        </p:blipFill>
        <p:spPr>
          <a:xfrm>
            <a:off x="5837745" y="4304415"/>
            <a:ext cx="511332" cy="468000"/>
          </a:xfrm>
          <a:prstGeom prst="rect">
            <a:avLst/>
          </a:prstGeom>
        </p:spPr>
      </p:pic>
      <p:pic>
        <p:nvPicPr>
          <p:cNvPr id="58" name="Imagen 57"/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14501" y="4304415"/>
            <a:ext cx="571203" cy="46800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6257" y="4304415"/>
            <a:ext cx="510935" cy="468000"/>
          </a:xfrm>
          <a:prstGeom prst="rect">
            <a:avLst/>
          </a:prstGeom>
        </p:spPr>
      </p:pic>
      <p:pic>
        <p:nvPicPr>
          <p:cNvPr id="60" name="Imagen 59"/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67419" y="4304415"/>
            <a:ext cx="648616" cy="468000"/>
          </a:xfrm>
          <a:prstGeom prst="rect">
            <a:avLst/>
          </a:prstGeom>
        </p:spPr>
      </p:pic>
      <p:pic>
        <p:nvPicPr>
          <p:cNvPr id="61" name="Imagen 60"/>
          <p:cNvPicPr>
            <a:picLocks noChangeAspect="1"/>
          </p:cNvPicPr>
          <p:nvPr/>
        </p:nvPicPr>
        <p:blipFill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18838" y="4304415"/>
            <a:ext cx="421904" cy="468000"/>
          </a:xfrm>
          <a:prstGeom prst="rect">
            <a:avLst/>
          </a:prstGeom>
        </p:spPr>
      </p:pic>
      <p:pic>
        <p:nvPicPr>
          <p:cNvPr id="62" name="Imagen 61"/>
          <p:cNvPicPr>
            <a:picLocks noChangeAspect="1"/>
          </p:cNvPicPr>
          <p:nvPr/>
        </p:nvPicPr>
        <p:blipFill>
          <a:blip r:embed="rId1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76558" y="5849289"/>
            <a:ext cx="458182" cy="432000"/>
          </a:xfrm>
          <a:prstGeom prst="rect">
            <a:avLst/>
          </a:prstGeom>
        </p:spPr>
      </p:pic>
      <p:pic>
        <p:nvPicPr>
          <p:cNvPr id="63" name="Imagen 62"/>
          <p:cNvPicPr>
            <a:picLocks noChangeAspect="1"/>
          </p:cNvPicPr>
          <p:nvPr/>
        </p:nvPicPr>
        <p:blipFill>
          <a:blip r:embed="rId1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05393" y="5849289"/>
            <a:ext cx="502691" cy="432000"/>
          </a:xfrm>
          <a:prstGeom prst="rect">
            <a:avLst/>
          </a:prstGeom>
        </p:spPr>
      </p:pic>
      <p:pic>
        <p:nvPicPr>
          <p:cNvPr id="64" name="Imagen 63"/>
          <p:cNvPicPr>
            <a:picLocks noChangeAspect="1"/>
          </p:cNvPicPr>
          <p:nvPr/>
        </p:nvPicPr>
        <p:blipFill>
          <a:blip r:embed="rId1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49988" y="5849289"/>
            <a:ext cx="561600" cy="432000"/>
          </a:xfrm>
          <a:prstGeom prst="rect">
            <a:avLst/>
          </a:prstGeom>
        </p:spPr>
      </p:pic>
      <p:pic>
        <p:nvPicPr>
          <p:cNvPr id="65" name="Imagen 64"/>
          <p:cNvPicPr>
            <a:picLocks noChangeAspect="1"/>
          </p:cNvPicPr>
          <p:nvPr/>
        </p:nvPicPr>
        <p:blipFill>
          <a:blip r:embed="rId14">
            <a:clrChange>
              <a:clrFrom>
                <a:srgbClr val="A349A4"/>
              </a:clrFrom>
              <a:clrTo>
                <a:srgbClr val="A349A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8718" y="5849289"/>
            <a:ext cx="462858" cy="432000"/>
          </a:xfrm>
          <a:prstGeom prst="rect">
            <a:avLst/>
          </a:prstGeom>
        </p:spPr>
      </p:pic>
      <p:pic>
        <p:nvPicPr>
          <p:cNvPr id="66" name="Imagen 65"/>
          <p:cNvPicPr>
            <a:picLocks noChangeAspect="1"/>
          </p:cNvPicPr>
          <p:nvPr/>
        </p:nvPicPr>
        <p:blipFill>
          <a:blip r:embed="rId1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93339" y="5849289"/>
            <a:ext cx="388703" cy="432000"/>
          </a:xfrm>
          <a:prstGeom prst="rect">
            <a:avLst/>
          </a:prstGeom>
        </p:spPr>
      </p:pic>
      <p:pic>
        <p:nvPicPr>
          <p:cNvPr id="67" name="Imagen 66"/>
          <p:cNvPicPr>
            <a:picLocks noChangeAspect="1"/>
          </p:cNvPicPr>
          <p:nvPr/>
        </p:nvPicPr>
        <p:blipFill>
          <a:blip r:embed="rId16">
            <a:clrChange>
              <a:clrFrom>
                <a:srgbClr val="818285"/>
              </a:clrFrom>
              <a:clrTo>
                <a:srgbClr val="818285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25817" y="5849289"/>
            <a:ext cx="491450" cy="432000"/>
          </a:xfrm>
          <a:prstGeom prst="rect">
            <a:avLst/>
          </a:prstGeom>
        </p:spPr>
      </p:pic>
      <p:pic>
        <p:nvPicPr>
          <p:cNvPr id="52" name="Imagen 51" descr="1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370" y="3508080"/>
            <a:ext cx="3862178" cy="1186137"/>
          </a:xfrm>
          <a:prstGeom prst="rect">
            <a:avLst/>
          </a:prstGeom>
        </p:spPr>
      </p:pic>
      <p:pic>
        <p:nvPicPr>
          <p:cNvPr id="53" name="Imagen 52"/>
          <p:cNvPicPr preferRelativeResize="0">
            <a:picLocks/>
          </p:cNvPicPr>
          <p:nvPr/>
        </p:nvPicPr>
        <p:blipFill>
          <a:blip r:embed="rId18">
            <a:clrChange>
              <a:clrFrom>
                <a:srgbClr val="5981B5"/>
              </a:clrFrom>
              <a:clrTo>
                <a:srgbClr val="5981B5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881" b="89723" l="6250" r="89844">
                        <a14:foregroundMark x1="15625" y1="48617" x2="15625" y2="48617"/>
                        <a14:foregroundMark x1="38281" y1="75889" x2="38281" y2="75889"/>
                        <a14:foregroundMark x1="64844" y1="86957" x2="64844" y2="86957"/>
                        <a14:foregroundMark x1="78906" y1="48221" x2="78906" y2="48221"/>
                        <a14:foregroundMark x1="51172" y1="58498" x2="51172" y2="58498"/>
                        <a14:foregroundMark x1="40234" y1="65217" x2="40234" y2="65217"/>
                        <a14:foregroundMark x1="33203" y1="47826" x2="33203" y2="47826"/>
                        <a14:foregroundMark x1="50781" y1="35968" x2="50781" y2="35968"/>
                        <a14:foregroundMark x1="66016" y1="48617" x2="66016" y2="48617"/>
                        <a14:foregroundMark x1="60156" y1="66798" x2="60156" y2="667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1957" y="1057219"/>
            <a:ext cx="1261958" cy="1247170"/>
          </a:xfrm>
          <a:prstGeom prst="rect">
            <a:avLst/>
          </a:prstGeom>
        </p:spPr>
      </p:pic>
      <p:pic>
        <p:nvPicPr>
          <p:cNvPr id="68" name="Imagen 67"/>
          <p:cNvPicPr preferRelativeResize="0">
            <a:picLocks/>
          </p:cNvPicPr>
          <p:nvPr/>
        </p:nvPicPr>
        <p:blipFill>
          <a:blip r:embed="rId20">
            <a:clrChange>
              <a:clrFrom>
                <a:srgbClr val="6187B8"/>
              </a:clrFrom>
              <a:clrTo>
                <a:srgbClr val="6187B8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350" b="96708" l="3689" r="93443">
                        <a14:foregroundMark x1="67213" y1="83539" x2="67213" y2="83539"/>
                        <a14:foregroundMark x1="52459" y1="46502" x2="52459" y2="465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8308" y="1124966"/>
            <a:ext cx="1116251" cy="1111676"/>
          </a:xfrm>
          <a:prstGeom prst="rect">
            <a:avLst/>
          </a:prstGeom>
        </p:spPr>
      </p:pic>
      <p:pic>
        <p:nvPicPr>
          <p:cNvPr id="2" name="Imagen 1" descr="Logo triangulo norte.pn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910" y="4580561"/>
            <a:ext cx="2871601" cy="222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4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" b="14228"/>
          <a:stretch/>
        </p:blipFill>
        <p:spPr>
          <a:xfrm>
            <a:off x="0" y="915025"/>
            <a:ext cx="12192000" cy="57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7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10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" b="13683"/>
          <a:stretch/>
        </p:blipFill>
        <p:spPr>
          <a:xfrm>
            <a:off x="0" y="877677"/>
            <a:ext cx="12192000" cy="573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7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1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1" b="14568"/>
          <a:stretch/>
        </p:blipFill>
        <p:spPr>
          <a:xfrm>
            <a:off x="0" y="938365"/>
            <a:ext cx="12192000" cy="569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3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" b="10619"/>
          <a:stretch/>
        </p:blipFill>
        <p:spPr>
          <a:xfrm>
            <a:off x="0" y="896349"/>
            <a:ext cx="12192000" cy="596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7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uadroTexto 69"/>
          <p:cNvSpPr txBox="1"/>
          <p:nvPr/>
        </p:nvSpPr>
        <p:spPr>
          <a:xfrm>
            <a:off x="284481" y="1000111"/>
            <a:ext cx="318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dirty="0"/>
              <a:t>En cada nodo se detalla la proyección de población al 2032 (millones de personas)</a:t>
            </a:r>
          </a:p>
        </p:txBody>
      </p:sp>
      <p:sp>
        <p:nvSpPr>
          <p:cNvPr id="71" name="CuadroTexto 70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La URBANIZACIÓN es una OPORTUNIDAD</a:t>
            </a:r>
            <a:endParaRPr lang="es-GT" b="1" i="1" dirty="0">
              <a:solidFill>
                <a:srgbClr val="FFC000"/>
              </a:solidFill>
            </a:endParaRPr>
          </a:p>
        </p:txBody>
      </p:sp>
      <p:pic>
        <p:nvPicPr>
          <p:cNvPr id="10" name="Imagen 9" descr="mapa ciudades i.png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" b="1569"/>
          <a:stretch/>
        </p:blipFill>
        <p:spPr>
          <a:xfrm>
            <a:off x="0" y="848261"/>
            <a:ext cx="4906634" cy="597279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67727"/>
          <a:stretch/>
        </p:blipFill>
        <p:spPr>
          <a:xfrm>
            <a:off x="8257310" y="1443250"/>
            <a:ext cx="3620654" cy="1215384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072874"/>
              </p:ext>
            </p:extLst>
          </p:nvPr>
        </p:nvGraphicFramePr>
        <p:xfrm>
          <a:off x="5384799" y="2705485"/>
          <a:ext cx="6493164" cy="2385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746">
                  <a:extLst>
                    <a:ext uri="{9D8B030D-6E8A-4147-A177-3AD203B41FA5}">
                      <a16:colId xmlns="" xmlns:a16="http://schemas.microsoft.com/office/drawing/2014/main" val="2012730594"/>
                    </a:ext>
                  </a:extLst>
                </a:gridCol>
                <a:gridCol w="1805709">
                  <a:extLst>
                    <a:ext uri="{9D8B030D-6E8A-4147-A177-3AD203B41FA5}">
                      <a16:colId xmlns="" xmlns:a16="http://schemas.microsoft.com/office/drawing/2014/main" val="2799567040"/>
                    </a:ext>
                  </a:extLst>
                </a:gridCol>
                <a:gridCol w="1805709">
                  <a:extLst>
                    <a:ext uri="{9D8B030D-6E8A-4147-A177-3AD203B41FA5}">
                      <a16:colId xmlns="" xmlns:a16="http://schemas.microsoft.com/office/drawing/2014/main" val="156276113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400" dirty="0"/>
                        <a:t>2012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400" dirty="0"/>
                        <a:t>2032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395701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s-GT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GT" b="1" baseline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•</a:t>
                      </a:r>
                      <a:r>
                        <a:rPr lang="es-GT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GT" b="1" baseline="0" dirty="0"/>
                        <a:t>Tasa de URBANIZACIÓN</a:t>
                      </a:r>
                      <a:endParaRPr lang="es-GT" b="1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400" b="1" dirty="0"/>
                        <a:t>52%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400" b="1" dirty="0"/>
                        <a:t>72%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388300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s-GT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GT" b="1" baseline="0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•</a:t>
                      </a:r>
                      <a:r>
                        <a:rPr lang="es-GT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GT" b="1" dirty="0"/>
                        <a:t>PIB</a:t>
                      </a:r>
                      <a:r>
                        <a:rPr lang="es-GT" b="1" baseline="0" dirty="0"/>
                        <a:t> per cápita</a:t>
                      </a:r>
                      <a:endParaRPr lang="es-GT" b="1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400" b="1" dirty="0"/>
                        <a:t>$   3,300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400" b="1" dirty="0"/>
                        <a:t>$ 11,300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68840717"/>
                  </a:ext>
                </a:extLst>
              </a:tr>
              <a:tr h="765438">
                <a:tc gridSpan="3">
                  <a:txBody>
                    <a:bodyPr/>
                    <a:lstStyle/>
                    <a:p>
                      <a:pPr algn="r"/>
                      <a:r>
                        <a:rPr lang="es-GT" sz="1400" b="1" dirty="0"/>
                        <a:t>FUENTE:</a:t>
                      </a:r>
                      <a:r>
                        <a:rPr lang="es-GT" sz="1400" dirty="0"/>
                        <a:t> CABI, escenarios</a:t>
                      </a:r>
                      <a:r>
                        <a:rPr lang="es-GT" sz="1400" baseline="0" dirty="0"/>
                        <a:t> para la urbanización del país (SEGEPLAN – 2012)</a:t>
                      </a:r>
                      <a:endParaRPr lang="es-GT" sz="1400" dirty="0"/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20499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05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Tabla 51"/>
          <p:cNvGraphicFramePr>
            <a:graphicFrameLocks noGrp="1"/>
          </p:cNvGraphicFramePr>
          <p:nvPr>
            <p:extLst/>
          </p:nvPr>
        </p:nvGraphicFramePr>
        <p:xfrm>
          <a:off x="5042244" y="1261721"/>
          <a:ext cx="7034348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4348">
                  <a:extLst>
                    <a:ext uri="{9D8B030D-6E8A-4147-A177-3AD203B41FA5}">
                      <a16:colId xmlns="" xmlns:a16="http://schemas.microsoft.com/office/drawing/2014/main" val="187861959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de los Altos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Quetzaltenango, </a:t>
                      </a:r>
                      <a:r>
                        <a:rPr lang="es-GT" sz="12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Salcajá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</a:t>
                      </a:r>
                      <a:r>
                        <a:rPr lang="es-GT" sz="12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Olintepeque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La  Esperanza, San Cristóbal Totonicapán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9729755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de Cobán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Cobán, Santa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Cruz Verapaz, San Cristóbal Verapaz,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Tactic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San Pedro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Carchá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San Juan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Chamelco</a:t>
                      </a:r>
                      <a:endParaRPr lang="es-GT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8279614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de </a:t>
                      </a:r>
                      <a:r>
                        <a:rPr lang="es-GT" b="1" dirty="0" err="1">
                          <a:solidFill>
                            <a:srgbClr val="002060"/>
                          </a:solidFill>
                        </a:rPr>
                        <a:t>Guatemágica</a:t>
                      </a:r>
                      <a:endParaRPr lang="es-GT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Retalhuleu, Santa Cruz  </a:t>
                      </a:r>
                      <a:r>
                        <a:rPr lang="es-GT" sz="12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Muluá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San Martín Zapotitlán,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Champerico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El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Asintal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Mazatenango, Coatepeque</a:t>
                      </a:r>
                      <a:endParaRPr lang="es-GT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0430120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Metrópoli</a:t>
                      </a:r>
                      <a:r>
                        <a:rPr lang="es-GT" b="1" baseline="0" dirty="0">
                          <a:solidFill>
                            <a:srgbClr val="002060"/>
                          </a:solidFill>
                        </a:rPr>
                        <a:t> de Oriente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Zacapa,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Estanzuela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Río Hondo,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Teculután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Chiquimula</a:t>
                      </a:r>
                      <a:endParaRPr lang="es-GT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55996247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de Huehuetenango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Huehuetenango,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Chiantla</a:t>
                      </a:r>
                      <a:endParaRPr lang="es-GT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16024407"/>
                  </a:ext>
                </a:extLst>
              </a:tr>
            </a:tbl>
          </a:graphicData>
        </a:graphic>
      </p:graphicFrame>
      <p:graphicFrame>
        <p:nvGraphicFramePr>
          <p:cNvPr id="53" name="Tabla 52"/>
          <p:cNvGraphicFramePr>
            <a:graphicFrameLocks noGrp="1"/>
          </p:cNvGraphicFramePr>
          <p:nvPr>
            <p:extLst/>
          </p:nvPr>
        </p:nvGraphicFramePr>
        <p:xfrm>
          <a:off x="5042244" y="4141748"/>
          <a:ext cx="7034348" cy="11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4348">
                  <a:extLst>
                    <a:ext uri="{9D8B030D-6E8A-4147-A177-3AD203B41FA5}">
                      <a16:colId xmlns="" xmlns:a16="http://schemas.microsoft.com/office/drawing/2014/main" val="187861959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Ciudad Portuaria</a:t>
                      </a:r>
                      <a:r>
                        <a:rPr lang="es-GT" b="1" baseline="0" dirty="0">
                          <a:solidFill>
                            <a:srgbClr val="002060"/>
                          </a:solidFill>
                        </a:rPr>
                        <a:t> de Puerto Barrios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Puerto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Barrios-Santo Tomás de Castilla, Livingston</a:t>
                      </a:r>
                      <a:endParaRPr lang="es-GT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74313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Ciudad Portuaria de San José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Escuintla,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Santa Lucía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Cotzumalguapa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Masagua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La Gomera, San José, </a:t>
                      </a:r>
                      <a:r>
                        <a:rPr lang="es-GT" sz="12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Iztapa</a:t>
                      </a:r>
                      <a:endParaRPr lang="es-GT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6836901"/>
                  </a:ext>
                </a:extLst>
              </a:tr>
            </a:tbl>
          </a:graphicData>
        </a:graphic>
      </p:graphicFrame>
      <p:graphicFrame>
        <p:nvGraphicFramePr>
          <p:cNvPr id="68" name="Tabla 67"/>
          <p:cNvGraphicFramePr>
            <a:graphicFrameLocks noGrp="1"/>
          </p:cNvGraphicFramePr>
          <p:nvPr>
            <p:extLst/>
          </p:nvPr>
        </p:nvGraphicFramePr>
        <p:xfrm>
          <a:off x="5042244" y="5293748"/>
          <a:ext cx="7034348" cy="11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4348">
                  <a:extLst>
                    <a:ext uri="{9D8B030D-6E8A-4147-A177-3AD203B41FA5}">
                      <a16:colId xmlns="" xmlns:a16="http://schemas.microsoft.com/office/drawing/2014/main" val="187861959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Ciudad Turística de Antigua Guatemala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Antigua, </a:t>
                      </a:r>
                      <a:r>
                        <a:rPr lang="es-GT" sz="12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Jocotenango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Pastores, S. María De J., Ciudad Vieja, S.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Antonio A.C., S. Catarina Barahona</a:t>
                      </a:r>
                      <a:endParaRPr lang="es-G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5765394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Ciudad</a:t>
                      </a:r>
                      <a:r>
                        <a:rPr lang="es-GT" b="1" baseline="0" dirty="0">
                          <a:solidFill>
                            <a:srgbClr val="002060"/>
                          </a:solidFill>
                        </a:rPr>
                        <a:t> Turística de Petén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Flores, San Benito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861576"/>
                  </a:ext>
                </a:extLst>
              </a:tr>
            </a:tbl>
          </a:graphicData>
        </a:graphic>
      </p:graphicFrame>
      <p:pic>
        <p:nvPicPr>
          <p:cNvPr id="69" name="Imagen 68" descr="mapa ciudades i.png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" b="1569"/>
          <a:stretch/>
        </p:blipFill>
        <p:spPr>
          <a:xfrm>
            <a:off x="0" y="848261"/>
            <a:ext cx="4906634" cy="5972795"/>
          </a:xfrm>
          <a:prstGeom prst="rect">
            <a:avLst/>
          </a:prstGeom>
        </p:spPr>
      </p:pic>
      <p:sp>
        <p:nvSpPr>
          <p:cNvPr id="70" name="CuadroTexto 69"/>
          <p:cNvSpPr txBox="1"/>
          <p:nvPr/>
        </p:nvSpPr>
        <p:spPr>
          <a:xfrm>
            <a:off x="284481" y="1000111"/>
            <a:ext cx="318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dirty="0"/>
              <a:t>En cada nodo se detalla la proyección de población al 2032 (millones de personas)</a:t>
            </a:r>
          </a:p>
        </p:txBody>
      </p:sp>
      <p:sp>
        <p:nvSpPr>
          <p:cNvPr id="71" name="CuadroTexto 70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Sistema de Enlaces Funcionales de la Red de Ciudades Intermedias</a:t>
            </a:r>
            <a:endParaRPr lang="es-GT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01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Plan Nacional de Logística (infraestructura: Transporte y Logística)</a:t>
            </a:r>
            <a:endParaRPr lang="es-GT" b="1" i="1" dirty="0">
              <a:solidFill>
                <a:srgbClr val="FFC00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7507"/>
          <a:stretch/>
        </p:blipFill>
        <p:spPr>
          <a:xfrm>
            <a:off x="1" y="913854"/>
            <a:ext cx="5024582" cy="572709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52710"/>
          <a:stretch/>
        </p:blipFill>
        <p:spPr>
          <a:xfrm>
            <a:off x="120073" y="1123406"/>
            <a:ext cx="1204167" cy="119492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50580"/>
          <a:stretch/>
        </p:blipFill>
        <p:spPr>
          <a:xfrm>
            <a:off x="120073" y="2401454"/>
            <a:ext cx="1204167" cy="1248727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67722"/>
              </p:ext>
            </p:extLst>
          </p:nvPr>
        </p:nvGraphicFramePr>
        <p:xfrm>
          <a:off x="5106896" y="1234827"/>
          <a:ext cx="3937983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7983">
                  <a:extLst>
                    <a:ext uri="{9D8B030D-6E8A-4147-A177-3AD203B41FA5}">
                      <a16:colId xmlns:a16="http://schemas.microsoft.com/office/drawing/2014/main" xmlns="" val="187861959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de los Altos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US$</a:t>
                      </a:r>
                      <a:r>
                        <a:rPr lang="es-GT" sz="12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500 millones</a:t>
                      </a:r>
                      <a:endParaRPr lang="es-GT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79729755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de Cobán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US$ 500 millones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279614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de </a:t>
                      </a:r>
                      <a:r>
                        <a:rPr lang="es-GT" b="1" dirty="0" err="1">
                          <a:solidFill>
                            <a:srgbClr val="002060"/>
                          </a:solidFill>
                        </a:rPr>
                        <a:t>Guatemágica</a:t>
                      </a:r>
                      <a:endParaRPr lang="es-GT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US$ 300 millones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430120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Metrópoli</a:t>
                      </a:r>
                      <a:r>
                        <a:rPr lang="es-GT" b="1" baseline="0" dirty="0">
                          <a:solidFill>
                            <a:srgbClr val="002060"/>
                          </a:solidFill>
                        </a:rPr>
                        <a:t> de Oriente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US$ 300 millones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5996247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Nodo Regional de Huehuetenango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US$ 200 millones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6024407"/>
                  </a:ext>
                </a:extLst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206133"/>
              </p:ext>
            </p:extLst>
          </p:nvPr>
        </p:nvGraphicFramePr>
        <p:xfrm>
          <a:off x="5106896" y="4114854"/>
          <a:ext cx="3937983" cy="11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7983">
                  <a:extLst>
                    <a:ext uri="{9D8B030D-6E8A-4147-A177-3AD203B41FA5}">
                      <a16:colId xmlns:a16="http://schemas.microsoft.com/office/drawing/2014/main" xmlns="" val="187861959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Ciudad Portuaria</a:t>
                      </a:r>
                      <a:r>
                        <a:rPr lang="es-GT" b="1" baseline="0" dirty="0">
                          <a:solidFill>
                            <a:srgbClr val="002060"/>
                          </a:solidFill>
                        </a:rPr>
                        <a:t> de Puerto Barrios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US$ 300 millones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374313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Ciudad Portuaria de San José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US$ 300 millones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6836901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271201"/>
              </p:ext>
            </p:extLst>
          </p:nvPr>
        </p:nvGraphicFramePr>
        <p:xfrm>
          <a:off x="5106896" y="5266854"/>
          <a:ext cx="3937983" cy="11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7983">
                  <a:extLst>
                    <a:ext uri="{9D8B030D-6E8A-4147-A177-3AD203B41FA5}">
                      <a16:colId xmlns:a16="http://schemas.microsoft.com/office/drawing/2014/main" xmlns="" val="187861959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Ciudad Turística de Antigua Guatemala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US$ 200 millones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5765394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es-GT" b="1" dirty="0">
                          <a:solidFill>
                            <a:srgbClr val="002060"/>
                          </a:solidFill>
                        </a:rPr>
                        <a:t>Ciudad</a:t>
                      </a:r>
                      <a:r>
                        <a:rPr lang="es-GT" b="1" baseline="0" dirty="0">
                          <a:solidFill>
                            <a:srgbClr val="002060"/>
                          </a:solidFill>
                        </a:rPr>
                        <a:t> Turística de Petén</a:t>
                      </a:r>
                    </a:p>
                    <a:p>
                      <a:r>
                        <a:rPr lang="es-GT" sz="1200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sz="1200" b="1" dirty="0"/>
                        <a:t> </a:t>
                      </a:r>
                      <a:r>
                        <a:rPr lang="es-GT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US$ 200 millones</a:t>
                      </a: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861576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377075"/>
              </p:ext>
            </p:extLst>
          </p:nvPr>
        </p:nvGraphicFramePr>
        <p:xfrm>
          <a:off x="9259629" y="1234799"/>
          <a:ext cx="2821118" cy="11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1118">
                  <a:extLst>
                    <a:ext uri="{9D8B030D-6E8A-4147-A177-3AD203B41FA5}">
                      <a16:colId xmlns:a16="http://schemas.microsoft.com/office/drawing/2014/main" xmlns="" val="4137927653"/>
                    </a:ext>
                  </a:extLst>
                </a:gridCol>
              </a:tblGrid>
              <a:tr h="1152000">
                <a:tc>
                  <a:txBody>
                    <a:bodyPr/>
                    <a:lstStyle/>
                    <a:p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Ciudades Intermedias</a:t>
                      </a:r>
                    </a:p>
                    <a:p>
                      <a:r>
                        <a:rPr lang="es-GT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(infraestructura</a:t>
                      </a:r>
                      <a:r>
                        <a:rPr lang="es-GT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urbana</a:t>
                      </a:r>
                      <a:r>
                        <a:rPr lang="es-GT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  <a:p>
                      <a:pPr algn="r"/>
                      <a:r>
                        <a:rPr lang="es-GT" sz="2400" dirty="0">
                          <a:solidFill>
                            <a:srgbClr val="0070C0"/>
                          </a:solidFill>
                        </a:rPr>
                        <a:t>US$</a:t>
                      </a:r>
                      <a:r>
                        <a:rPr lang="es-GT" sz="2400" baseline="0" dirty="0">
                          <a:solidFill>
                            <a:srgbClr val="0070C0"/>
                          </a:solidFill>
                        </a:rPr>
                        <a:t> 2,800 millones</a:t>
                      </a:r>
                      <a:endParaRPr lang="es-GT" sz="24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2420790"/>
                  </a:ext>
                </a:extLst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83482"/>
              </p:ext>
            </p:extLst>
          </p:nvPr>
        </p:nvGraphicFramePr>
        <p:xfrm>
          <a:off x="9259629" y="2386799"/>
          <a:ext cx="2821118" cy="11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1118">
                  <a:extLst>
                    <a:ext uri="{9D8B030D-6E8A-4147-A177-3AD203B41FA5}">
                      <a16:colId xmlns:a16="http://schemas.microsoft.com/office/drawing/2014/main" xmlns="" val="4137927653"/>
                    </a:ext>
                  </a:extLst>
                </a:gridCol>
              </a:tblGrid>
              <a:tr h="1152000">
                <a:tc>
                  <a:txBody>
                    <a:bodyPr/>
                    <a:lstStyle/>
                    <a:p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Inversión</a:t>
                      </a:r>
                      <a:r>
                        <a:rPr lang="es-GT" sz="2000" baseline="0" dirty="0">
                          <a:solidFill>
                            <a:schemeClr val="tx1"/>
                          </a:solidFill>
                        </a:rPr>
                        <a:t> Social</a:t>
                      </a:r>
                      <a:endParaRPr lang="es-GT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GT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salud/educación/seguridad</a:t>
                      </a:r>
                    </a:p>
                    <a:p>
                      <a:pPr algn="r"/>
                      <a:r>
                        <a:rPr lang="es-GT" sz="2400" dirty="0">
                          <a:solidFill>
                            <a:srgbClr val="0070C0"/>
                          </a:solidFill>
                        </a:rPr>
                        <a:t>US$</a:t>
                      </a:r>
                      <a:r>
                        <a:rPr lang="es-GT" sz="2400" baseline="0" dirty="0">
                          <a:solidFill>
                            <a:srgbClr val="0070C0"/>
                          </a:solidFill>
                        </a:rPr>
                        <a:t> 1,500 millones</a:t>
                      </a:r>
                      <a:endParaRPr lang="es-GT" sz="24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2420790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897476"/>
              </p:ext>
            </p:extLst>
          </p:nvPr>
        </p:nvGraphicFramePr>
        <p:xfrm>
          <a:off x="9259629" y="3538799"/>
          <a:ext cx="2821118" cy="11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1118">
                  <a:extLst>
                    <a:ext uri="{9D8B030D-6E8A-4147-A177-3AD203B41FA5}">
                      <a16:colId xmlns:a16="http://schemas.microsoft.com/office/drawing/2014/main" xmlns="" val="4137927653"/>
                    </a:ext>
                  </a:extLst>
                </a:gridCol>
              </a:tblGrid>
              <a:tr h="1152000">
                <a:tc>
                  <a:txBody>
                    <a:bodyPr/>
                    <a:lstStyle/>
                    <a:p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Red Vial Nacional</a:t>
                      </a:r>
                    </a:p>
                    <a:p>
                      <a:r>
                        <a:rPr lang="es-GT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(conectividad)</a:t>
                      </a:r>
                    </a:p>
                    <a:p>
                      <a:pPr algn="r"/>
                      <a:r>
                        <a:rPr lang="es-GT" sz="2400" dirty="0">
                          <a:solidFill>
                            <a:srgbClr val="0070C0"/>
                          </a:solidFill>
                        </a:rPr>
                        <a:t>US$</a:t>
                      </a:r>
                      <a:r>
                        <a:rPr lang="es-GT" sz="2400" baseline="0" dirty="0">
                          <a:solidFill>
                            <a:srgbClr val="0070C0"/>
                          </a:solidFill>
                        </a:rPr>
                        <a:t> 1,500 millones</a:t>
                      </a:r>
                      <a:endParaRPr lang="es-GT" sz="24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2420790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069319"/>
              </p:ext>
            </p:extLst>
          </p:nvPr>
        </p:nvGraphicFramePr>
        <p:xfrm>
          <a:off x="9259629" y="4690799"/>
          <a:ext cx="2821118" cy="11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1118">
                  <a:extLst>
                    <a:ext uri="{9D8B030D-6E8A-4147-A177-3AD203B41FA5}">
                      <a16:colId xmlns:a16="http://schemas.microsoft.com/office/drawing/2014/main" xmlns="" val="4137927653"/>
                    </a:ext>
                  </a:extLst>
                </a:gridCol>
              </a:tblGrid>
              <a:tr h="1152000">
                <a:tc>
                  <a:txBody>
                    <a:bodyPr/>
                    <a:lstStyle/>
                    <a:p>
                      <a:r>
                        <a:rPr lang="es-GT" sz="2000" dirty="0">
                          <a:solidFill>
                            <a:schemeClr val="tx1"/>
                          </a:solidFill>
                        </a:rPr>
                        <a:t>Aeropuertos</a:t>
                      </a:r>
                    </a:p>
                    <a:p>
                      <a:r>
                        <a:rPr lang="es-GT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(conectividad)</a:t>
                      </a:r>
                    </a:p>
                    <a:p>
                      <a:pPr algn="r"/>
                      <a:r>
                        <a:rPr lang="es-GT" sz="2400" dirty="0">
                          <a:solidFill>
                            <a:srgbClr val="0070C0"/>
                          </a:solidFill>
                        </a:rPr>
                        <a:t>US$</a:t>
                      </a:r>
                      <a:r>
                        <a:rPr lang="es-GT" sz="24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GT" sz="2400" baseline="0" dirty="0">
                          <a:solidFill>
                            <a:schemeClr val="bg1"/>
                          </a:solidFill>
                        </a:rPr>
                        <a:t>0,</a:t>
                      </a:r>
                      <a:r>
                        <a:rPr lang="es-GT" sz="2400" baseline="0" dirty="0">
                          <a:solidFill>
                            <a:srgbClr val="0070C0"/>
                          </a:solidFill>
                        </a:rPr>
                        <a:t>200 millones</a:t>
                      </a:r>
                      <a:endParaRPr lang="es-GT" sz="24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2420790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233139"/>
              </p:ext>
            </p:extLst>
          </p:nvPr>
        </p:nvGraphicFramePr>
        <p:xfrm>
          <a:off x="9259629" y="5842799"/>
          <a:ext cx="2821118" cy="57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1118">
                  <a:extLst>
                    <a:ext uri="{9D8B030D-6E8A-4147-A177-3AD203B41FA5}">
                      <a16:colId xmlns:a16="http://schemas.microsoft.com/office/drawing/2014/main" xmlns="" val="4137927653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algn="r"/>
                      <a:r>
                        <a:rPr lang="es-GT" sz="2400" dirty="0">
                          <a:solidFill>
                            <a:schemeClr val="bg1"/>
                          </a:solidFill>
                        </a:rPr>
                        <a:t>US$</a:t>
                      </a:r>
                      <a:r>
                        <a:rPr lang="es-GT" sz="2400" baseline="0" dirty="0">
                          <a:solidFill>
                            <a:schemeClr val="bg1"/>
                          </a:solidFill>
                        </a:rPr>
                        <a:t> 6,000 millones</a:t>
                      </a:r>
                      <a:endParaRPr lang="es-GT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2420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73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Existe una FUERTE NECESIDAD de invertir más recursos…</a:t>
            </a:r>
            <a:endParaRPr lang="es-GT" b="1" i="1" dirty="0">
              <a:solidFill>
                <a:srgbClr val="FFC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5891"/>
            <a:ext cx="12192000" cy="58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2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Existe una FUERTE NECESIDAD de invertir más recursos…</a:t>
            </a:r>
            <a:endParaRPr lang="es-GT" b="1" i="1" dirty="0">
              <a:solidFill>
                <a:srgbClr val="FFC000"/>
              </a:solidFill>
            </a:endParaRPr>
          </a:p>
        </p:txBody>
      </p:sp>
      <p:pic>
        <p:nvPicPr>
          <p:cNvPr id="2" name="Imagen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5891"/>
            <a:ext cx="12192000" cy="58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7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5" descr="frutasyverduras-0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335" y="3605419"/>
            <a:ext cx="576000" cy="576000"/>
          </a:xfrm>
          <a:prstGeom prst="rect">
            <a:avLst/>
          </a:prstGeom>
        </p:spPr>
      </p:pic>
      <p:pic>
        <p:nvPicPr>
          <p:cNvPr id="3" name="Picture 37" descr="TICS-0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407" y="2863789"/>
            <a:ext cx="576000" cy="576000"/>
          </a:xfrm>
          <a:prstGeom prst="rect">
            <a:avLst/>
          </a:prstGeom>
        </p:spPr>
      </p:pic>
      <p:pic>
        <p:nvPicPr>
          <p:cNvPr id="4" name="Picture 38" descr="manufactura-04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343" y="1389519"/>
            <a:ext cx="576064" cy="576064"/>
          </a:xfrm>
          <a:prstGeom prst="rect">
            <a:avLst/>
          </a:prstGeom>
        </p:spPr>
      </p:pic>
      <p:pic>
        <p:nvPicPr>
          <p:cNvPr id="5" name="Picture 39" descr="forestal-05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335" y="4342486"/>
            <a:ext cx="576000" cy="576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7748335" y="2126650"/>
            <a:ext cx="576072" cy="576072"/>
            <a:chOff x="5289160" y="1953719"/>
            <a:chExt cx="576072" cy="576072"/>
          </a:xfrm>
        </p:grpSpPr>
        <p:sp>
          <p:nvSpPr>
            <p:cNvPr id="8" name="Oval 5"/>
            <p:cNvSpPr>
              <a:spLocks noChangeAspect="1"/>
            </p:cNvSpPr>
            <p:nvPr/>
          </p:nvSpPr>
          <p:spPr>
            <a:xfrm>
              <a:off x="5289160" y="1953719"/>
              <a:ext cx="576072" cy="57607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9" name="Picture 4" descr="Layer_17-01-512.png"/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2428" y="2077510"/>
              <a:ext cx="369463" cy="324000"/>
            </a:xfrm>
            <a:prstGeom prst="rect">
              <a:avLst/>
            </a:prstGeom>
          </p:spPr>
        </p:pic>
      </p:grp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7"/>
          <a:srcRect b="3402"/>
          <a:stretch/>
        </p:blipFill>
        <p:spPr>
          <a:xfrm>
            <a:off x="763072" y="887501"/>
            <a:ext cx="5286629" cy="5675010"/>
          </a:xfrm>
          <a:prstGeom prst="rect">
            <a:avLst/>
          </a:prstGeom>
        </p:spPr>
      </p:pic>
      <p:sp>
        <p:nvSpPr>
          <p:cNvPr id="12" name="Elipse 11"/>
          <p:cNvSpPr/>
          <p:nvPr/>
        </p:nvSpPr>
        <p:spPr>
          <a:xfrm>
            <a:off x="7748334" y="5079553"/>
            <a:ext cx="576000" cy="576000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893008"/>
              </p:ext>
            </p:extLst>
          </p:nvPr>
        </p:nvGraphicFramePr>
        <p:xfrm>
          <a:off x="8420661" y="1391341"/>
          <a:ext cx="2304000" cy="4264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xmlns="" val="2730482838"/>
                    </a:ext>
                  </a:extLst>
                </a:gridCol>
              </a:tblGrid>
              <a:tr h="710702">
                <a:tc>
                  <a:txBody>
                    <a:bodyPr/>
                    <a:lstStyle/>
                    <a:p>
                      <a:pPr algn="l"/>
                      <a:r>
                        <a:rPr lang="es-GT" b="1" dirty="0">
                          <a:solidFill>
                            <a:srgbClr val="FFC000"/>
                          </a:solidFill>
                        </a:rPr>
                        <a:t>•</a:t>
                      </a:r>
                      <a:r>
                        <a:rPr lang="es-GT" b="1" dirty="0"/>
                        <a:t> Manufactura</a:t>
                      </a:r>
                      <a:r>
                        <a:rPr lang="es-GT" b="1" baseline="0" dirty="0"/>
                        <a:t> Ligera</a:t>
                      </a:r>
                      <a:endParaRPr lang="es-GT" b="1" dirty="0"/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1626315"/>
                  </a:ext>
                </a:extLst>
              </a:tr>
              <a:tr h="710702">
                <a:tc>
                  <a:txBody>
                    <a:bodyPr/>
                    <a:lstStyle/>
                    <a:p>
                      <a:pPr algn="l"/>
                      <a:r>
                        <a:rPr lang="es-GT" b="1" dirty="0">
                          <a:solidFill>
                            <a:srgbClr val="FFC000"/>
                          </a:solidFill>
                        </a:rPr>
                        <a:t>•</a:t>
                      </a:r>
                      <a:r>
                        <a:rPr lang="es-GT" b="1" dirty="0"/>
                        <a:t> </a:t>
                      </a:r>
                      <a:r>
                        <a:rPr lang="es-GT" b="1" dirty="0">
                          <a:solidFill>
                            <a:schemeClr val="bg1"/>
                          </a:solidFill>
                        </a:rPr>
                        <a:t>Turismo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9504091"/>
                  </a:ext>
                </a:extLst>
              </a:tr>
              <a:tr h="710702">
                <a:tc>
                  <a:txBody>
                    <a:bodyPr/>
                    <a:lstStyle/>
                    <a:p>
                      <a:pPr algn="l"/>
                      <a:r>
                        <a:rPr lang="es-GT" b="1" dirty="0">
                          <a:solidFill>
                            <a:srgbClr val="FFC000"/>
                          </a:solidFill>
                        </a:rPr>
                        <a:t>•</a:t>
                      </a:r>
                      <a:r>
                        <a:rPr lang="es-GT" b="1" dirty="0"/>
                        <a:t> </a:t>
                      </a:r>
                      <a:r>
                        <a:rPr lang="es-GT" b="1" dirty="0" err="1">
                          <a:solidFill>
                            <a:schemeClr val="bg1"/>
                          </a:solidFill>
                        </a:rPr>
                        <a:t>TIC´s</a:t>
                      </a:r>
                      <a:r>
                        <a:rPr lang="es-GT" b="1" dirty="0">
                          <a:solidFill>
                            <a:schemeClr val="bg1"/>
                          </a:solidFill>
                        </a:rPr>
                        <a:t> y</a:t>
                      </a:r>
                      <a:r>
                        <a:rPr lang="es-GT" b="1" baseline="0" dirty="0">
                          <a:solidFill>
                            <a:schemeClr val="bg1"/>
                          </a:solidFill>
                        </a:rPr>
                        <a:t> Software</a:t>
                      </a:r>
                      <a:endParaRPr lang="es-G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2908324"/>
                  </a:ext>
                </a:extLst>
              </a:tr>
              <a:tr h="710702">
                <a:tc>
                  <a:txBody>
                    <a:bodyPr/>
                    <a:lstStyle/>
                    <a:p>
                      <a:pPr algn="l"/>
                      <a:r>
                        <a:rPr lang="es-GT" b="1" dirty="0">
                          <a:solidFill>
                            <a:srgbClr val="FFC000"/>
                          </a:solidFill>
                        </a:rPr>
                        <a:t>•</a:t>
                      </a:r>
                      <a:r>
                        <a:rPr lang="es-GT" b="1" dirty="0"/>
                        <a:t> </a:t>
                      </a:r>
                      <a:r>
                        <a:rPr lang="es-GT" b="1" dirty="0">
                          <a:solidFill>
                            <a:schemeClr val="bg1"/>
                          </a:solidFill>
                        </a:rPr>
                        <a:t>Frutas y Vegetales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5715810"/>
                  </a:ext>
                </a:extLst>
              </a:tr>
              <a:tr h="710702">
                <a:tc>
                  <a:txBody>
                    <a:bodyPr/>
                    <a:lstStyle/>
                    <a:p>
                      <a:pPr algn="l"/>
                      <a:r>
                        <a:rPr lang="es-GT" b="1" dirty="0">
                          <a:solidFill>
                            <a:srgbClr val="FFC000"/>
                          </a:solidFill>
                        </a:rPr>
                        <a:t>•</a:t>
                      </a:r>
                      <a:r>
                        <a:rPr lang="es-GT" b="1" dirty="0"/>
                        <a:t> </a:t>
                      </a:r>
                      <a:r>
                        <a:rPr lang="es-GT" b="1" dirty="0">
                          <a:solidFill>
                            <a:schemeClr val="bg1"/>
                          </a:solidFill>
                        </a:rPr>
                        <a:t>Forestal y Muebles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3015141"/>
                  </a:ext>
                </a:extLst>
              </a:tr>
              <a:tr h="710702">
                <a:tc>
                  <a:txBody>
                    <a:bodyPr/>
                    <a:lstStyle/>
                    <a:p>
                      <a:pPr algn="l"/>
                      <a:r>
                        <a:rPr lang="es-GT" b="1" dirty="0">
                          <a:solidFill>
                            <a:schemeClr val="accent2"/>
                          </a:solidFill>
                        </a:rPr>
                        <a:t>•</a:t>
                      </a:r>
                      <a:r>
                        <a:rPr lang="es-GT" b="1" dirty="0"/>
                        <a:t> </a:t>
                      </a:r>
                      <a:r>
                        <a:rPr lang="es-GT" b="1" dirty="0">
                          <a:solidFill>
                            <a:schemeClr val="bg1"/>
                          </a:solidFill>
                        </a:rPr>
                        <a:t>Construcción-Vivienda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7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2287077"/>
                  </a:ext>
                </a:extLst>
              </a:tr>
            </a:tbl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0" y="134868"/>
            <a:ext cx="90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400" b="1" dirty="0">
                <a:solidFill>
                  <a:schemeClr val="bg1"/>
                </a:solidFill>
                <a:sym typeface="Wingdings 3" panose="05040102010807070707" pitchFamily="18" charset="2"/>
              </a:rPr>
              <a:t> Es así como hemos alineado la PRODUCCIÓN con los TERRITORIOS</a:t>
            </a:r>
            <a:endParaRPr lang="es-GT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49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: angular 1"/>
          <p:cNvCxnSpPr>
            <a:cxnSpLocks/>
            <a:stCxn id="31" idx="1"/>
            <a:endCxn id="31" idx="3"/>
          </p:cNvCxnSpPr>
          <p:nvPr/>
        </p:nvCxnSpPr>
        <p:spPr>
          <a:xfrm rot="10800000" flipH="1">
            <a:off x="341738" y="6158975"/>
            <a:ext cx="7199999" cy="12700"/>
          </a:xfrm>
          <a:prstGeom prst="bentConnector5">
            <a:avLst>
              <a:gd name="adj1" fmla="val -3175"/>
              <a:gd name="adj2" fmla="val 5089622"/>
              <a:gd name="adj3" fmla="val 103175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: angular 2"/>
          <p:cNvCxnSpPr>
            <a:stCxn id="29" idx="1"/>
            <a:endCxn id="29" idx="3"/>
          </p:cNvCxnSpPr>
          <p:nvPr/>
        </p:nvCxnSpPr>
        <p:spPr>
          <a:xfrm rot="10800000" flipH="1">
            <a:off x="341739" y="4897945"/>
            <a:ext cx="7199999" cy="12700"/>
          </a:xfrm>
          <a:prstGeom prst="bentConnector5">
            <a:avLst>
              <a:gd name="adj1" fmla="val -3175"/>
              <a:gd name="adj2" fmla="val -4874016"/>
              <a:gd name="adj3" fmla="val 103175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de flecha 3"/>
          <p:cNvCxnSpPr>
            <a:stCxn id="12" idx="2"/>
            <a:endCxn id="14" idx="0"/>
          </p:cNvCxnSpPr>
          <p:nvPr/>
        </p:nvCxnSpPr>
        <p:spPr>
          <a:xfrm flipH="1">
            <a:off x="3941737" y="2298659"/>
            <a:ext cx="2" cy="829379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: angular 4"/>
          <p:cNvCxnSpPr>
            <a:stCxn id="12" idx="2"/>
            <a:endCxn id="13" idx="0"/>
          </p:cNvCxnSpPr>
          <p:nvPr/>
        </p:nvCxnSpPr>
        <p:spPr>
          <a:xfrm rot="5400000">
            <a:off x="2303050" y="1489348"/>
            <a:ext cx="829379" cy="2448001"/>
          </a:xfrm>
          <a:prstGeom prst="bentConnector3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: angular 5"/>
          <p:cNvCxnSpPr>
            <a:stCxn id="12" idx="2"/>
            <a:endCxn id="15" idx="0"/>
          </p:cNvCxnSpPr>
          <p:nvPr/>
        </p:nvCxnSpPr>
        <p:spPr>
          <a:xfrm rot="16200000" flipH="1">
            <a:off x="4751049" y="1489349"/>
            <a:ext cx="829378" cy="2447998"/>
          </a:xfrm>
          <a:prstGeom prst="bentConnector3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>
            <a:stCxn id="15" idx="2"/>
          </p:cNvCxnSpPr>
          <p:nvPr/>
        </p:nvCxnSpPr>
        <p:spPr>
          <a:xfrm flipH="1">
            <a:off x="6389734" y="3668037"/>
            <a:ext cx="3" cy="95647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>
            <a:stCxn id="13" idx="2"/>
          </p:cNvCxnSpPr>
          <p:nvPr/>
        </p:nvCxnSpPr>
        <p:spPr>
          <a:xfrm>
            <a:off x="1493738" y="3668038"/>
            <a:ext cx="0" cy="95647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22534"/>
              </p:ext>
            </p:extLst>
          </p:nvPr>
        </p:nvGraphicFramePr>
        <p:xfrm>
          <a:off x="341737" y="3876274"/>
          <a:ext cx="7200000" cy="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00">
                  <a:extLst>
                    <a:ext uri="{9D8B030D-6E8A-4147-A177-3AD203B41FA5}">
                      <a16:colId xmlns:a16="http://schemas.microsoft.com/office/drawing/2014/main" xmlns="" val="168284172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2059813120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1100983395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3073572985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1888744681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3802915680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1748685176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3361244337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1856052414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3696413299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599571487"/>
                    </a:ext>
                  </a:extLst>
                </a:gridCol>
                <a:gridCol w="600000">
                  <a:extLst>
                    <a:ext uri="{9D8B030D-6E8A-4147-A177-3AD203B41FA5}">
                      <a16:colId xmlns:a16="http://schemas.microsoft.com/office/drawing/2014/main" xmlns="" val="55208162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GT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261843"/>
                  </a:ext>
                </a:extLst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0" y="134868"/>
            <a:ext cx="99544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Clr>
                <a:srgbClr val="FFC000"/>
              </a:buClr>
              <a:buFont typeface="Wingdings 3" panose="05040102010807070707" pitchFamily="18" charset="2"/>
              <a:buChar char=""/>
            </a:pPr>
            <a:r>
              <a:rPr lang="es-GT" sz="2200" b="1" dirty="0" smtClean="0">
                <a:solidFill>
                  <a:schemeClr val="bg1"/>
                </a:solidFill>
                <a:sym typeface="Wingdings 3" panose="05040102010807070707" pitchFamily="18" charset="2"/>
              </a:rPr>
              <a:t>La consolidación de ciudades es </a:t>
            </a:r>
            <a:r>
              <a:rPr lang="es-GT" sz="2200" b="1" dirty="0">
                <a:solidFill>
                  <a:schemeClr val="bg1"/>
                </a:solidFill>
                <a:sym typeface="Wingdings 3" panose="05040102010807070707" pitchFamily="18" charset="2"/>
              </a:rPr>
              <a:t>prioridad en el Plan Nacional de Desarrollo</a:t>
            </a:r>
            <a:endParaRPr lang="es-GT" sz="2200" b="1" i="1" dirty="0">
              <a:solidFill>
                <a:srgbClr val="FFFF00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41737" y="1137137"/>
            <a:ext cx="7200000" cy="540000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PLAN NACIONAL DE DESARROLLO K’ATÚN 2032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41739" y="1758659"/>
            <a:ext cx="7200000" cy="540000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AGENDA NACIONAL DE COMPETITIVIDAD 2016-2032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1738" y="3128038"/>
            <a:ext cx="2304000" cy="54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/>
              <a:t>Enfoque SECTORIAL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789737" y="3128038"/>
            <a:ext cx="2304000" cy="54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/>
              <a:t>Enfoque TRANSVERSAL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5237737" y="3128037"/>
            <a:ext cx="2304000" cy="54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/>
              <a:t>Enfoque TERRITORIAL</a:t>
            </a:r>
          </a:p>
        </p:txBody>
      </p:sp>
      <p:pic>
        <p:nvPicPr>
          <p:cNvPr id="16" name="Imagen 15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48538" y="3954371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647036" y="3951618"/>
            <a:ext cx="396000" cy="396000"/>
          </a:xfrm>
          <a:prstGeom prst="rect">
            <a:avLst/>
          </a:prstGeom>
        </p:spPr>
      </p:pic>
      <p:pic>
        <p:nvPicPr>
          <p:cNvPr id="18" name="Imagen 17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845534" y="3951618"/>
            <a:ext cx="396000" cy="396000"/>
          </a:xfrm>
          <a:prstGeom prst="rect">
            <a:avLst/>
          </a:prstGeom>
        </p:spPr>
      </p:pic>
      <p:pic>
        <p:nvPicPr>
          <p:cNvPr id="19" name="Imagen 18"/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441014" y="3960854"/>
            <a:ext cx="396000" cy="396000"/>
          </a:xfrm>
          <a:prstGeom prst="rect">
            <a:avLst/>
          </a:prstGeom>
        </p:spPr>
      </p:pic>
      <p:pic>
        <p:nvPicPr>
          <p:cNvPr id="20" name="Imagen 19"/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044032" y="3948274"/>
            <a:ext cx="396000" cy="396000"/>
          </a:xfrm>
          <a:prstGeom prst="rect">
            <a:avLst/>
          </a:prstGeom>
        </p:spPr>
      </p:pic>
      <p:pic>
        <p:nvPicPr>
          <p:cNvPr id="21" name="Imagen 20"/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643281" y="3965594"/>
            <a:ext cx="396000" cy="396000"/>
          </a:xfrm>
          <a:prstGeom prst="rect">
            <a:avLst/>
          </a:prstGeom>
        </p:spPr>
      </p:pic>
      <p:pic>
        <p:nvPicPr>
          <p:cNvPr id="22" name="Imagen 21"/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5237737" y="3948274"/>
            <a:ext cx="396000" cy="396000"/>
          </a:xfrm>
          <a:prstGeom prst="rect">
            <a:avLst/>
          </a:prstGeom>
        </p:spPr>
      </p:pic>
      <p:pic>
        <p:nvPicPr>
          <p:cNvPr id="23" name="Imagen 22"/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5846897" y="3956807"/>
            <a:ext cx="396000" cy="396000"/>
          </a:xfrm>
          <a:prstGeom prst="rect">
            <a:avLst/>
          </a:prstGeom>
        </p:spPr>
      </p:pic>
      <p:pic>
        <p:nvPicPr>
          <p:cNvPr id="24" name="Imagen 23"/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7035159" y="3954371"/>
            <a:ext cx="396000" cy="396000"/>
          </a:xfrm>
          <a:prstGeom prst="rect">
            <a:avLst/>
          </a:prstGeom>
        </p:spPr>
      </p:pic>
      <p:pic>
        <p:nvPicPr>
          <p:cNvPr id="25" name="Imagen 24"/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6441028" y="3965594"/>
            <a:ext cx="396000" cy="396000"/>
          </a:xfrm>
          <a:prstGeom prst="rect">
            <a:avLst/>
          </a:prstGeom>
        </p:spPr>
      </p:pic>
      <p:pic>
        <p:nvPicPr>
          <p:cNvPr id="26" name="Imagen 25"/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3954371"/>
            <a:ext cx="396000" cy="396000"/>
          </a:xfrm>
          <a:prstGeom prst="rect">
            <a:avLst/>
          </a:prstGeom>
        </p:spPr>
      </p:pic>
      <p:pic>
        <p:nvPicPr>
          <p:cNvPr id="27" name="Imagen 26"/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1047787" y="3948274"/>
            <a:ext cx="396000" cy="396000"/>
          </a:xfrm>
          <a:prstGeom prst="rect">
            <a:avLst/>
          </a:prstGeom>
        </p:spPr>
      </p:pic>
      <p:cxnSp>
        <p:nvCxnSpPr>
          <p:cNvPr id="28" name="Conector recto de flecha 27"/>
          <p:cNvCxnSpPr>
            <a:cxnSpLocks/>
            <a:stCxn id="14" idx="2"/>
            <a:endCxn id="9" idx="0"/>
          </p:cNvCxnSpPr>
          <p:nvPr/>
        </p:nvCxnSpPr>
        <p:spPr>
          <a:xfrm>
            <a:off x="3941737" y="3668038"/>
            <a:ext cx="0" cy="20823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ángulo 28"/>
          <p:cNvSpPr/>
          <p:nvPr/>
        </p:nvSpPr>
        <p:spPr>
          <a:xfrm>
            <a:off x="341740" y="4627945"/>
            <a:ext cx="7199999" cy="540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/>
              <a:t>PLANES ESTRATÉGICOS METROPOLITANOS (Ciudades Intermedias)</a:t>
            </a:r>
          </a:p>
        </p:txBody>
      </p:sp>
      <p:sp>
        <p:nvSpPr>
          <p:cNvPr id="30" name="Rectángulo 29"/>
          <p:cNvSpPr/>
          <p:nvPr/>
        </p:nvSpPr>
        <p:spPr>
          <a:xfrm>
            <a:off x="5237736" y="2379800"/>
            <a:ext cx="2304000" cy="540000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AGENDA URBANA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341739" y="5888975"/>
            <a:ext cx="7199999" cy="540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/>
              <a:t>PLANES DE ORDENAMIENTO TERRITORIAL</a:t>
            </a:r>
          </a:p>
        </p:txBody>
      </p:sp>
      <p:cxnSp>
        <p:nvCxnSpPr>
          <p:cNvPr id="32" name="Conector recto de flecha 31"/>
          <p:cNvCxnSpPr>
            <a:cxnSpLocks/>
            <a:stCxn id="9" idx="2"/>
          </p:cNvCxnSpPr>
          <p:nvPr/>
        </p:nvCxnSpPr>
        <p:spPr>
          <a:xfrm>
            <a:off x="3941737" y="4416274"/>
            <a:ext cx="3" cy="21828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n 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48073" y="1137137"/>
            <a:ext cx="3611418" cy="1782663"/>
          </a:xfrm>
          <a:prstGeom prst="rect">
            <a:avLst/>
          </a:prstGeom>
        </p:spPr>
      </p:pic>
      <p:sp>
        <p:nvSpPr>
          <p:cNvPr id="34" name="CuadroTexto 33"/>
          <p:cNvSpPr txBox="1"/>
          <p:nvPr/>
        </p:nvSpPr>
        <p:spPr>
          <a:xfrm>
            <a:off x="8248073" y="3334327"/>
            <a:ext cx="36114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 algn="just">
              <a:buClr>
                <a:schemeClr val="accent2"/>
              </a:buClr>
              <a:buFont typeface="Calibri" panose="020F0502020204030204" pitchFamily="34" charset="0"/>
              <a:buChar char="•"/>
            </a:pPr>
            <a:r>
              <a:rPr lang="es-GT" b="1" dirty="0"/>
              <a:t>El </a:t>
            </a:r>
            <a:r>
              <a:rPr lang="es-GT" b="1" dirty="0">
                <a:solidFill>
                  <a:srgbClr val="0070C0"/>
                </a:solidFill>
              </a:rPr>
              <a:t>K’ATÚN 2032 </a:t>
            </a:r>
            <a:r>
              <a:rPr lang="es-GT" b="1" dirty="0"/>
              <a:t>establece cómo se vinculan los aspectos sectoriales con los aspectos territoriales del desarrollo de Guatemala a futuro.</a:t>
            </a:r>
          </a:p>
          <a:p>
            <a:pPr marL="176213" indent="-176213" algn="just">
              <a:buClr>
                <a:schemeClr val="accent2"/>
              </a:buClr>
              <a:buFont typeface="Calibri" panose="020F0502020204030204" pitchFamily="34" charset="0"/>
              <a:buChar char="•"/>
            </a:pPr>
            <a:endParaRPr lang="es-GT" b="1" dirty="0"/>
          </a:p>
          <a:p>
            <a:pPr marL="176213" indent="-176213" algn="just">
              <a:buClr>
                <a:schemeClr val="accent2"/>
              </a:buClr>
              <a:buFont typeface="Calibri" panose="020F0502020204030204" pitchFamily="34" charset="0"/>
              <a:buChar char="•"/>
            </a:pPr>
            <a:r>
              <a:rPr lang="es-GT" b="1" dirty="0"/>
              <a:t>Instrumentos como la </a:t>
            </a:r>
            <a:r>
              <a:rPr lang="es-GT" b="1" dirty="0">
                <a:solidFill>
                  <a:schemeClr val="accent2"/>
                </a:solidFill>
              </a:rPr>
              <a:t>“</a:t>
            </a:r>
            <a:r>
              <a:rPr lang="es-GT" b="1" dirty="0">
                <a:solidFill>
                  <a:srgbClr val="0070C0"/>
                </a:solidFill>
              </a:rPr>
              <a:t>POLÍTICA ECONÓMICA 2016–2021</a:t>
            </a:r>
            <a:r>
              <a:rPr lang="es-GT" b="1" dirty="0">
                <a:solidFill>
                  <a:schemeClr val="accent2"/>
                </a:solidFill>
              </a:rPr>
              <a:t>”</a:t>
            </a:r>
            <a:r>
              <a:rPr lang="es-GT" b="1" dirty="0"/>
              <a:t> genera directrices para el abordaje de las prioridades del país durante la presente gestión de Gobierno.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341733" y="5259329"/>
            <a:ext cx="2304000" cy="540000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/>
              <a:t>Plan LOGÍSTICA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2789737" y="5266754"/>
            <a:ext cx="2304000" cy="540000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/>
              <a:t>Plan INFRAESTRUCTURA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5237731" y="5266754"/>
            <a:ext cx="2304000" cy="540000"/>
          </a:xfrm>
          <a:prstGeom prst="rect">
            <a:avLst/>
          </a:prstGeom>
          <a:solidFill>
            <a:srgbClr val="011D71"/>
          </a:solidFill>
          <a:ln>
            <a:solidFill>
              <a:srgbClr val="011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/>
              <a:t>Plan VIVIENDA</a:t>
            </a:r>
          </a:p>
        </p:txBody>
      </p:sp>
    </p:spTree>
    <p:extLst>
      <p:ext uri="{BB962C8B-B14F-4D97-AF65-F5344CB8AC3E}">
        <p14:creationId xmlns:p14="http://schemas.microsoft.com/office/powerpoint/2010/main" val="179248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9" grpId="0" animBg="1"/>
      <p:bldP spid="30" grpId="0" animBg="1"/>
      <p:bldP spid="31" grpId="0" animBg="1"/>
      <p:bldP spid="34" grpId="0" build="p"/>
      <p:bldP spid="35" grpId="0" animBg="1"/>
      <p:bldP spid="36" grpId="0" animBg="1"/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683" y="2008950"/>
            <a:ext cx="8356790" cy="429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0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18102F9-6979-FF4F-90A5-AEB7690C7EC2}" vid="{0C6301D3-82C6-504E-BCF2-0A67F156FE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21071</TotalTime>
  <Words>1264</Words>
  <Application>Microsoft Office PowerPoint</Application>
  <PresentationFormat>Panorámica</PresentationFormat>
  <Paragraphs>298</Paragraphs>
  <Slides>24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Wingdings 3</vt:lpstr>
      <vt:lpstr>2_Office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Usuario</cp:lastModifiedBy>
  <cp:revision>484</cp:revision>
  <dcterms:created xsi:type="dcterms:W3CDTF">2016-06-08T01:48:00Z</dcterms:created>
  <dcterms:modified xsi:type="dcterms:W3CDTF">2017-04-19T14:21:22Z</dcterms:modified>
</cp:coreProperties>
</file>