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86" r:id="rId2"/>
    <p:sldId id="334" r:id="rId3"/>
    <p:sldId id="318" r:id="rId4"/>
    <p:sldId id="319" r:id="rId5"/>
    <p:sldId id="320" r:id="rId6"/>
    <p:sldId id="321" r:id="rId7"/>
    <p:sldId id="322" r:id="rId8"/>
    <p:sldId id="324" r:id="rId9"/>
    <p:sldId id="289" r:id="rId10"/>
    <p:sldId id="290" r:id="rId11"/>
    <p:sldId id="291" r:id="rId12"/>
    <p:sldId id="296" r:id="rId13"/>
    <p:sldId id="297" r:id="rId14"/>
    <p:sldId id="298" r:id="rId15"/>
    <p:sldId id="299" r:id="rId16"/>
    <p:sldId id="301" r:id="rId17"/>
    <p:sldId id="309" r:id="rId18"/>
    <p:sldId id="310" r:id="rId19"/>
    <p:sldId id="311" r:id="rId20"/>
    <p:sldId id="312" r:id="rId21"/>
    <p:sldId id="313" r:id="rId22"/>
    <p:sldId id="325" r:id="rId23"/>
    <p:sldId id="326" r:id="rId24"/>
    <p:sldId id="327" r:id="rId25"/>
    <p:sldId id="328" r:id="rId26"/>
    <p:sldId id="329" r:id="rId27"/>
    <p:sldId id="330" r:id="rId28"/>
    <p:sldId id="331" r:id="rId29"/>
    <p:sldId id="332" r:id="rId30"/>
    <p:sldId id="333" r:id="rId31"/>
    <p:sldId id="335"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6" d="100"/>
          <a:sy n="76" d="100"/>
        </p:scale>
        <p:origin x="-193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Crecimiento promedio anual del PIB per cápita real (2000-2015)</a:t>
            </a:r>
          </a:p>
        </c:rich>
      </c:tx>
      <c:layout/>
      <c:overlay val="0"/>
    </c:title>
    <c:autoTitleDeleted val="0"/>
    <c:plotArea>
      <c:layout/>
      <c:barChart>
        <c:barDir val="col"/>
        <c:grouping val="clustered"/>
        <c:varyColors val="0"/>
        <c:ser>
          <c:idx val="0"/>
          <c:order val="0"/>
          <c:tx>
            <c:strRef>
              <c:f>Sheet1!$B$1</c:f>
              <c:strCache>
                <c:ptCount val="1"/>
                <c:pt idx="0">
                  <c:v>Series 1</c:v>
                </c:pt>
              </c:strCache>
            </c:strRef>
          </c:tx>
          <c:invertIfNegative val="0"/>
          <c:dPt>
            <c:idx val="15"/>
            <c:invertIfNegative val="0"/>
            <c:bubble3D val="0"/>
            <c:spPr>
              <a:solidFill>
                <a:srgbClr val="FF0000"/>
              </a:solidFill>
            </c:spPr>
          </c:dPt>
          <c:dPt>
            <c:idx val="17"/>
            <c:invertIfNegative val="0"/>
            <c:bubble3D val="0"/>
            <c:spPr>
              <a:solidFill>
                <a:srgbClr val="FF0000"/>
              </a:solidFill>
            </c:spPr>
          </c:dPt>
          <c:dPt>
            <c:idx val="18"/>
            <c:invertIfNegative val="0"/>
            <c:bubble3D val="0"/>
            <c:spPr>
              <a:solidFill>
                <a:srgbClr val="FF0000"/>
              </a:solidFill>
            </c:spPr>
          </c:dPt>
          <c:dPt>
            <c:idx val="19"/>
            <c:invertIfNegative val="0"/>
            <c:bubble3D val="0"/>
          </c:dPt>
          <c:dPt>
            <c:idx val="20"/>
            <c:invertIfNegative val="0"/>
            <c:bubble3D val="0"/>
          </c:dPt>
          <c:dPt>
            <c:idx val="21"/>
            <c:invertIfNegative val="0"/>
            <c:bubble3D val="0"/>
          </c:dPt>
          <c:dPt>
            <c:idx val="22"/>
            <c:invertIfNegative val="0"/>
            <c:bubble3D val="0"/>
            <c:spPr>
              <a:solidFill>
                <a:srgbClr val="FF0000"/>
              </a:solidFill>
            </c:spPr>
          </c:dPt>
          <c:cat>
            <c:strRef>
              <c:f>Sheet1!$A$2:$A$24</c:f>
              <c:strCache>
                <c:ptCount val="23"/>
                <c:pt idx="0">
                  <c:v>Jamaica</c:v>
                </c:pt>
                <c:pt idx="1">
                  <c:v>Venezuela</c:v>
                </c:pt>
                <c:pt idx="2">
                  <c:v>México</c:v>
                </c:pt>
                <c:pt idx="3">
                  <c:v>Guatemala</c:v>
                </c:pt>
                <c:pt idx="4">
                  <c:v>El Salvador</c:v>
                </c:pt>
                <c:pt idx="5">
                  <c:v>Brasil</c:v>
                </c:pt>
                <c:pt idx="6">
                  <c:v>Honduras</c:v>
                </c:pt>
                <c:pt idx="7">
                  <c:v>Nicaragua</c:v>
                </c:pt>
                <c:pt idx="8">
                  <c:v>Paraguay</c:v>
                </c:pt>
                <c:pt idx="9">
                  <c:v>Ecuador</c:v>
                </c:pt>
                <c:pt idx="10">
                  <c:v>Argentina*</c:v>
                </c:pt>
                <c:pt idx="11">
                  <c:v>Bolivia</c:v>
                </c:pt>
                <c:pt idx="12">
                  <c:v>Chile</c:v>
                </c:pt>
                <c:pt idx="13">
                  <c:v>Costa Rica</c:v>
                </c:pt>
                <c:pt idx="14">
                  <c:v>Uruguay</c:v>
                </c:pt>
                <c:pt idx="15">
                  <c:v>Singapur</c:v>
                </c:pt>
                <c:pt idx="16">
                  <c:v>Colombia</c:v>
                </c:pt>
                <c:pt idx="17">
                  <c:v>Malasia</c:v>
                </c:pt>
                <c:pt idx="18">
                  <c:v>Corea del Sur</c:v>
                </c:pt>
                <c:pt idx="19">
                  <c:v>Rep. Dominicana</c:v>
                </c:pt>
                <c:pt idx="20">
                  <c:v>Perú</c:v>
                </c:pt>
                <c:pt idx="21">
                  <c:v>Panamá</c:v>
                </c:pt>
                <c:pt idx="22">
                  <c:v>China</c:v>
                </c:pt>
              </c:strCache>
            </c:strRef>
          </c:cat>
          <c:val>
            <c:numRef>
              <c:f>Sheet1!$B$2:$B$24</c:f>
              <c:numCache>
                <c:formatCode>0.0%</c:formatCode>
                <c:ptCount val="23"/>
                <c:pt idx="0">
                  <c:v>0.00316464260135185</c:v>
                </c:pt>
                <c:pt idx="1">
                  <c:v>0.00528331037378726</c:v>
                </c:pt>
                <c:pt idx="2">
                  <c:v>0.00702901207486528</c:v>
                </c:pt>
                <c:pt idx="3">
                  <c:v>0.0121520000157806</c:v>
                </c:pt>
                <c:pt idx="4">
                  <c:v>0.0155284365592501</c:v>
                </c:pt>
                <c:pt idx="5">
                  <c:v>0.016500445168437</c:v>
                </c:pt>
                <c:pt idx="6">
                  <c:v>0.0214890827014831</c:v>
                </c:pt>
                <c:pt idx="7">
                  <c:v>0.0229541116624163</c:v>
                </c:pt>
                <c:pt idx="8">
                  <c:v>0.023678484405524</c:v>
                </c:pt>
                <c:pt idx="9">
                  <c:v>0.0251156855295711</c:v>
                </c:pt>
                <c:pt idx="10">
                  <c:v>0.0253398105726592</c:v>
                </c:pt>
                <c:pt idx="11">
                  <c:v>0.0259084082297505</c:v>
                </c:pt>
                <c:pt idx="12">
                  <c:v>0.0268246284613953</c:v>
                </c:pt>
                <c:pt idx="13">
                  <c:v>0.0279252392828293</c:v>
                </c:pt>
                <c:pt idx="14">
                  <c:v>0.0296354424213621</c:v>
                </c:pt>
                <c:pt idx="15">
                  <c:v>0.0297811589126169</c:v>
                </c:pt>
                <c:pt idx="16">
                  <c:v>0.0302342497143258</c:v>
                </c:pt>
                <c:pt idx="17">
                  <c:v>0.0304157582011406</c:v>
                </c:pt>
                <c:pt idx="18">
                  <c:v>0.0342255637520172</c:v>
                </c:pt>
                <c:pt idx="19">
                  <c:v>0.0344384675854914</c:v>
                </c:pt>
                <c:pt idx="20">
                  <c:v>0.0397281194466765</c:v>
                </c:pt>
                <c:pt idx="21">
                  <c:v>0.0483682446366478</c:v>
                </c:pt>
                <c:pt idx="22">
                  <c:v>0.0900142761476108</c:v>
                </c:pt>
              </c:numCache>
            </c:numRef>
          </c:val>
        </c:ser>
        <c:dLbls>
          <c:showLegendKey val="0"/>
          <c:showVal val="0"/>
          <c:showCatName val="0"/>
          <c:showSerName val="0"/>
          <c:showPercent val="0"/>
          <c:showBubbleSize val="0"/>
        </c:dLbls>
        <c:gapWidth val="150"/>
        <c:axId val="-2008178808"/>
        <c:axId val="-2008175960"/>
      </c:barChart>
      <c:catAx>
        <c:axId val="-2008178808"/>
        <c:scaling>
          <c:orientation val="minMax"/>
        </c:scaling>
        <c:delete val="0"/>
        <c:axPos val="b"/>
        <c:majorTickMark val="out"/>
        <c:minorTickMark val="none"/>
        <c:tickLblPos val="nextTo"/>
        <c:crossAx val="-2008175960"/>
        <c:crosses val="autoZero"/>
        <c:auto val="1"/>
        <c:lblAlgn val="ctr"/>
        <c:lblOffset val="100"/>
        <c:noMultiLvlLbl val="0"/>
      </c:catAx>
      <c:valAx>
        <c:axId val="-2008175960"/>
        <c:scaling>
          <c:orientation val="minMax"/>
        </c:scaling>
        <c:delete val="0"/>
        <c:axPos val="l"/>
        <c:numFmt formatCode="0%" sourceLinked="0"/>
        <c:majorTickMark val="out"/>
        <c:minorTickMark val="none"/>
        <c:tickLblPos val="nextTo"/>
        <c:crossAx val="-2008178808"/>
        <c:crosses val="autoZero"/>
        <c:crossBetween val="between"/>
      </c:valAx>
    </c:plotArea>
    <c:plotVisOnly val="1"/>
    <c:dispBlanksAs val="gap"/>
    <c:showDLblsOverMax val="0"/>
  </c:chart>
  <c:txPr>
    <a:bodyPr/>
    <a:lstStyle/>
    <a:p>
      <a:pPr>
        <a:defRPr sz="1400">
          <a:latin typeface="Arial Narrow" panose="020B0606020202030204" pitchFamily="34" charset="0"/>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CR" dirty="0" smtClean="0"/>
              <a:t>Crecimiento</a:t>
            </a:r>
            <a:r>
              <a:rPr lang="es-CR" baseline="0" dirty="0" smtClean="0"/>
              <a:t> del PIB real</a:t>
            </a:r>
            <a:endParaRPr lang="es-CR" dirty="0"/>
          </a:p>
        </c:rich>
      </c:tx>
      <c:layout/>
      <c:overlay val="0"/>
    </c:title>
    <c:autoTitleDeleted val="0"/>
    <c:plotArea>
      <c:layout/>
      <c:lineChart>
        <c:grouping val="standard"/>
        <c:varyColors val="0"/>
        <c:ser>
          <c:idx val="0"/>
          <c:order val="0"/>
          <c:tx>
            <c:strRef>
              <c:f>Sheet1!$A$2</c:f>
              <c:strCache>
                <c:ptCount val="1"/>
                <c:pt idx="0">
                  <c:v>Mundo</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Sheet1!$B$2:$M$2</c:f>
              <c:numCache>
                <c:formatCode>General</c:formatCode>
                <c:ptCount val="12"/>
                <c:pt idx="0">
                  <c:v>5.41</c:v>
                </c:pt>
                <c:pt idx="1">
                  <c:v>4.223999999999998</c:v>
                </c:pt>
                <c:pt idx="2">
                  <c:v>3.463</c:v>
                </c:pt>
                <c:pt idx="3">
                  <c:v>3.278</c:v>
                </c:pt>
                <c:pt idx="4">
                  <c:v>3.411</c:v>
                </c:pt>
                <c:pt idx="5">
                  <c:v>3.09</c:v>
                </c:pt>
                <c:pt idx="6">
                  <c:v>3.162</c:v>
                </c:pt>
                <c:pt idx="7">
                  <c:v>3.535</c:v>
                </c:pt>
                <c:pt idx="8">
                  <c:v>3.64</c:v>
                </c:pt>
                <c:pt idx="9">
                  <c:v>3.754</c:v>
                </c:pt>
                <c:pt idx="10">
                  <c:v>3.795</c:v>
                </c:pt>
                <c:pt idx="11">
                  <c:v>3.857</c:v>
                </c:pt>
              </c:numCache>
            </c:numRef>
          </c:val>
          <c:smooth val="0"/>
        </c:ser>
        <c:ser>
          <c:idx val="1"/>
          <c:order val="1"/>
          <c:tx>
            <c:strRef>
              <c:f>Sheet1!$A$3</c:f>
              <c:strCache>
                <c:ptCount val="1"/>
                <c:pt idx="0">
                  <c:v>Economías avanzadas</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Sheet1!$B$3:$M$3</c:f>
              <c:numCache>
                <c:formatCode>General</c:formatCode>
                <c:ptCount val="12"/>
                <c:pt idx="0">
                  <c:v>3.079</c:v>
                </c:pt>
                <c:pt idx="1">
                  <c:v>1.733</c:v>
                </c:pt>
                <c:pt idx="2">
                  <c:v>1.203</c:v>
                </c:pt>
                <c:pt idx="3">
                  <c:v>1.157</c:v>
                </c:pt>
                <c:pt idx="4">
                  <c:v>1.831</c:v>
                </c:pt>
                <c:pt idx="5">
                  <c:v>1.879</c:v>
                </c:pt>
                <c:pt idx="6">
                  <c:v>1.858</c:v>
                </c:pt>
                <c:pt idx="7">
                  <c:v>1.97</c:v>
                </c:pt>
                <c:pt idx="8">
                  <c:v>1.971</c:v>
                </c:pt>
                <c:pt idx="9">
                  <c:v>1.923</c:v>
                </c:pt>
                <c:pt idx="10">
                  <c:v>1.845</c:v>
                </c:pt>
                <c:pt idx="11">
                  <c:v>1.845</c:v>
                </c:pt>
              </c:numCache>
            </c:numRef>
          </c:val>
          <c:smooth val="0"/>
        </c:ser>
        <c:ser>
          <c:idx val="2"/>
          <c:order val="2"/>
          <c:tx>
            <c:strRef>
              <c:f>Sheet1!$A$4</c:f>
              <c:strCache>
                <c:ptCount val="1"/>
                <c:pt idx="0">
                  <c:v>Emergentes de Asia</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Sheet1!$B$4:$M$4</c:f>
              <c:numCache>
                <c:formatCode>General</c:formatCode>
                <c:ptCount val="12"/>
                <c:pt idx="0">
                  <c:v>9.636000000000001</c:v>
                </c:pt>
                <c:pt idx="1">
                  <c:v>7.825999999999997</c:v>
                </c:pt>
                <c:pt idx="2">
                  <c:v>6.92</c:v>
                </c:pt>
                <c:pt idx="3">
                  <c:v>6.908</c:v>
                </c:pt>
                <c:pt idx="4">
                  <c:v>6.763999999999997</c:v>
                </c:pt>
                <c:pt idx="5">
                  <c:v>6.587</c:v>
                </c:pt>
                <c:pt idx="6">
                  <c:v>6.395999999999997</c:v>
                </c:pt>
                <c:pt idx="7">
                  <c:v>6.315999999999997</c:v>
                </c:pt>
                <c:pt idx="8">
                  <c:v>6.26</c:v>
                </c:pt>
                <c:pt idx="9">
                  <c:v>6.323999999999997</c:v>
                </c:pt>
                <c:pt idx="10">
                  <c:v>6.343999999999998</c:v>
                </c:pt>
                <c:pt idx="11">
                  <c:v>6.366999999999997</c:v>
                </c:pt>
              </c:numCache>
            </c:numRef>
          </c:val>
          <c:smooth val="0"/>
        </c:ser>
        <c:ser>
          <c:idx val="3"/>
          <c:order val="3"/>
          <c:tx>
            <c:strRef>
              <c:f>Sheet1!$A$5</c:f>
              <c:strCache>
                <c:ptCount val="1"/>
                <c:pt idx="0">
                  <c:v>Emergentes de Europa</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Sheet1!$B$5:$M$5</c:f>
              <c:numCache>
                <c:formatCode>General</c:formatCode>
                <c:ptCount val="12"/>
                <c:pt idx="0">
                  <c:v>4.717</c:v>
                </c:pt>
                <c:pt idx="1">
                  <c:v>5.422</c:v>
                </c:pt>
                <c:pt idx="2">
                  <c:v>1.197</c:v>
                </c:pt>
                <c:pt idx="3">
                  <c:v>2.821</c:v>
                </c:pt>
                <c:pt idx="4">
                  <c:v>2.791</c:v>
                </c:pt>
                <c:pt idx="5">
                  <c:v>3.519</c:v>
                </c:pt>
                <c:pt idx="6">
                  <c:v>3.514</c:v>
                </c:pt>
                <c:pt idx="7">
                  <c:v>3.328</c:v>
                </c:pt>
                <c:pt idx="8">
                  <c:v>3.327</c:v>
                </c:pt>
                <c:pt idx="9">
                  <c:v>3.327</c:v>
                </c:pt>
                <c:pt idx="10">
                  <c:v>3.350999999999999</c:v>
                </c:pt>
                <c:pt idx="11">
                  <c:v>3.346</c:v>
                </c:pt>
              </c:numCache>
            </c:numRef>
          </c:val>
          <c:smooth val="0"/>
        </c:ser>
        <c:ser>
          <c:idx val="4"/>
          <c:order val="4"/>
          <c:tx>
            <c:strRef>
              <c:f>Sheet1!$A$6</c:f>
              <c:strCache>
                <c:ptCount val="1"/>
                <c:pt idx="0">
                  <c:v>Latinoamérica</c:v>
                </c:pt>
              </c:strCache>
            </c:strRef>
          </c:tx>
          <c:spPr>
            <a:ln w="63500"/>
          </c:spPr>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Sheet1!$B$6:$M$6</c:f>
              <c:numCache>
                <c:formatCode>General</c:formatCode>
                <c:ptCount val="12"/>
                <c:pt idx="0">
                  <c:v>6.053999999999998</c:v>
                </c:pt>
                <c:pt idx="1">
                  <c:v>4.88</c:v>
                </c:pt>
                <c:pt idx="2">
                  <c:v>3.166</c:v>
                </c:pt>
                <c:pt idx="3">
                  <c:v>2.976</c:v>
                </c:pt>
                <c:pt idx="4">
                  <c:v>1.302</c:v>
                </c:pt>
                <c:pt idx="5">
                  <c:v>-0.081</c:v>
                </c:pt>
                <c:pt idx="6">
                  <c:v>-0.472</c:v>
                </c:pt>
                <c:pt idx="7">
                  <c:v>1.51</c:v>
                </c:pt>
                <c:pt idx="8">
                  <c:v>2.14</c:v>
                </c:pt>
                <c:pt idx="9">
                  <c:v>2.613</c:v>
                </c:pt>
                <c:pt idx="10">
                  <c:v>2.724</c:v>
                </c:pt>
                <c:pt idx="11">
                  <c:v>2.771</c:v>
                </c:pt>
              </c:numCache>
            </c:numRef>
          </c:val>
          <c:smooth val="0"/>
        </c:ser>
        <c:ser>
          <c:idx val="5"/>
          <c:order val="5"/>
          <c:tx>
            <c:strRef>
              <c:f>Sheet1!$A$7</c:f>
              <c:strCache>
                <c:ptCount val="1"/>
                <c:pt idx="0">
                  <c:v>Medio este, norte de África </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Sheet1!$B$7:$M$7</c:f>
              <c:numCache>
                <c:formatCode>General</c:formatCode>
                <c:ptCount val="12"/>
                <c:pt idx="0">
                  <c:v>4.923999999999999</c:v>
                </c:pt>
                <c:pt idx="1">
                  <c:v>4.469</c:v>
                </c:pt>
                <c:pt idx="2">
                  <c:v>5.013999999999998</c:v>
                </c:pt>
                <c:pt idx="3">
                  <c:v>2.302</c:v>
                </c:pt>
                <c:pt idx="4">
                  <c:v>2.753</c:v>
                </c:pt>
                <c:pt idx="5">
                  <c:v>2.535</c:v>
                </c:pt>
                <c:pt idx="6">
                  <c:v>3.106</c:v>
                </c:pt>
                <c:pt idx="7">
                  <c:v>3.454</c:v>
                </c:pt>
                <c:pt idx="8">
                  <c:v>3.572</c:v>
                </c:pt>
                <c:pt idx="9">
                  <c:v>3.775</c:v>
                </c:pt>
                <c:pt idx="10">
                  <c:v>3.921</c:v>
                </c:pt>
                <c:pt idx="11">
                  <c:v>3.818999999999999</c:v>
                </c:pt>
              </c:numCache>
            </c:numRef>
          </c:val>
          <c:smooth val="0"/>
        </c:ser>
        <c:ser>
          <c:idx val="6"/>
          <c:order val="6"/>
          <c:tx>
            <c:strRef>
              <c:f>Sheet1!$A$8</c:f>
              <c:strCache>
                <c:ptCount val="1"/>
                <c:pt idx="0">
                  <c:v>África Sub Shariana</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Sheet1!$B$8:$M$8</c:f>
              <c:numCache>
                <c:formatCode>General</c:formatCode>
                <c:ptCount val="12"/>
                <c:pt idx="0">
                  <c:v>6.634999999999997</c:v>
                </c:pt>
                <c:pt idx="1">
                  <c:v>4.963999999999999</c:v>
                </c:pt>
                <c:pt idx="2">
                  <c:v>4.302</c:v>
                </c:pt>
                <c:pt idx="3">
                  <c:v>5.205</c:v>
                </c:pt>
                <c:pt idx="4">
                  <c:v>5.051</c:v>
                </c:pt>
                <c:pt idx="5">
                  <c:v>3.367</c:v>
                </c:pt>
                <c:pt idx="6">
                  <c:v>3.001</c:v>
                </c:pt>
                <c:pt idx="7">
                  <c:v>3.992</c:v>
                </c:pt>
                <c:pt idx="8">
                  <c:v>4.406</c:v>
                </c:pt>
                <c:pt idx="9">
                  <c:v>4.549</c:v>
                </c:pt>
                <c:pt idx="10">
                  <c:v>4.542</c:v>
                </c:pt>
                <c:pt idx="11">
                  <c:v>4.969</c:v>
                </c:pt>
              </c:numCache>
            </c:numRef>
          </c:val>
          <c:smooth val="0"/>
        </c:ser>
        <c:dLbls>
          <c:showLegendKey val="0"/>
          <c:showVal val="0"/>
          <c:showCatName val="0"/>
          <c:showSerName val="0"/>
          <c:showPercent val="0"/>
          <c:showBubbleSize val="0"/>
        </c:dLbls>
        <c:marker val="1"/>
        <c:smooth val="0"/>
        <c:axId val="-2008077032"/>
        <c:axId val="-2011027608"/>
      </c:lineChart>
      <c:catAx>
        <c:axId val="-2008077032"/>
        <c:scaling>
          <c:orientation val="minMax"/>
        </c:scaling>
        <c:delete val="0"/>
        <c:axPos val="b"/>
        <c:majorTickMark val="none"/>
        <c:minorTickMark val="none"/>
        <c:tickLblPos val="nextTo"/>
        <c:crossAx val="-2011027608"/>
        <c:crosses val="autoZero"/>
        <c:auto val="1"/>
        <c:lblAlgn val="ctr"/>
        <c:lblOffset val="100"/>
        <c:noMultiLvlLbl val="0"/>
      </c:catAx>
      <c:valAx>
        <c:axId val="-2011027608"/>
        <c:scaling>
          <c:orientation val="minMax"/>
        </c:scaling>
        <c:delete val="0"/>
        <c:axPos val="l"/>
        <c:numFmt formatCode="General" sourceLinked="1"/>
        <c:majorTickMark val="none"/>
        <c:minorTickMark val="none"/>
        <c:tickLblPos val="nextTo"/>
        <c:spPr>
          <a:ln w="9525">
            <a:noFill/>
          </a:ln>
        </c:spPr>
        <c:crossAx val="-2008077032"/>
        <c:crosses val="autoZero"/>
        <c:crossBetween val="between"/>
      </c:valAx>
    </c:plotArea>
    <c:legend>
      <c:legendPos val="b"/>
      <c:layout/>
      <c:overlay val="0"/>
    </c:legend>
    <c:plotVisOnly val="1"/>
    <c:dispBlanksAs val="gap"/>
    <c:showDLblsOverMax val="0"/>
  </c:chart>
  <c:txPr>
    <a:bodyPr/>
    <a:lstStyle/>
    <a:p>
      <a:pPr>
        <a:defRPr sz="1400">
          <a:latin typeface="Arial Narrow" panose="020B060602020203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CR"/>
              <a:t>Proporción del PIB per cápita (PPP) con respecto a países avanzados</a:t>
            </a:r>
          </a:p>
        </c:rich>
      </c:tx>
      <c:layout/>
      <c:overlay val="0"/>
    </c:title>
    <c:autoTitleDeleted val="0"/>
    <c:plotArea>
      <c:layout/>
      <c:lineChart>
        <c:grouping val="standard"/>
        <c:varyColors val="0"/>
        <c:ser>
          <c:idx val="0"/>
          <c:order val="0"/>
          <c:tx>
            <c:strRef>
              <c:f>Sheet1!$A$2</c:f>
              <c:strCache>
                <c:ptCount val="1"/>
                <c:pt idx="0">
                  <c:v>América Latina</c:v>
                </c:pt>
              </c:strCache>
            </c:strRef>
          </c:tx>
          <c:spPr>
            <a:ln w="50800">
              <a:solidFill>
                <a:srgbClr val="FF0000"/>
              </a:solidFill>
            </a:ln>
          </c:spPr>
          <c:marker>
            <c:symbol val="none"/>
          </c:marker>
          <c:dLbls>
            <c:dLbl>
              <c:idx val="0"/>
              <c:layout>
                <c:manualLayout>
                  <c:x val="-0.0231481481481482"/>
                  <c:y val="0.0364784245916283"/>
                </c:manualLayout>
              </c:layout>
              <c:showLegendKey val="0"/>
              <c:showVal val="1"/>
              <c:showCatName val="0"/>
              <c:showSerName val="0"/>
              <c:showPercent val="0"/>
              <c:showBubbleSize val="0"/>
            </c:dLbl>
            <c:dLbl>
              <c:idx val="11"/>
              <c:layout/>
              <c:showLegendKey val="0"/>
              <c:showVal val="1"/>
              <c:showCatName val="0"/>
              <c:showSerName val="0"/>
              <c:showPercent val="0"/>
              <c:showBubbleSize val="0"/>
            </c:dLbl>
            <c:showLegendKey val="0"/>
            <c:showVal val="0"/>
            <c:showCatName val="0"/>
            <c:showSerName val="0"/>
            <c:showPercent val="0"/>
            <c:showBubbleSize val="0"/>
          </c:dLbls>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Sheet1!$B$2:$M$2</c:f>
              <c:numCache>
                <c:formatCode>0.0%</c:formatCode>
                <c:ptCount val="12"/>
                <c:pt idx="0">
                  <c:v>0.334525357266099</c:v>
                </c:pt>
                <c:pt idx="1">
                  <c:v>0.342115485986514</c:v>
                </c:pt>
                <c:pt idx="2">
                  <c:v>0.346127454436514</c:v>
                </c:pt>
                <c:pt idx="3">
                  <c:v>0.34970041026547</c:v>
                </c:pt>
                <c:pt idx="4">
                  <c:v>0.345677224141214</c:v>
                </c:pt>
                <c:pt idx="5">
                  <c:v>0.336541284765081</c:v>
                </c:pt>
                <c:pt idx="6">
                  <c:v>0.326608332506213</c:v>
                </c:pt>
                <c:pt idx="7">
                  <c:v>0.322958349204343</c:v>
                </c:pt>
                <c:pt idx="8">
                  <c:v>0.321422186196001</c:v>
                </c:pt>
                <c:pt idx="9">
                  <c:v>0.32155007437211</c:v>
                </c:pt>
                <c:pt idx="10">
                  <c:v>0.32229063602324</c:v>
                </c:pt>
                <c:pt idx="11">
                  <c:v>0.323415203437291</c:v>
                </c:pt>
              </c:numCache>
            </c:numRef>
          </c:val>
          <c:smooth val="0"/>
        </c:ser>
        <c:ser>
          <c:idx val="1"/>
          <c:order val="1"/>
          <c:tx>
            <c:strRef>
              <c:f>Sheet1!$A$3</c:f>
              <c:strCache>
                <c:ptCount val="1"/>
                <c:pt idx="0">
                  <c:v>Emergentes de Asia</c:v>
                </c:pt>
              </c:strCache>
            </c:strRef>
          </c:tx>
          <c:spPr>
            <a:ln>
              <a:solidFill>
                <a:schemeClr val="tx2">
                  <a:lumMod val="60000"/>
                  <a:lumOff val="40000"/>
                </a:schemeClr>
              </a:solidFill>
            </a:ln>
          </c:spPr>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Sheet1!$B$3:$M$3</c:f>
              <c:numCache>
                <c:formatCode>0.0%</c:formatCode>
                <c:ptCount val="12"/>
                <c:pt idx="0">
                  <c:v>0.171643675182515</c:v>
                </c:pt>
                <c:pt idx="1">
                  <c:v>0.180547011748191</c:v>
                </c:pt>
                <c:pt idx="2">
                  <c:v>0.189294670561806</c:v>
                </c:pt>
                <c:pt idx="3">
                  <c:v>0.199044354021036</c:v>
                </c:pt>
                <c:pt idx="4">
                  <c:v>0.207818506516617</c:v>
                </c:pt>
                <c:pt idx="5">
                  <c:v>0.216500577776611</c:v>
                </c:pt>
                <c:pt idx="6">
                  <c:v>0.225291159403907</c:v>
                </c:pt>
                <c:pt idx="7">
                  <c:v>0.233803531452445</c:v>
                </c:pt>
                <c:pt idx="8">
                  <c:v>0.242489408597778</c:v>
                </c:pt>
                <c:pt idx="9">
                  <c:v>0.251706546338548</c:v>
                </c:pt>
                <c:pt idx="10">
                  <c:v>0.261485899411458</c:v>
                </c:pt>
                <c:pt idx="11">
                  <c:v>0.271875040118242</c:v>
                </c:pt>
              </c:numCache>
            </c:numRef>
          </c:val>
          <c:smooth val="0"/>
        </c:ser>
        <c:ser>
          <c:idx val="2"/>
          <c:order val="2"/>
          <c:tx>
            <c:strRef>
              <c:f>Sheet1!$A$4</c:f>
              <c:strCache>
                <c:ptCount val="1"/>
                <c:pt idx="0">
                  <c:v>Emergentes de Europa</c:v>
                </c:pt>
              </c:strCache>
            </c:strRef>
          </c:tx>
          <c:marker>
            <c:symbol val="none"/>
          </c:marker>
          <c:cat>
            <c:strRef>
              <c:f>Sheet1!$B$1:$M$1</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Sheet1!$B$4:$M$4</c:f>
              <c:numCache>
                <c:formatCode>0.0%</c:formatCode>
                <c:ptCount val="12"/>
                <c:pt idx="0">
                  <c:v>0.430273496503863</c:v>
                </c:pt>
                <c:pt idx="1">
                  <c:v>0.446044226191579</c:v>
                </c:pt>
                <c:pt idx="2">
                  <c:v>0.446324726628515</c:v>
                </c:pt>
                <c:pt idx="3">
                  <c:v>0.453925778867513</c:v>
                </c:pt>
                <c:pt idx="4">
                  <c:v>0.459286650724731</c:v>
                </c:pt>
                <c:pt idx="5">
                  <c:v>0.467323537393527</c:v>
                </c:pt>
                <c:pt idx="6">
                  <c:v>0.475848323191664</c:v>
                </c:pt>
                <c:pt idx="7">
                  <c:v>0.482764213115164</c:v>
                </c:pt>
                <c:pt idx="8">
                  <c:v>0.489797188070505</c:v>
                </c:pt>
                <c:pt idx="9">
                  <c:v>0.49711221788833</c:v>
                </c:pt>
                <c:pt idx="10">
                  <c:v>0.505005387532928</c:v>
                </c:pt>
                <c:pt idx="11">
                  <c:v>0.513167160464045</c:v>
                </c:pt>
              </c:numCache>
            </c:numRef>
          </c:val>
          <c:smooth val="0"/>
        </c:ser>
        <c:dLbls>
          <c:showLegendKey val="0"/>
          <c:showVal val="0"/>
          <c:showCatName val="0"/>
          <c:showSerName val="0"/>
          <c:showPercent val="0"/>
          <c:showBubbleSize val="0"/>
        </c:dLbls>
        <c:marker val="1"/>
        <c:smooth val="0"/>
        <c:axId val="-2017360312"/>
        <c:axId val="-2013133576"/>
      </c:lineChart>
      <c:catAx>
        <c:axId val="-2017360312"/>
        <c:scaling>
          <c:orientation val="minMax"/>
        </c:scaling>
        <c:delete val="0"/>
        <c:axPos val="b"/>
        <c:majorTickMark val="none"/>
        <c:minorTickMark val="none"/>
        <c:tickLblPos val="nextTo"/>
        <c:crossAx val="-2013133576"/>
        <c:crosses val="autoZero"/>
        <c:auto val="1"/>
        <c:lblAlgn val="ctr"/>
        <c:lblOffset val="100"/>
        <c:noMultiLvlLbl val="0"/>
      </c:catAx>
      <c:valAx>
        <c:axId val="-2013133576"/>
        <c:scaling>
          <c:orientation val="minMax"/>
          <c:max val="1.0"/>
          <c:min val="0.0"/>
        </c:scaling>
        <c:delete val="0"/>
        <c:axPos val="l"/>
        <c:numFmt formatCode="0%" sourceLinked="0"/>
        <c:majorTickMark val="none"/>
        <c:minorTickMark val="none"/>
        <c:tickLblPos val="nextTo"/>
        <c:crossAx val="-2017360312"/>
        <c:crosses val="autoZero"/>
        <c:crossBetween val="between"/>
      </c:valAx>
    </c:plotArea>
    <c:legend>
      <c:legendPos val="b"/>
      <c:layout/>
      <c:overlay val="0"/>
    </c:legend>
    <c:plotVisOnly val="1"/>
    <c:dispBlanksAs val="gap"/>
    <c:showDLblsOverMax val="0"/>
  </c:chart>
  <c:txPr>
    <a:bodyPr/>
    <a:lstStyle/>
    <a:p>
      <a:pPr>
        <a:defRPr sz="1400">
          <a:latin typeface="Arial Narrow" panose="020B060602020203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err="1" smtClean="0"/>
              <a:t>Proyección</a:t>
            </a:r>
            <a:r>
              <a:rPr lang="en-US" dirty="0" smtClean="0"/>
              <a:t> de </a:t>
            </a:r>
            <a:r>
              <a:rPr lang="en-US" dirty="0" err="1" smtClean="0"/>
              <a:t>crecimiento</a:t>
            </a:r>
            <a:r>
              <a:rPr lang="en-US" dirty="0" smtClean="0"/>
              <a:t> </a:t>
            </a:r>
            <a:r>
              <a:rPr lang="en-US" dirty="0" err="1" smtClean="0"/>
              <a:t>promedio</a:t>
            </a:r>
            <a:r>
              <a:rPr lang="en-US" dirty="0" smtClean="0"/>
              <a:t> </a:t>
            </a:r>
            <a:r>
              <a:rPr lang="en-US" dirty="0" err="1" smtClean="0"/>
              <a:t>anual</a:t>
            </a:r>
            <a:r>
              <a:rPr lang="en-US" dirty="0" smtClean="0"/>
              <a:t> </a:t>
            </a:r>
            <a:r>
              <a:rPr lang="en-US" dirty="0"/>
              <a:t>del </a:t>
            </a:r>
            <a:r>
              <a:rPr lang="en-US" dirty="0" err="1"/>
              <a:t>PIB</a:t>
            </a:r>
            <a:r>
              <a:rPr lang="en-US" dirty="0"/>
              <a:t> </a:t>
            </a:r>
            <a:r>
              <a:rPr lang="en-US" dirty="0" err="1"/>
              <a:t>en</a:t>
            </a:r>
            <a:r>
              <a:rPr lang="en-US" dirty="0"/>
              <a:t> </a:t>
            </a:r>
            <a:r>
              <a:rPr lang="en-US" dirty="0" smtClean="0"/>
              <a:t>2016-2021</a:t>
            </a:r>
            <a:endParaRPr lang="en-US" dirty="0"/>
          </a:p>
        </c:rich>
      </c:tx>
      <c:layout/>
      <c:overlay val="0"/>
    </c:title>
    <c:autoTitleDeleted val="0"/>
    <c:plotArea>
      <c:layout/>
      <c:barChart>
        <c:barDir val="col"/>
        <c:grouping val="clustered"/>
        <c:varyColors val="0"/>
        <c:ser>
          <c:idx val="0"/>
          <c:order val="0"/>
          <c:tx>
            <c:strRef>
              <c:f>Sheet1!$B$1</c:f>
              <c:strCache>
                <c:ptCount val="1"/>
                <c:pt idx="0">
                  <c:v>Crecimiento promedio anual 2016-2021</c:v>
                </c:pt>
              </c:strCache>
            </c:strRef>
          </c:tx>
          <c:spPr>
            <a:solidFill>
              <a:srgbClr val="FF0000"/>
            </a:solidFill>
          </c:spPr>
          <c:invertIfNegative val="0"/>
          <c:dLbls>
            <c:showLegendKey val="0"/>
            <c:showVal val="1"/>
            <c:showCatName val="0"/>
            <c:showSerName val="0"/>
            <c:showPercent val="0"/>
            <c:showBubbleSize val="0"/>
            <c:showLeaderLines val="0"/>
          </c:dLbls>
          <c:cat>
            <c:strRef>
              <c:f>Sheet1!$A$2:$A$20</c:f>
              <c:strCache>
                <c:ptCount val="19"/>
                <c:pt idx="0">
                  <c:v>Venezuela</c:v>
                </c:pt>
                <c:pt idx="1">
                  <c:v>Ecuador</c:v>
                </c:pt>
                <c:pt idx="2">
                  <c:v>Brasil</c:v>
                </c:pt>
                <c:pt idx="3">
                  <c:v>Argentina</c:v>
                </c:pt>
                <c:pt idx="4">
                  <c:v>El Salvador</c:v>
                </c:pt>
                <c:pt idx="5">
                  <c:v>Jamaica</c:v>
                </c:pt>
                <c:pt idx="6">
                  <c:v>Chile</c:v>
                </c:pt>
                <c:pt idx="7">
                  <c:v>Uruguay</c:v>
                </c:pt>
                <c:pt idx="8">
                  <c:v>México</c:v>
                </c:pt>
                <c:pt idx="9">
                  <c:v>Paraguay</c:v>
                </c:pt>
                <c:pt idx="10">
                  <c:v>Bolivia</c:v>
                </c:pt>
                <c:pt idx="11">
                  <c:v>Colombia</c:v>
                </c:pt>
                <c:pt idx="12">
                  <c:v>Perú</c:v>
                </c:pt>
                <c:pt idx="13">
                  <c:v>Honduras</c:v>
                </c:pt>
                <c:pt idx="14">
                  <c:v>Guatemala</c:v>
                </c:pt>
                <c:pt idx="15">
                  <c:v>Nicaragua</c:v>
                </c:pt>
                <c:pt idx="16">
                  <c:v>Costa Rica</c:v>
                </c:pt>
                <c:pt idx="17">
                  <c:v>Rep. Dominicana</c:v>
                </c:pt>
                <c:pt idx="18">
                  <c:v>Panamá</c:v>
                </c:pt>
              </c:strCache>
            </c:strRef>
          </c:cat>
          <c:val>
            <c:numRef>
              <c:f>Sheet1!$B$2:$B$20</c:f>
              <c:numCache>
                <c:formatCode>0.0%</c:formatCode>
                <c:ptCount val="19"/>
                <c:pt idx="0">
                  <c:v>-0.0415939822581558</c:v>
                </c:pt>
                <c:pt idx="1">
                  <c:v>-0.0145105495018186</c:v>
                </c:pt>
                <c:pt idx="2">
                  <c:v>0.00517245442040592</c:v>
                </c:pt>
                <c:pt idx="3">
                  <c:v>0.0217931435098686</c:v>
                </c:pt>
                <c:pt idx="4">
                  <c:v>0.0223302917961641</c:v>
                </c:pt>
                <c:pt idx="5">
                  <c:v>0.0260648976566904</c:v>
                </c:pt>
                <c:pt idx="6">
                  <c:v>0.0265742878669524</c:v>
                </c:pt>
                <c:pt idx="7">
                  <c:v>0.0271427767832528</c:v>
                </c:pt>
                <c:pt idx="8">
                  <c:v>0.0281167642080651</c:v>
                </c:pt>
                <c:pt idx="9">
                  <c:v>0.0354407967789858</c:v>
                </c:pt>
                <c:pt idx="10">
                  <c:v>0.035499397202722</c:v>
                </c:pt>
                <c:pt idx="11">
                  <c:v>0.0359498742474793</c:v>
                </c:pt>
                <c:pt idx="12">
                  <c:v>0.0366693853439104</c:v>
                </c:pt>
                <c:pt idx="13">
                  <c:v>0.0383316198667702</c:v>
                </c:pt>
                <c:pt idx="14">
                  <c:v>0.0388327849922077</c:v>
                </c:pt>
                <c:pt idx="15">
                  <c:v>0.0413314683404224</c:v>
                </c:pt>
                <c:pt idx="16">
                  <c:v>0.0419156500152897</c:v>
                </c:pt>
                <c:pt idx="17">
                  <c:v>0.0464946453835799</c:v>
                </c:pt>
                <c:pt idx="18">
                  <c:v>0.0624970617630332</c:v>
                </c:pt>
              </c:numCache>
            </c:numRef>
          </c:val>
        </c:ser>
        <c:dLbls>
          <c:showLegendKey val="0"/>
          <c:showVal val="0"/>
          <c:showCatName val="0"/>
          <c:showSerName val="0"/>
          <c:showPercent val="0"/>
          <c:showBubbleSize val="0"/>
        </c:dLbls>
        <c:gapWidth val="150"/>
        <c:axId val="-2017436984"/>
        <c:axId val="-2055485800"/>
      </c:barChart>
      <c:catAx>
        <c:axId val="-2017436984"/>
        <c:scaling>
          <c:orientation val="minMax"/>
        </c:scaling>
        <c:delete val="0"/>
        <c:axPos val="b"/>
        <c:numFmt formatCode="General" sourceLinked="1"/>
        <c:majorTickMark val="none"/>
        <c:minorTickMark val="none"/>
        <c:tickLblPos val="low"/>
        <c:crossAx val="-2055485800"/>
        <c:crosses val="autoZero"/>
        <c:auto val="1"/>
        <c:lblAlgn val="ctr"/>
        <c:lblOffset val="100"/>
        <c:noMultiLvlLbl val="0"/>
      </c:catAx>
      <c:valAx>
        <c:axId val="-2055485800"/>
        <c:scaling>
          <c:orientation val="minMax"/>
        </c:scaling>
        <c:delete val="1"/>
        <c:axPos val="l"/>
        <c:numFmt formatCode="0.0%" sourceLinked="1"/>
        <c:majorTickMark val="none"/>
        <c:minorTickMark val="none"/>
        <c:tickLblPos val="nextTo"/>
        <c:crossAx val="-2017436984"/>
        <c:crosses val="autoZero"/>
        <c:crossBetween val="between"/>
      </c:valAx>
      <c:spPr>
        <a:noFill/>
        <a:ln w="25380">
          <a:noFill/>
        </a:ln>
      </c:spPr>
    </c:plotArea>
    <c:plotVisOnly val="1"/>
    <c:dispBlanksAs val="gap"/>
    <c:showDLblsOverMax val="0"/>
  </c:chart>
  <c:txPr>
    <a:bodyPr/>
    <a:lstStyle/>
    <a:p>
      <a:pPr>
        <a:defRPr sz="1400">
          <a:solidFill>
            <a:schemeClr val="tx1"/>
          </a:solidFill>
          <a:latin typeface="Arial Narrow" panose="020B0606020202030204" pitchFamily="34"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CR" dirty="0"/>
              <a:t>PIB per cápita </a:t>
            </a:r>
            <a:r>
              <a:rPr lang="es-CR" dirty="0" smtClean="0"/>
              <a:t>estimado</a:t>
            </a:r>
          </a:p>
          <a:p>
            <a:pPr>
              <a:defRPr/>
            </a:pPr>
            <a:r>
              <a:rPr lang="es-CR" dirty="0" smtClean="0"/>
              <a:t>(dólares</a:t>
            </a:r>
            <a:r>
              <a:rPr lang="es-CR" baseline="0" dirty="0" smtClean="0"/>
              <a:t> corrientes)</a:t>
            </a:r>
            <a:endParaRPr lang="es-CR" dirty="0"/>
          </a:p>
        </c:rich>
      </c:tx>
      <c:layout/>
      <c:overlay val="0"/>
    </c:title>
    <c:autoTitleDeleted val="0"/>
    <c:plotArea>
      <c:layout/>
      <c:barChart>
        <c:barDir val="col"/>
        <c:grouping val="clustered"/>
        <c:varyColors val="0"/>
        <c:ser>
          <c:idx val="0"/>
          <c:order val="0"/>
          <c:tx>
            <c:strRef>
              <c:f>Sheet1!$B$1</c:f>
              <c:strCache>
                <c:ptCount val="1"/>
                <c:pt idx="0">
                  <c:v>2015</c:v>
                </c:pt>
              </c:strCache>
            </c:strRef>
          </c:tx>
          <c:spPr>
            <a:solidFill>
              <a:schemeClr val="tx2">
                <a:lumMod val="60000"/>
                <a:lumOff val="40000"/>
              </a:schemeClr>
            </a:solidFill>
          </c:spPr>
          <c:invertIfNegative val="0"/>
          <c:cat>
            <c:strRef>
              <c:f>Sheet1!$A$2:$A$20</c:f>
              <c:strCache>
                <c:ptCount val="19"/>
                <c:pt idx="0">
                  <c:v>Honduras</c:v>
                </c:pt>
                <c:pt idx="1">
                  <c:v>Nicaragua</c:v>
                </c:pt>
                <c:pt idx="2">
                  <c:v>Venezuela</c:v>
                </c:pt>
                <c:pt idx="3">
                  <c:v>Bolivia</c:v>
                </c:pt>
                <c:pt idx="4">
                  <c:v>Paraguay</c:v>
                </c:pt>
                <c:pt idx="5">
                  <c:v>Guatemala</c:v>
                </c:pt>
                <c:pt idx="6">
                  <c:v>El Salvador</c:v>
                </c:pt>
                <c:pt idx="7">
                  <c:v>Ecuador</c:v>
                </c:pt>
                <c:pt idx="8">
                  <c:v>Jamaica</c:v>
                </c:pt>
                <c:pt idx="9">
                  <c:v>Perú</c:v>
                </c:pt>
                <c:pt idx="10">
                  <c:v>Colombia</c:v>
                </c:pt>
                <c:pt idx="11">
                  <c:v>Brasil</c:v>
                </c:pt>
                <c:pt idx="12">
                  <c:v>Rep. Dominicana</c:v>
                </c:pt>
                <c:pt idx="13">
                  <c:v>México</c:v>
                </c:pt>
                <c:pt idx="14">
                  <c:v>Argentina</c:v>
                </c:pt>
                <c:pt idx="15">
                  <c:v>Costa Rica</c:v>
                </c:pt>
                <c:pt idx="16">
                  <c:v>Chile</c:v>
                </c:pt>
                <c:pt idx="17">
                  <c:v>Panamá</c:v>
                </c:pt>
                <c:pt idx="18">
                  <c:v>Uruguay</c:v>
                </c:pt>
              </c:strCache>
            </c:strRef>
          </c:cat>
          <c:val>
            <c:numRef>
              <c:f>Sheet1!$B$2:$B$20</c:f>
              <c:numCache>
                <c:formatCode>General</c:formatCode>
                <c:ptCount val="19"/>
                <c:pt idx="0">
                  <c:v>2406.615</c:v>
                </c:pt>
                <c:pt idx="1">
                  <c:v>1949.232</c:v>
                </c:pt>
                <c:pt idx="2">
                  <c:v>7744.746</c:v>
                </c:pt>
                <c:pt idx="3">
                  <c:v>2886.231</c:v>
                </c:pt>
                <c:pt idx="4">
                  <c:v>4009.567</c:v>
                </c:pt>
                <c:pt idx="5">
                  <c:v>3929.081</c:v>
                </c:pt>
                <c:pt idx="6">
                  <c:v>4040.317</c:v>
                </c:pt>
                <c:pt idx="7">
                  <c:v>6070.951</c:v>
                </c:pt>
                <c:pt idx="8">
                  <c:v>4948.018</c:v>
                </c:pt>
                <c:pt idx="9">
                  <c:v>6021.104</c:v>
                </c:pt>
                <c:pt idx="10">
                  <c:v>6083.51</c:v>
                </c:pt>
                <c:pt idx="11">
                  <c:v>8669.997999999989</c:v>
                </c:pt>
                <c:pt idx="12">
                  <c:v>6755.736</c:v>
                </c:pt>
                <c:pt idx="13">
                  <c:v>9009.28</c:v>
                </c:pt>
                <c:pt idx="14">
                  <c:v>13588.846</c:v>
                </c:pt>
                <c:pt idx="15">
                  <c:v>10936.243</c:v>
                </c:pt>
                <c:pt idx="16">
                  <c:v>13340.905</c:v>
                </c:pt>
                <c:pt idx="17">
                  <c:v>13012.562</c:v>
                </c:pt>
                <c:pt idx="18">
                  <c:v>15748.192</c:v>
                </c:pt>
              </c:numCache>
            </c:numRef>
          </c:val>
        </c:ser>
        <c:ser>
          <c:idx val="1"/>
          <c:order val="1"/>
          <c:tx>
            <c:strRef>
              <c:f>Sheet1!$C$1</c:f>
              <c:strCache>
                <c:ptCount val="1"/>
                <c:pt idx="0">
                  <c:v>2021</c:v>
                </c:pt>
              </c:strCache>
            </c:strRef>
          </c:tx>
          <c:spPr>
            <a:solidFill>
              <a:srgbClr val="FF0000"/>
            </a:solidFill>
          </c:spPr>
          <c:invertIfNegative val="0"/>
          <c:cat>
            <c:strRef>
              <c:f>Sheet1!$A$2:$A$20</c:f>
              <c:strCache>
                <c:ptCount val="19"/>
                <c:pt idx="0">
                  <c:v>Honduras</c:v>
                </c:pt>
                <c:pt idx="1">
                  <c:v>Nicaragua</c:v>
                </c:pt>
                <c:pt idx="2">
                  <c:v>Venezuela</c:v>
                </c:pt>
                <c:pt idx="3">
                  <c:v>Bolivia</c:v>
                </c:pt>
                <c:pt idx="4">
                  <c:v>Paraguay</c:v>
                </c:pt>
                <c:pt idx="5">
                  <c:v>Guatemala</c:v>
                </c:pt>
                <c:pt idx="6">
                  <c:v>El Salvador</c:v>
                </c:pt>
                <c:pt idx="7">
                  <c:v>Ecuador</c:v>
                </c:pt>
                <c:pt idx="8">
                  <c:v>Jamaica</c:v>
                </c:pt>
                <c:pt idx="9">
                  <c:v>Perú</c:v>
                </c:pt>
                <c:pt idx="10">
                  <c:v>Colombia</c:v>
                </c:pt>
                <c:pt idx="11">
                  <c:v>Brasil</c:v>
                </c:pt>
                <c:pt idx="12">
                  <c:v>Rep. Dominicana</c:v>
                </c:pt>
                <c:pt idx="13">
                  <c:v>México</c:v>
                </c:pt>
                <c:pt idx="14">
                  <c:v>Argentina</c:v>
                </c:pt>
                <c:pt idx="15">
                  <c:v>Costa Rica</c:v>
                </c:pt>
                <c:pt idx="16">
                  <c:v>Chile</c:v>
                </c:pt>
                <c:pt idx="17">
                  <c:v>Panamá</c:v>
                </c:pt>
                <c:pt idx="18">
                  <c:v>Uruguay</c:v>
                </c:pt>
              </c:strCache>
            </c:strRef>
          </c:cat>
          <c:val>
            <c:numRef>
              <c:f>Sheet1!$C$2:$C$20</c:f>
              <c:numCache>
                <c:formatCode>General</c:formatCode>
                <c:ptCount val="19"/>
                <c:pt idx="0">
                  <c:v>2499.176</c:v>
                </c:pt>
                <c:pt idx="1">
                  <c:v>2635.02</c:v>
                </c:pt>
                <c:pt idx="2">
                  <c:v>3052.143</c:v>
                </c:pt>
                <c:pt idx="3">
                  <c:v>4131.117</c:v>
                </c:pt>
                <c:pt idx="4">
                  <c:v>4585.764</c:v>
                </c:pt>
                <c:pt idx="5">
                  <c:v>4969.406</c:v>
                </c:pt>
                <c:pt idx="6">
                  <c:v>5156.804</c:v>
                </c:pt>
                <c:pt idx="7">
                  <c:v>5310.462</c:v>
                </c:pt>
                <c:pt idx="8">
                  <c:v>6168.256</c:v>
                </c:pt>
                <c:pt idx="9">
                  <c:v>6900.849</c:v>
                </c:pt>
                <c:pt idx="10">
                  <c:v>8544.588999999991</c:v>
                </c:pt>
                <c:pt idx="11">
                  <c:v>8567.424999999994</c:v>
                </c:pt>
                <c:pt idx="12">
                  <c:v>8766.938</c:v>
                </c:pt>
                <c:pt idx="13">
                  <c:v>10764.652</c:v>
                </c:pt>
                <c:pt idx="14">
                  <c:v>11965.168</c:v>
                </c:pt>
                <c:pt idx="15">
                  <c:v>15331.831</c:v>
                </c:pt>
                <c:pt idx="16">
                  <c:v>15475.997</c:v>
                </c:pt>
                <c:pt idx="17">
                  <c:v>18500.762</c:v>
                </c:pt>
                <c:pt idx="18">
                  <c:v>19532.962</c:v>
                </c:pt>
              </c:numCache>
            </c:numRef>
          </c:val>
        </c:ser>
        <c:dLbls>
          <c:showLegendKey val="0"/>
          <c:showVal val="0"/>
          <c:showCatName val="0"/>
          <c:showSerName val="0"/>
          <c:showPercent val="0"/>
          <c:showBubbleSize val="0"/>
        </c:dLbls>
        <c:gapWidth val="150"/>
        <c:axId val="-2012948648"/>
        <c:axId val="-2017393480"/>
      </c:barChart>
      <c:catAx>
        <c:axId val="-2012948648"/>
        <c:scaling>
          <c:orientation val="minMax"/>
        </c:scaling>
        <c:delete val="0"/>
        <c:axPos val="b"/>
        <c:majorTickMark val="none"/>
        <c:minorTickMark val="none"/>
        <c:tickLblPos val="nextTo"/>
        <c:crossAx val="-2017393480"/>
        <c:crosses val="autoZero"/>
        <c:auto val="1"/>
        <c:lblAlgn val="ctr"/>
        <c:lblOffset val="100"/>
        <c:noMultiLvlLbl val="0"/>
      </c:catAx>
      <c:valAx>
        <c:axId val="-2017393480"/>
        <c:scaling>
          <c:orientation val="minMax"/>
        </c:scaling>
        <c:delete val="0"/>
        <c:axPos val="l"/>
        <c:majorGridlines/>
        <c:numFmt formatCode="#,##0" sourceLinked="0"/>
        <c:majorTickMark val="none"/>
        <c:minorTickMark val="none"/>
        <c:tickLblPos val="nextTo"/>
        <c:crossAx val="-2012948648"/>
        <c:crosses val="autoZero"/>
        <c:crossBetween val="between"/>
      </c:valAx>
    </c:plotArea>
    <c:legend>
      <c:legendPos val="b"/>
      <c:layout/>
      <c:overlay val="0"/>
    </c:legend>
    <c:plotVisOnly val="1"/>
    <c:dispBlanksAs val="gap"/>
    <c:showDLblsOverMax val="0"/>
  </c:chart>
  <c:txPr>
    <a:bodyPr/>
    <a:lstStyle/>
    <a:p>
      <a:pPr>
        <a:defRPr sz="1400">
          <a:latin typeface="Arial Narrow" panose="020B0606020202030204"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Países de mayor ingreso</c:v>
                </c:pt>
              </c:strCache>
            </c:strRef>
          </c:tx>
          <c:spPr>
            <a:noFill/>
            <a:ln>
              <a:solidFill>
                <a:schemeClr val="tx1"/>
              </a:solidFill>
            </a:ln>
          </c:spPr>
          <c:invertIfNegative val="0"/>
          <c:cat>
            <c:strRef>
              <c:f>Sheet1!$A$2:$A$13</c:f>
              <c:strCache>
                <c:ptCount val="12"/>
                <c:pt idx="0">
                  <c:v>Preparación tecnológica</c:v>
                </c:pt>
                <c:pt idx="1">
                  <c:v>Innovación</c:v>
                </c:pt>
                <c:pt idx="2">
                  <c:v>Infraestructura</c:v>
                </c:pt>
                <c:pt idx="3">
                  <c:v>Instituciones</c:v>
                </c:pt>
                <c:pt idx="4">
                  <c:v>Educación superior y capacitación</c:v>
                </c:pt>
                <c:pt idx="5">
                  <c:v>Sofisticación de negocios</c:v>
                </c:pt>
                <c:pt idx="6">
                  <c:v>Mercado laboral</c:v>
                </c:pt>
                <c:pt idx="7">
                  <c:v>Mercado de bienes</c:v>
                </c:pt>
                <c:pt idx="8">
                  <c:v>Salud y educación primaria</c:v>
                </c:pt>
                <c:pt idx="9">
                  <c:v>Mercado financiero</c:v>
                </c:pt>
                <c:pt idx="10">
                  <c:v>Estabilidad macroeconómica</c:v>
                </c:pt>
                <c:pt idx="11">
                  <c:v>Tamaño de mercado</c:v>
                </c:pt>
              </c:strCache>
            </c:strRef>
          </c:cat>
          <c:val>
            <c:numRef>
              <c:f>Sheet1!$B$2:$B$13</c:f>
              <c:numCache>
                <c:formatCode>General</c:formatCode>
                <c:ptCount val="12"/>
                <c:pt idx="0">
                  <c:v>1.0</c:v>
                </c:pt>
                <c:pt idx="1">
                  <c:v>1.0</c:v>
                </c:pt>
                <c:pt idx="2">
                  <c:v>1.0</c:v>
                </c:pt>
                <c:pt idx="3">
                  <c:v>1.0</c:v>
                </c:pt>
                <c:pt idx="4">
                  <c:v>1.0</c:v>
                </c:pt>
                <c:pt idx="5">
                  <c:v>1.0</c:v>
                </c:pt>
                <c:pt idx="6">
                  <c:v>1.0</c:v>
                </c:pt>
                <c:pt idx="7">
                  <c:v>1.0</c:v>
                </c:pt>
                <c:pt idx="8">
                  <c:v>1.0</c:v>
                </c:pt>
                <c:pt idx="9">
                  <c:v>1.0</c:v>
                </c:pt>
                <c:pt idx="10">
                  <c:v>1.0</c:v>
                </c:pt>
                <c:pt idx="11">
                  <c:v>1.0</c:v>
                </c:pt>
              </c:numCache>
            </c:numRef>
          </c:val>
        </c:ser>
        <c:ser>
          <c:idx val="1"/>
          <c:order val="1"/>
          <c:tx>
            <c:strRef>
              <c:f>Sheet1!$C$1</c:f>
              <c:strCache>
                <c:ptCount val="1"/>
                <c:pt idx="0">
                  <c:v>América Latina</c:v>
                </c:pt>
              </c:strCache>
            </c:strRef>
          </c:tx>
          <c:spPr>
            <a:solidFill>
              <a:srgbClr val="FF0000"/>
            </a:solidFill>
          </c:spPr>
          <c:invertIfNegative val="0"/>
          <c:cat>
            <c:strRef>
              <c:f>Sheet1!$A$2:$A$13</c:f>
              <c:strCache>
                <c:ptCount val="12"/>
                <c:pt idx="0">
                  <c:v>Preparación tecnológica</c:v>
                </c:pt>
                <c:pt idx="1">
                  <c:v>Innovación</c:v>
                </c:pt>
                <c:pt idx="2">
                  <c:v>Infraestructura</c:v>
                </c:pt>
                <c:pt idx="3">
                  <c:v>Instituciones</c:v>
                </c:pt>
                <c:pt idx="4">
                  <c:v>Educación superior y capacitación</c:v>
                </c:pt>
                <c:pt idx="5">
                  <c:v>Sofisticación de negocios</c:v>
                </c:pt>
                <c:pt idx="6">
                  <c:v>Mercado laboral</c:v>
                </c:pt>
                <c:pt idx="7">
                  <c:v>Mercado de bienes</c:v>
                </c:pt>
                <c:pt idx="8">
                  <c:v>Salud y educación primaria</c:v>
                </c:pt>
                <c:pt idx="9">
                  <c:v>Mercado financiero</c:v>
                </c:pt>
                <c:pt idx="10">
                  <c:v>Estabilidad macroeconómica</c:v>
                </c:pt>
                <c:pt idx="11">
                  <c:v>Tamaño de mercado</c:v>
                </c:pt>
              </c:strCache>
            </c:strRef>
          </c:cat>
          <c:val>
            <c:numRef>
              <c:f>Sheet1!$C$2:$C$13</c:f>
              <c:numCache>
                <c:formatCode>General</c:formatCode>
                <c:ptCount val="12"/>
                <c:pt idx="0">
                  <c:v>0.656565656565657</c:v>
                </c:pt>
                <c:pt idx="1">
                  <c:v>0.670629468488411</c:v>
                </c:pt>
                <c:pt idx="2">
                  <c:v>0.675688577020383</c:v>
                </c:pt>
                <c:pt idx="3">
                  <c:v>0.690323186441076</c:v>
                </c:pt>
                <c:pt idx="4">
                  <c:v>0.756119197918526</c:v>
                </c:pt>
                <c:pt idx="5">
                  <c:v>0.77512874760728</c:v>
                </c:pt>
                <c:pt idx="6">
                  <c:v>0.794009791329275</c:v>
                </c:pt>
                <c:pt idx="7">
                  <c:v>0.813484472783092</c:v>
                </c:pt>
                <c:pt idx="8">
                  <c:v>0.843349073006461</c:v>
                </c:pt>
                <c:pt idx="9">
                  <c:v>0.862475111835131</c:v>
                </c:pt>
                <c:pt idx="10">
                  <c:v>0.87969962204098</c:v>
                </c:pt>
                <c:pt idx="11">
                  <c:v>0.895876195282275</c:v>
                </c:pt>
              </c:numCache>
            </c:numRef>
          </c:val>
        </c:ser>
        <c:dLbls>
          <c:showLegendKey val="0"/>
          <c:showVal val="0"/>
          <c:showCatName val="0"/>
          <c:showSerName val="0"/>
          <c:showPercent val="0"/>
          <c:showBubbleSize val="0"/>
        </c:dLbls>
        <c:gapWidth val="150"/>
        <c:overlap val="100"/>
        <c:axId val="-2143725880"/>
        <c:axId val="-2061221496"/>
      </c:barChart>
      <c:catAx>
        <c:axId val="-2143725880"/>
        <c:scaling>
          <c:orientation val="minMax"/>
        </c:scaling>
        <c:delete val="0"/>
        <c:axPos val="l"/>
        <c:majorTickMark val="out"/>
        <c:minorTickMark val="none"/>
        <c:tickLblPos val="nextTo"/>
        <c:crossAx val="-2061221496"/>
        <c:crosses val="autoZero"/>
        <c:auto val="1"/>
        <c:lblAlgn val="ctr"/>
        <c:lblOffset val="100"/>
        <c:noMultiLvlLbl val="0"/>
      </c:catAx>
      <c:valAx>
        <c:axId val="-2061221496"/>
        <c:scaling>
          <c:orientation val="minMax"/>
        </c:scaling>
        <c:delete val="1"/>
        <c:axPos val="b"/>
        <c:numFmt formatCode="General" sourceLinked="1"/>
        <c:majorTickMark val="out"/>
        <c:minorTickMark val="none"/>
        <c:tickLblPos val="nextTo"/>
        <c:crossAx val="-2143725880"/>
        <c:crosses val="autoZero"/>
        <c:crossBetween val="between"/>
      </c:valAx>
    </c:plotArea>
    <c:legend>
      <c:legendPos val="b"/>
      <c:layout/>
      <c:overlay val="0"/>
    </c:legend>
    <c:plotVisOnly val="1"/>
    <c:dispBlanksAs val="gap"/>
    <c:showDLblsOverMax val="0"/>
  </c:chart>
  <c:txPr>
    <a:bodyPr/>
    <a:lstStyle/>
    <a:p>
      <a:pPr>
        <a:defRPr sz="1400">
          <a:latin typeface="Arial Narrow" panose="020B060602020203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74BE3E-590F-0345-A5A1-D8D7C5744E22}" type="doc">
      <dgm:prSet loTypeId="urn:microsoft.com/office/officeart/2005/8/layout/cycle5" loCatId="" qsTypeId="urn:microsoft.com/office/officeart/2005/8/quickstyle/simple4" qsCatId="simple" csTypeId="urn:microsoft.com/office/officeart/2005/8/colors/colorful1" csCatId="colorful" phldr="1"/>
      <dgm:spPr/>
      <dgm:t>
        <a:bodyPr/>
        <a:lstStyle/>
        <a:p>
          <a:endParaRPr lang="es-CR"/>
        </a:p>
      </dgm:t>
    </dgm:pt>
    <dgm:pt modelId="{94320C8D-9885-5E4F-B80B-7DC07AFA2CC6}">
      <dgm:prSet phldrT="[Text]"/>
      <dgm:spPr/>
      <dgm:t>
        <a:bodyPr/>
        <a:lstStyle/>
        <a:p>
          <a:r>
            <a:rPr lang="es-CR" dirty="0" smtClean="0"/>
            <a:t>Productividad</a:t>
          </a:r>
          <a:endParaRPr lang="es-CR" dirty="0"/>
        </a:p>
      </dgm:t>
    </dgm:pt>
    <dgm:pt modelId="{002B38F6-7984-554D-A387-04101410AEE7}" type="parTrans" cxnId="{57464036-C710-0F45-8190-62B770C62A05}">
      <dgm:prSet/>
      <dgm:spPr/>
      <dgm:t>
        <a:bodyPr/>
        <a:lstStyle/>
        <a:p>
          <a:endParaRPr lang="es-CR"/>
        </a:p>
      </dgm:t>
    </dgm:pt>
    <dgm:pt modelId="{465DF70F-CE09-5243-8572-0D9B7CF20DBA}" type="sibTrans" cxnId="{57464036-C710-0F45-8190-62B770C62A05}">
      <dgm:prSet/>
      <dgm:spPr/>
      <dgm:t>
        <a:bodyPr/>
        <a:lstStyle/>
        <a:p>
          <a:endParaRPr lang="es-CR"/>
        </a:p>
      </dgm:t>
    </dgm:pt>
    <dgm:pt modelId="{CEA3B2A6-C188-4340-9344-B8FA2F39A050}">
      <dgm:prSet phldrT="[Text]"/>
      <dgm:spPr/>
      <dgm:t>
        <a:bodyPr/>
        <a:lstStyle/>
        <a:p>
          <a:r>
            <a:rPr lang="es-CR" dirty="0" smtClean="0"/>
            <a:t>Competencia</a:t>
          </a:r>
          <a:endParaRPr lang="es-CR" dirty="0"/>
        </a:p>
      </dgm:t>
    </dgm:pt>
    <dgm:pt modelId="{118147C0-F128-F449-8FFF-2DA782005AD0}" type="parTrans" cxnId="{D12313E6-2440-FA42-8DD3-7F29650E020D}">
      <dgm:prSet/>
      <dgm:spPr/>
      <dgm:t>
        <a:bodyPr/>
        <a:lstStyle/>
        <a:p>
          <a:endParaRPr lang="es-CR"/>
        </a:p>
      </dgm:t>
    </dgm:pt>
    <dgm:pt modelId="{A0FA5272-4676-9642-BBBB-D283A9D44D1F}" type="sibTrans" cxnId="{D12313E6-2440-FA42-8DD3-7F29650E020D}">
      <dgm:prSet/>
      <dgm:spPr/>
      <dgm:t>
        <a:bodyPr/>
        <a:lstStyle/>
        <a:p>
          <a:endParaRPr lang="es-CR"/>
        </a:p>
      </dgm:t>
    </dgm:pt>
    <dgm:pt modelId="{ADBE8AD3-676C-FD46-B6DC-8E906A42C0E9}">
      <dgm:prSet phldrT="[Text]"/>
      <dgm:spPr/>
      <dgm:t>
        <a:bodyPr/>
        <a:lstStyle/>
        <a:p>
          <a:r>
            <a:rPr lang="es-CR" dirty="0" smtClean="0"/>
            <a:t>Innovación</a:t>
          </a:r>
          <a:endParaRPr lang="es-CR" dirty="0"/>
        </a:p>
      </dgm:t>
    </dgm:pt>
    <dgm:pt modelId="{22C25A87-3976-764D-961B-92B8EA4EC83C}" type="parTrans" cxnId="{080B45C7-CFE0-D847-A20D-8796DA775407}">
      <dgm:prSet/>
      <dgm:spPr/>
      <dgm:t>
        <a:bodyPr/>
        <a:lstStyle/>
        <a:p>
          <a:endParaRPr lang="es-CR"/>
        </a:p>
      </dgm:t>
    </dgm:pt>
    <dgm:pt modelId="{454E313A-D2CA-3146-BC33-503FC9BC4564}" type="sibTrans" cxnId="{080B45C7-CFE0-D847-A20D-8796DA775407}">
      <dgm:prSet/>
      <dgm:spPr/>
      <dgm:t>
        <a:bodyPr/>
        <a:lstStyle/>
        <a:p>
          <a:endParaRPr lang="es-CR"/>
        </a:p>
      </dgm:t>
    </dgm:pt>
    <dgm:pt modelId="{0A843DD5-D2AC-874F-A1E4-D7ECE8F4C3B4}">
      <dgm:prSet phldrT="[Text]"/>
      <dgm:spPr/>
      <dgm:t>
        <a:bodyPr/>
        <a:lstStyle/>
        <a:p>
          <a:r>
            <a:rPr lang="es-CR" dirty="0" smtClean="0"/>
            <a:t>Bienestar</a:t>
          </a:r>
          <a:endParaRPr lang="es-CR" dirty="0"/>
        </a:p>
      </dgm:t>
    </dgm:pt>
    <dgm:pt modelId="{162D1AC8-F3BE-FD44-B85E-84D3E5781217}" type="parTrans" cxnId="{8B54E0E8-CE57-0048-AF9A-E2F99C7D01B0}">
      <dgm:prSet/>
      <dgm:spPr/>
      <dgm:t>
        <a:bodyPr/>
        <a:lstStyle/>
        <a:p>
          <a:endParaRPr lang="es-CR"/>
        </a:p>
      </dgm:t>
    </dgm:pt>
    <dgm:pt modelId="{BC080917-4408-BD4C-A45F-A05A6A56DD85}" type="sibTrans" cxnId="{8B54E0E8-CE57-0048-AF9A-E2F99C7D01B0}">
      <dgm:prSet/>
      <dgm:spPr/>
      <dgm:t>
        <a:bodyPr/>
        <a:lstStyle/>
        <a:p>
          <a:endParaRPr lang="es-CR"/>
        </a:p>
      </dgm:t>
    </dgm:pt>
    <dgm:pt modelId="{1FBC73E9-1820-1F46-BEEF-6773AC59B7CD}" type="pres">
      <dgm:prSet presAssocID="{7574BE3E-590F-0345-A5A1-D8D7C5744E22}" presName="cycle" presStyleCnt="0">
        <dgm:presLayoutVars>
          <dgm:dir/>
          <dgm:resizeHandles val="exact"/>
        </dgm:presLayoutVars>
      </dgm:prSet>
      <dgm:spPr/>
      <dgm:t>
        <a:bodyPr/>
        <a:lstStyle/>
        <a:p>
          <a:endParaRPr lang="es-CR"/>
        </a:p>
      </dgm:t>
    </dgm:pt>
    <dgm:pt modelId="{B48C6D50-2E7A-8640-8778-2D419DAB9C5B}" type="pres">
      <dgm:prSet presAssocID="{94320C8D-9885-5E4F-B80B-7DC07AFA2CC6}" presName="node" presStyleLbl="node1" presStyleIdx="0" presStyleCnt="4">
        <dgm:presLayoutVars>
          <dgm:bulletEnabled val="1"/>
        </dgm:presLayoutVars>
      </dgm:prSet>
      <dgm:spPr/>
      <dgm:t>
        <a:bodyPr/>
        <a:lstStyle/>
        <a:p>
          <a:endParaRPr lang="es-CR"/>
        </a:p>
      </dgm:t>
    </dgm:pt>
    <dgm:pt modelId="{D4759023-595F-B448-AC60-FFECBFFBF562}" type="pres">
      <dgm:prSet presAssocID="{94320C8D-9885-5E4F-B80B-7DC07AFA2CC6}" presName="spNode" presStyleCnt="0"/>
      <dgm:spPr/>
    </dgm:pt>
    <dgm:pt modelId="{BD5EE9F4-E9F3-5946-9AC1-7E68C17CA97E}" type="pres">
      <dgm:prSet presAssocID="{465DF70F-CE09-5243-8572-0D9B7CF20DBA}" presName="sibTrans" presStyleLbl="sibTrans1D1" presStyleIdx="0" presStyleCnt="4"/>
      <dgm:spPr/>
      <dgm:t>
        <a:bodyPr/>
        <a:lstStyle/>
        <a:p>
          <a:endParaRPr lang="es-CR"/>
        </a:p>
      </dgm:t>
    </dgm:pt>
    <dgm:pt modelId="{BF7D770B-380B-0D41-BACF-FF80F474A82F}" type="pres">
      <dgm:prSet presAssocID="{0A843DD5-D2AC-874F-A1E4-D7ECE8F4C3B4}" presName="node" presStyleLbl="node1" presStyleIdx="1" presStyleCnt="4">
        <dgm:presLayoutVars>
          <dgm:bulletEnabled val="1"/>
        </dgm:presLayoutVars>
      </dgm:prSet>
      <dgm:spPr/>
      <dgm:t>
        <a:bodyPr/>
        <a:lstStyle/>
        <a:p>
          <a:endParaRPr lang="es-CR"/>
        </a:p>
      </dgm:t>
    </dgm:pt>
    <dgm:pt modelId="{0C34D037-AFCF-AD4A-B565-903E66961ED6}" type="pres">
      <dgm:prSet presAssocID="{0A843DD5-D2AC-874F-A1E4-D7ECE8F4C3B4}" presName="spNode" presStyleCnt="0"/>
      <dgm:spPr/>
    </dgm:pt>
    <dgm:pt modelId="{A47A178F-35D6-404E-BC57-35CAC673B121}" type="pres">
      <dgm:prSet presAssocID="{BC080917-4408-BD4C-A45F-A05A6A56DD85}" presName="sibTrans" presStyleLbl="sibTrans1D1" presStyleIdx="1" presStyleCnt="4"/>
      <dgm:spPr/>
      <dgm:t>
        <a:bodyPr/>
        <a:lstStyle/>
        <a:p>
          <a:endParaRPr lang="es-CR"/>
        </a:p>
      </dgm:t>
    </dgm:pt>
    <dgm:pt modelId="{D5079A06-CDEC-9F49-8125-A56CFEB4A992}" type="pres">
      <dgm:prSet presAssocID="{CEA3B2A6-C188-4340-9344-B8FA2F39A050}" presName="node" presStyleLbl="node1" presStyleIdx="2" presStyleCnt="4">
        <dgm:presLayoutVars>
          <dgm:bulletEnabled val="1"/>
        </dgm:presLayoutVars>
      </dgm:prSet>
      <dgm:spPr/>
      <dgm:t>
        <a:bodyPr/>
        <a:lstStyle/>
        <a:p>
          <a:endParaRPr lang="es-CR"/>
        </a:p>
      </dgm:t>
    </dgm:pt>
    <dgm:pt modelId="{BD54C22D-0CD5-7F4E-AE7D-3035E1E5A62D}" type="pres">
      <dgm:prSet presAssocID="{CEA3B2A6-C188-4340-9344-B8FA2F39A050}" presName="spNode" presStyleCnt="0"/>
      <dgm:spPr/>
    </dgm:pt>
    <dgm:pt modelId="{F2712694-9ECD-594B-867F-F4CCE0B4C463}" type="pres">
      <dgm:prSet presAssocID="{A0FA5272-4676-9642-BBBB-D283A9D44D1F}" presName="sibTrans" presStyleLbl="sibTrans1D1" presStyleIdx="2" presStyleCnt="4"/>
      <dgm:spPr/>
      <dgm:t>
        <a:bodyPr/>
        <a:lstStyle/>
        <a:p>
          <a:endParaRPr lang="es-CR"/>
        </a:p>
      </dgm:t>
    </dgm:pt>
    <dgm:pt modelId="{DABDC9EF-5188-9E40-9EB6-366FF8E57570}" type="pres">
      <dgm:prSet presAssocID="{ADBE8AD3-676C-FD46-B6DC-8E906A42C0E9}" presName="node" presStyleLbl="node1" presStyleIdx="3" presStyleCnt="4">
        <dgm:presLayoutVars>
          <dgm:bulletEnabled val="1"/>
        </dgm:presLayoutVars>
      </dgm:prSet>
      <dgm:spPr/>
      <dgm:t>
        <a:bodyPr/>
        <a:lstStyle/>
        <a:p>
          <a:endParaRPr lang="es-CR"/>
        </a:p>
      </dgm:t>
    </dgm:pt>
    <dgm:pt modelId="{A80D54E4-C99D-AB4E-8565-E9D5A0EF80BD}" type="pres">
      <dgm:prSet presAssocID="{ADBE8AD3-676C-FD46-B6DC-8E906A42C0E9}" presName="spNode" presStyleCnt="0"/>
      <dgm:spPr/>
    </dgm:pt>
    <dgm:pt modelId="{9AC5D6F5-8AC0-3A4E-9DB1-63D22C082399}" type="pres">
      <dgm:prSet presAssocID="{454E313A-D2CA-3146-BC33-503FC9BC4564}" presName="sibTrans" presStyleLbl="sibTrans1D1" presStyleIdx="3" presStyleCnt="4"/>
      <dgm:spPr/>
      <dgm:t>
        <a:bodyPr/>
        <a:lstStyle/>
        <a:p>
          <a:endParaRPr lang="es-CR"/>
        </a:p>
      </dgm:t>
    </dgm:pt>
  </dgm:ptLst>
  <dgm:cxnLst>
    <dgm:cxn modelId="{D35C7206-027E-BC43-A669-37FA84A40BA6}" type="presOf" srcId="{465DF70F-CE09-5243-8572-0D9B7CF20DBA}" destId="{BD5EE9F4-E9F3-5946-9AC1-7E68C17CA97E}" srcOrd="0" destOrd="0" presId="urn:microsoft.com/office/officeart/2005/8/layout/cycle5"/>
    <dgm:cxn modelId="{83D30C3F-C3DB-C64C-A7DF-6853E6915620}" type="presOf" srcId="{CEA3B2A6-C188-4340-9344-B8FA2F39A050}" destId="{D5079A06-CDEC-9F49-8125-A56CFEB4A992}" srcOrd="0" destOrd="0" presId="urn:microsoft.com/office/officeart/2005/8/layout/cycle5"/>
    <dgm:cxn modelId="{3FC30C43-6894-B240-9A81-0908EF4C818E}" type="presOf" srcId="{A0FA5272-4676-9642-BBBB-D283A9D44D1F}" destId="{F2712694-9ECD-594B-867F-F4CCE0B4C463}" srcOrd="0" destOrd="0" presId="urn:microsoft.com/office/officeart/2005/8/layout/cycle5"/>
    <dgm:cxn modelId="{5B55BC90-C198-924C-A0F9-B99530A9C865}" type="presOf" srcId="{454E313A-D2CA-3146-BC33-503FC9BC4564}" destId="{9AC5D6F5-8AC0-3A4E-9DB1-63D22C082399}" srcOrd="0" destOrd="0" presId="urn:microsoft.com/office/officeart/2005/8/layout/cycle5"/>
    <dgm:cxn modelId="{57464036-C710-0F45-8190-62B770C62A05}" srcId="{7574BE3E-590F-0345-A5A1-D8D7C5744E22}" destId="{94320C8D-9885-5E4F-B80B-7DC07AFA2CC6}" srcOrd="0" destOrd="0" parTransId="{002B38F6-7984-554D-A387-04101410AEE7}" sibTransId="{465DF70F-CE09-5243-8572-0D9B7CF20DBA}"/>
    <dgm:cxn modelId="{9D317678-BE39-6640-91E3-18F1B75D8024}" type="presOf" srcId="{ADBE8AD3-676C-FD46-B6DC-8E906A42C0E9}" destId="{DABDC9EF-5188-9E40-9EB6-366FF8E57570}" srcOrd="0" destOrd="0" presId="urn:microsoft.com/office/officeart/2005/8/layout/cycle5"/>
    <dgm:cxn modelId="{F0964C7F-3EF5-5644-B14F-7425E5D1A911}" type="presOf" srcId="{0A843DD5-D2AC-874F-A1E4-D7ECE8F4C3B4}" destId="{BF7D770B-380B-0D41-BACF-FF80F474A82F}" srcOrd="0" destOrd="0" presId="urn:microsoft.com/office/officeart/2005/8/layout/cycle5"/>
    <dgm:cxn modelId="{D12313E6-2440-FA42-8DD3-7F29650E020D}" srcId="{7574BE3E-590F-0345-A5A1-D8D7C5744E22}" destId="{CEA3B2A6-C188-4340-9344-B8FA2F39A050}" srcOrd="2" destOrd="0" parTransId="{118147C0-F128-F449-8FFF-2DA782005AD0}" sibTransId="{A0FA5272-4676-9642-BBBB-D283A9D44D1F}"/>
    <dgm:cxn modelId="{CA148725-2D4A-4444-81DE-3F1591007CCB}" type="presOf" srcId="{BC080917-4408-BD4C-A45F-A05A6A56DD85}" destId="{A47A178F-35D6-404E-BC57-35CAC673B121}" srcOrd="0" destOrd="0" presId="urn:microsoft.com/office/officeart/2005/8/layout/cycle5"/>
    <dgm:cxn modelId="{8B54E0E8-CE57-0048-AF9A-E2F99C7D01B0}" srcId="{7574BE3E-590F-0345-A5A1-D8D7C5744E22}" destId="{0A843DD5-D2AC-874F-A1E4-D7ECE8F4C3B4}" srcOrd="1" destOrd="0" parTransId="{162D1AC8-F3BE-FD44-B85E-84D3E5781217}" sibTransId="{BC080917-4408-BD4C-A45F-A05A6A56DD85}"/>
    <dgm:cxn modelId="{080B45C7-CFE0-D847-A20D-8796DA775407}" srcId="{7574BE3E-590F-0345-A5A1-D8D7C5744E22}" destId="{ADBE8AD3-676C-FD46-B6DC-8E906A42C0E9}" srcOrd="3" destOrd="0" parTransId="{22C25A87-3976-764D-961B-92B8EA4EC83C}" sibTransId="{454E313A-D2CA-3146-BC33-503FC9BC4564}"/>
    <dgm:cxn modelId="{0F266629-6F88-5F42-99E7-5639CEB2AE34}" type="presOf" srcId="{7574BE3E-590F-0345-A5A1-D8D7C5744E22}" destId="{1FBC73E9-1820-1F46-BEEF-6773AC59B7CD}" srcOrd="0" destOrd="0" presId="urn:microsoft.com/office/officeart/2005/8/layout/cycle5"/>
    <dgm:cxn modelId="{21DC48AC-8213-E44E-9C85-A7E8F155DE90}" type="presOf" srcId="{94320C8D-9885-5E4F-B80B-7DC07AFA2CC6}" destId="{B48C6D50-2E7A-8640-8778-2D419DAB9C5B}" srcOrd="0" destOrd="0" presId="urn:microsoft.com/office/officeart/2005/8/layout/cycle5"/>
    <dgm:cxn modelId="{E2BE6A1C-0652-0F40-9B94-BAF77D8E6C9B}" type="presParOf" srcId="{1FBC73E9-1820-1F46-BEEF-6773AC59B7CD}" destId="{B48C6D50-2E7A-8640-8778-2D419DAB9C5B}" srcOrd="0" destOrd="0" presId="urn:microsoft.com/office/officeart/2005/8/layout/cycle5"/>
    <dgm:cxn modelId="{2050C944-02CE-2C4C-96B8-4B3441C44164}" type="presParOf" srcId="{1FBC73E9-1820-1F46-BEEF-6773AC59B7CD}" destId="{D4759023-595F-B448-AC60-FFECBFFBF562}" srcOrd="1" destOrd="0" presId="urn:microsoft.com/office/officeart/2005/8/layout/cycle5"/>
    <dgm:cxn modelId="{60F4CA95-3265-8E4D-A75B-E8CBCE90DB3A}" type="presParOf" srcId="{1FBC73E9-1820-1F46-BEEF-6773AC59B7CD}" destId="{BD5EE9F4-E9F3-5946-9AC1-7E68C17CA97E}" srcOrd="2" destOrd="0" presId="urn:microsoft.com/office/officeart/2005/8/layout/cycle5"/>
    <dgm:cxn modelId="{B7BB51F9-085B-D64A-BB0C-2C7429A2D7C4}" type="presParOf" srcId="{1FBC73E9-1820-1F46-BEEF-6773AC59B7CD}" destId="{BF7D770B-380B-0D41-BACF-FF80F474A82F}" srcOrd="3" destOrd="0" presId="urn:microsoft.com/office/officeart/2005/8/layout/cycle5"/>
    <dgm:cxn modelId="{B259754C-2232-FC41-B59C-1DDCEDCF9B71}" type="presParOf" srcId="{1FBC73E9-1820-1F46-BEEF-6773AC59B7CD}" destId="{0C34D037-AFCF-AD4A-B565-903E66961ED6}" srcOrd="4" destOrd="0" presId="urn:microsoft.com/office/officeart/2005/8/layout/cycle5"/>
    <dgm:cxn modelId="{D613B6BC-4215-6B4A-BE3A-7D160533F39F}" type="presParOf" srcId="{1FBC73E9-1820-1F46-BEEF-6773AC59B7CD}" destId="{A47A178F-35D6-404E-BC57-35CAC673B121}" srcOrd="5" destOrd="0" presId="urn:microsoft.com/office/officeart/2005/8/layout/cycle5"/>
    <dgm:cxn modelId="{9951162D-B684-3946-8EC4-C71D1CA79917}" type="presParOf" srcId="{1FBC73E9-1820-1F46-BEEF-6773AC59B7CD}" destId="{D5079A06-CDEC-9F49-8125-A56CFEB4A992}" srcOrd="6" destOrd="0" presId="urn:microsoft.com/office/officeart/2005/8/layout/cycle5"/>
    <dgm:cxn modelId="{8DB1238B-5003-1C4E-BA6B-A2FAEB2BC0FA}" type="presParOf" srcId="{1FBC73E9-1820-1F46-BEEF-6773AC59B7CD}" destId="{BD54C22D-0CD5-7F4E-AE7D-3035E1E5A62D}" srcOrd="7" destOrd="0" presId="urn:microsoft.com/office/officeart/2005/8/layout/cycle5"/>
    <dgm:cxn modelId="{D3CA9D5E-3A37-684B-97F7-72DC99E40112}" type="presParOf" srcId="{1FBC73E9-1820-1F46-BEEF-6773AC59B7CD}" destId="{F2712694-9ECD-594B-867F-F4CCE0B4C463}" srcOrd="8" destOrd="0" presId="urn:microsoft.com/office/officeart/2005/8/layout/cycle5"/>
    <dgm:cxn modelId="{63E60B17-E024-A342-B915-647940B1B2E8}" type="presParOf" srcId="{1FBC73E9-1820-1F46-BEEF-6773AC59B7CD}" destId="{DABDC9EF-5188-9E40-9EB6-366FF8E57570}" srcOrd="9" destOrd="0" presId="urn:microsoft.com/office/officeart/2005/8/layout/cycle5"/>
    <dgm:cxn modelId="{61B40F62-DF5D-1840-8A9F-68C2B7C75795}" type="presParOf" srcId="{1FBC73E9-1820-1F46-BEEF-6773AC59B7CD}" destId="{A80D54E4-C99D-AB4E-8565-E9D5A0EF80BD}" srcOrd="10" destOrd="0" presId="urn:microsoft.com/office/officeart/2005/8/layout/cycle5"/>
    <dgm:cxn modelId="{6FC1050B-FC57-2748-A8CE-A381067D0114}" type="presParOf" srcId="{1FBC73E9-1820-1F46-BEEF-6773AC59B7CD}" destId="{9AC5D6F5-8AC0-3A4E-9DB1-63D22C082399}"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029CE0-B8F9-5146-B801-49C031320FA0}" type="doc">
      <dgm:prSet loTypeId="urn:microsoft.com/office/officeart/2005/8/layout/vList2" loCatId="" qsTypeId="urn:microsoft.com/office/officeart/2005/8/quickstyle/simple4" qsCatId="simple" csTypeId="urn:microsoft.com/office/officeart/2005/8/colors/colorful2" csCatId="colorful"/>
      <dgm:spPr/>
      <dgm:t>
        <a:bodyPr/>
        <a:lstStyle/>
        <a:p>
          <a:endParaRPr lang="es-CR"/>
        </a:p>
      </dgm:t>
    </dgm:pt>
    <dgm:pt modelId="{9F9F13E3-8B0E-E547-9BFE-A48747D55C32}">
      <dgm:prSet/>
      <dgm:spPr/>
      <dgm:t>
        <a:bodyPr/>
        <a:lstStyle/>
        <a:p>
          <a:pPr rtl="0"/>
          <a:r>
            <a:rPr lang="es-CR" smtClean="0"/>
            <a:t>La respuesta es obvia</a:t>
          </a:r>
          <a:endParaRPr lang="es-CR"/>
        </a:p>
      </dgm:t>
    </dgm:pt>
    <dgm:pt modelId="{214081F5-3790-6C4F-9A04-4665E38C79D3}" type="parTrans" cxnId="{79FA12E0-948F-D34E-9184-235FDD783FCC}">
      <dgm:prSet/>
      <dgm:spPr/>
      <dgm:t>
        <a:bodyPr/>
        <a:lstStyle/>
        <a:p>
          <a:endParaRPr lang="es-CR"/>
        </a:p>
      </dgm:t>
    </dgm:pt>
    <dgm:pt modelId="{5E86D896-4247-7348-A633-D29DA6B5C79F}" type="sibTrans" cxnId="{79FA12E0-948F-D34E-9184-235FDD783FCC}">
      <dgm:prSet/>
      <dgm:spPr/>
      <dgm:t>
        <a:bodyPr/>
        <a:lstStyle/>
        <a:p>
          <a:endParaRPr lang="es-CR"/>
        </a:p>
      </dgm:t>
    </dgm:pt>
    <dgm:pt modelId="{6D5F99A0-3FDA-9645-B08F-660B60DCA923}">
      <dgm:prSet/>
      <dgm:spPr/>
      <dgm:t>
        <a:bodyPr/>
        <a:lstStyle/>
        <a:p>
          <a:pPr rtl="0"/>
          <a:r>
            <a:rPr lang="es-CR" smtClean="0"/>
            <a:t>Para promover la productividad</a:t>
          </a:r>
          <a:endParaRPr lang="es-CR"/>
        </a:p>
      </dgm:t>
    </dgm:pt>
    <dgm:pt modelId="{C8D164A0-4529-E84F-885B-F55F2EFFCECE}" type="parTrans" cxnId="{FFA307DA-4622-7841-9D14-D6B10E214BF4}">
      <dgm:prSet/>
      <dgm:spPr/>
      <dgm:t>
        <a:bodyPr/>
        <a:lstStyle/>
        <a:p>
          <a:endParaRPr lang="es-CR"/>
        </a:p>
      </dgm:t>
    </dgm:pt>
    <dgm:pt modelId="{E934EFBD-EF8D-4F48-BCCB-5B22CB7ADB3D}" type="sibTrans" cxnId="{FFA307DA-4622-7841-9D14-D6B10E214BF4}">
      <dgm:prSet/>
      <dgm:spPr/>
      <dgm:t>
        <a:bodyPr/>
        <a:lstStyle/>
        <a:p>
          <a:endParaRPr lang="es-CR"/>
        </a:p>
      </dgm:t>
    </dgm:pt>
    <dgm:pt modelId="{10B0A5B8-5F2B-594C-8C28-CF3BAF76C8CC}">
      <dgm:prSet/>
      <dgm:spPr/>
      <dgm:t>
        <a:bodyPr/>
        <a:lstStyle/>
        <a:p>
          <a:pPr rtl="0"/>
          <a:r>
            <a:rPr lang="es-CR" smtClean="0"/>
            <a:t>Para promover el bienestar económico de los ciudadanos</a:t>
          </a:r>
          <a:endParaRPr lang="es-CR"/>
        </a:p>
      </dgm:t>
    </dgm:pt>
    <dgm:pt modelId="{B1DE325E-F226-D249-8BD5-7070389D2C60}" type="parTrans" cxnId="{DF40B27A-698F-9E46-87AA-0AB671AA77EF}">
      <dgm:prSet/>
      <dgm:spPr/>
      <dgm:t>
        <a:bodyPr/>
        <a:lstStyle/>
        <a:p>
          <a:endParaRPr lang="es-CR"/>
        </a:p>
      </dgm:t>
    </dgm:pt>
    <dgm:pt modelId="{9A5634A5-2EAC-E34F-9B6B-A3BCC68B0AF5}" type="sibTrans" cxnId="{DF40B27A-698F-9E46-87AA-0AB671AA77EF}">
      <dgm:prSet/>
      <dgm:spPr/>
      <dgm:t>
        <a:bodyPr/>
        <a:lstStyle/>
        <a:p>
          <a:endParaRPr lang="es-CR"/>
        </a:p>
      </dgm:t>
    </dgm:pt>
    <dgm:pt modelId="{32A0F4F4-ECFB-7A44-91AE-D22FE80CAD43}" type="pres">
      <dgm:prSet presAssocID="{78029CE0-B8F9-5146-B801-49C031320FA0}" presName="linear" presStyleCnt="0">
        <dgm:presLayoutVars>
          <dgm:animLvl val="lvl"/>
          <dgm:resizeHandles val="exact"/>
        </dgm:presLayoutVars>
      </dgm:prSet>
      <dgm:spPr/>
      <dgm:t>
        <a:bodyPr/>
        <a:lstStyle/>
        <a:p>
          <a:endParaRPr lang="es-ES_tradnl"/>
        </a:p>
      </dgm:t>
    </dgm:pt>
    <dgm:pt modelId="{C288FBBA-D562-AE40-BA69-C3122C0EF243}" type="pres">
      <dgm:prSet presAssocID="{9F9F13E3-8B0E-E547-9BFE-A48747D55C32}" presName="parentText" presStyleLbl="node1" presStyleIdx="0" presStyleCnt="3">
        <dgm:presLayoutVars>
          <dgm:chMax val="0"/>
          <dgm:bulletEnabled val="1"/>
        </dgm:presLayoutVars>
      </dgm:prSet>
      <dgm:spPr/>
      <dgm:t>
        <a:bodyPr/>
        <a:lstStyle/>
        <a:p>
          <a:endParaRPr lang="es-ES_tradnl"/>
        </a:p>
      </dgm:t>
    </dgm:pt>
    <dgm:pt modelId="{A141BB76-477E-0F4A-BB88-71A38CC04157}" type="pres">
      <dgm:prSet presAssocID="{5E86D896-4247-7348-A633-D29DA6B5C79F}" presName="spacer" presStyleCnt="0"/>
      <dgm:spPr/>
    </dgm:pt>
    <dgm:pt modelId="{8963CF03-2B10-F14E-AA6A-DD51CA91FDCE}" type="pres">
      <dgm:prSet presAssocID="{6D5F99A0-3FDA-9645-B08F-660B60DCA923}" presName="parentText" presStyleLbl="node1" presStyleIdx="1" presStyleCnt="3">
        <dgm:presLayoutVars>
          <dgm:chMax val="0"/>
          <dgm:bulletEnabled val="1"/>
        </dgm:presLayoutVars>
      </dgm:prSet>
      <dgm:spPr/>
      <dgm:t>
        <a:bodyPr/>
        <a:lstStyle/>
        <a:p>
          <a:endParaRPr lang="es-ES_tradnl"/>
        </a:p>
      </dgm:t>
    </dgm:pt>
    <dgm:pt modelId="{FE1B4EB7-FDA9-4B45-9336-7DC4E4CF4014}" type="pres">
      <dgm:prSet presAssocID="{E934EFBD-EF8D-4F48-BCCB-5B22CB7ADB3D}" presName="spacer" presStyleCnt="0"/>
      <dgm:spPr/>
    </dgm:pt>
    <dgm:pt modelId="{009636D6-64BD-4D4D-B2EC-115121F3AC50}" type="pres">
      <dgm:prSet presAssocID="{10B0A5B8-5F2B-594C-8C28-CF3BAF76C8CC}" presName="parentText" presStyleLbl="node1" presStyleIdx="2" presStyleCnt="3">
        <dgm:presLayoutVars>
          <dgm:chMax val="0"/>
          <dgm:bulletEnabled val="1"/>
        </dgm:presLayoutVars>
      </dgm:prSet>
      <dgm:spPr/>
      <dgm:t>
        <a:bodyPr/>
        <a:lstStyle/>
        <a:p>
          <a:endParaRPr lang="es-ES_tradnl"/>
        </a:p>
      </dgm:t>
    </dgm:pt>
  </dgm:ptLst>
  <dgm:cxnLst>
    <dgm:cxn modelId="{A35E9034-31B5-454E-8363-8876CBF9CB0B}" type="presOf" srcId="{9F9F13E3-8B0E-E547-9BFE-A48747D55C32}" destId="{C288FBBA-D562-AE40-BA69-C3122C0EF243}" srcOrd="0" destOrd="0" presId="urn:microsoft.com/office/officeart/2005/8/layout/vList2"/>
    <dgm:cxn modelId="{DF40B27A-698F-9E46-87AA-0AB671AA77EF}" srcId="{78029CE0-B8F9-5146-B801-49C031320FA0}" destId="{10B0A5B8-5F2B-594C-8C28-CF3BAF76C8CC}" srcOrd="2" destOrd="0" parTransId="{B1DE325E-F226-D249-8BD5-7070389D2C60}" sibTransId="{9A5634A5-2EAC-E34F-9B6B-A3BCC68B0AF5}"/>
    <dgm:cxn modelId="{79FA12E0-948F-D34E-9184-235FDD783FCC}" srcId="{78029CE0-B8F9-5146-B801-49C031320FA0}" destId="{9F9F13E3-8B0E-E547-9BFE-A48747D55C32}" srcOrd="0" destOrd="0" parTransId="{214081F5-3790-6C4F-9A04-4665E38C79D3}" sibTransId="{5E86D896-4247-7348-A633-D29DA6B5C79F}"/>
    <dgm:cxn modelId="{85D442D9-03D1-AB42-B614-5F07E7B2FB34}" type="presOf" srcId="{78029CE0-B8F9-5146-B801-49C031320FA0}" destId="{32A0F4F4-ECFB-7A44-91AE-D22FE80CAD43}" srcOrd="0" destOrd="0" presId="urn:microsoft.com/office/officeart/2005/8/layout/vList2"/>
    <dgm:cxn modelId="{FFA307DA-4622-7841-9D14-D6B10E214BF4}" srcId="{78029CE0-B8F9-5146-B801-49C031320FA0}" destId="{6D5F99A0-3FDA-9645-B08F-660B60DCA923}" srcOrd="1" destOrd="0" parTransId="{C8D164A0-4529-E84F-885B-F55F2EFFCECE}" sibTransId="{E934EFBD-EF8D-4F48-BCCB-5B22CB7ADB3D}"/>
    <dgm:cxn modelId="{2A1A79B9-5710-5844-A2B2-95188CE64A7C}" type="presOf" srcId="{6D5F99A0-3FDA-9645-B08F-660B60DCA923}" destId="{8963CF03-2B10-F14E-AA6A-DD51CA91FDCE}" srcOrd="0" destOrd="0" presId="urn:microsoft.com/office/officeart/2005/8/layout/vList2"/>
    <dgm:cxn modelId="{75F32147-A0EE-B244-B6DE-80DB82B1D8B9}" type="presOf" srcId="{10B0A5B8-5F2B-594C-8C28-CF3BAF76C8CC}" destId="{009636D6-64BD-4D4D-B2EC-115121F3AC50}" srcOrd="0" destOrd="0" presId="urn:microsoft.com/office/officeart/2005/8/layout/vList2"/>
    <dgm:cxn modelId="{77C442E4-AFBB-384F-944F-A38652671F46}" type="presParOf" srcId="{32A0F4F4-ECFB-7A44-91AE-D22FE80CAD43}" destId="{C288FBBA-D562-AE40-BA69-C3122C0EF243}" srcOrd="0" destOrd="0" presId="urn:microsoft.com/office/officeart/2005/8/layout/vList2"/>
    <dgm:cxn modelId="{23CB2FDD-51A4-CB49-814D-0405E6C6B91E}" type="presParOf" srcId="{32A0F4F4-ECFB-7A44-91AE-D22FE80CAD43}" destId="{A141BB76-477E-0F4A-BB88-71A38CC04157}" srcOrd="1" destOrd="0" presId="urn:microsoft.com/office/officeart/2005/8/layout/vList2"/>
    <dgm:cxn modelId="{D491DB76-11AA-0444-97E0-784DD01AC2D0}" type="presParOf" srcId="{32A0F4F4-ECFB-7A44-91AE-D22FE80CAD43}" destId="{8963CF03-2B10-F14E-AA6A-DD51CA91FDCE}" srcOrd="2" destOrd="0" presId="urn:microsoft.com/office/officeart/2005/8/layout/vList2"/>
    <dgm:cxn modelId="{622E5406-FC3B-454E-8D9E-967ADDEEBF80}" type="presParOf" srcId="{32A0F4F4-ECFB-7A44-91AE-D22FE80CAD43}" destId="{FE1B4EB7-FDA9-4B45-9336-7DC4E4CF4014}" srcOrd="3" destOrd="0" presId="urn:microsoft.com/office/officeart/2005/8/layout/vList2"/>
    <dgm:cxn modelId="{76CE7B28-ED59-8D42-A2EA-950CD1A9AC1D}" type="presParOf" srcId="{32A0F4F4-ECFB-7A44-91AE-D22FE80CAD43}" destId="{009636D6-64BD-4D4D-B2EC-115121F3AC5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B43547-7C26-1C46-85BD-A21151C11E16}" type="doc">
      <dgm:prSet loTypeId="urn:microsoft.com/office/officeart/2005/8/layout/vList2" loCatId="" qsTypeId="urn:microsoft.com/office/officeart/2005/8/quickstyle/simple4" qsCatId="simple" csTypeId="urn:microsoft.com/office/officeart/2005/8/colors/colorful2" csCatId="colorful"/>
      <dgm:spPr/>
      <dgm:t>
        <a:bodyPr/>
        <a:lstStyle/>
        <a:p>
          <a:endParaRPr lang="es-CR"/>
        </a:p>
      </dgm:t>
    </dgm:pt>
    <dgm:pt modelId="{1D5FC0AF-E2DD-2240-901A-46FF02B24672}">
      <dgm:prSet/>
      <dgm:spPr/>
      <dgm:t>
        <a:bodyPr/>
        <a:lstStyle/>
        <a:p>
          <a:pPr rtl="0"/>
          <a:r>
            <a:rPr lang="es-CR" smtClean="0"/>
            <a:t>Competencia local</a:t>
          </a:r>
          <a:endParaRPr lang="es-CR"/>
        </a:p>
      </dgm:t>
    </dgm:pt>
    <dgm:pt modelId="{42DE8B95-5B59-884A-939B-E849F595DBDA}" type="parTrans" cxnId="{E703529A-63E8-9248-B7AD-E861662A1102}">
      <dgm:prSet/>
      <dgm:spPr/>
      <dgm:t>
        <a:bodyPr/>
        <a:lstStyle/>
        <a:p>
          <a:endParaRPr lang="es-CR"/>
        </a:p>
      </dgm:t>
    </dgm:pt>
    <dgm:pt modelId="{4452CA57-A788-5F49-8063-316C398E5D1F}" type="sibTrans" cxnId="{E703529A-63E8-9248-B7AD-E861662A1102}">
      <dgm:prSet/>
      <dgm:spPr/>
      <dgm:t>
        <a:bodyPr/>
        <a:lstStyle/>
        <a:p>
          <a:endParaRPr lang="es-CR"/>
        </a:p>
      </dgm:t>
    </dgm:pt>
    <dgm:pt modelId="{CA465672-943D-8E4E-8285-EF74F3C321C4}">
      <dgm:prSet/>
      <dgm:spPr/>
      <dgm:t>
        <a:bodyPr/>
        <a:lstStyle/>
        <a:p>
          <a:pPr rtl="0"/>
          <a:r>
            <a:rPr lang="es-CR" smtClean="0"/>
            <a:t>Competencia internacional</a:t>
          </a:r>
          <a:endParaRPr lang="es-CR"/>
        </a:p>
      </dgm:t>
    </dgm:pt>
    <dgm:pt modelId="{AA456761-04CF-184C-8522-16FF1945514B}" type="parTrans" cxnId="{FF9F41D6-3B16-1A4A-8340-1B79C80377C9}">
      <dgm:prSet/>
      <dgm:spPr/>
      <dgm:t>
        <a:bodyPr/>
        <a:lstStyle/>
        <a:p>
          <a:endParaRPr lang="es-CR"/>
        </a:p>
      </dgm:t>
    </dgm:pt>
    <dgm:pt modelId="{62CB8309-65A8-0D46-9594-FDF40EE2B0AE}" type="sibTrans" cxnId="{FF9F41D6-3B16-1A4A-8340-1B79C80377C9}">
      <dgm:prSet/>
      <dgm:spPr/>
      <dgm:t>
        <a:bodyPr/>
        <a:lstStyle/>
        <a:p>
          <a:endParaRPr lang="es-CR"/>
        </a:p>
      </dgm:t>
    </dgm:pt>
    <dgm:pt modelId="{09EDF928-F3FA-E141-95F9-BB86B272A584}" type="pres">
      <dgm:prSet presAssocID="{7EB43547-7C26-1C46-85BD-A21151C11E16}" presName="linear" presStyleCnt="0">
        <dgm:presLayoutVars>
          <dgm:animLvl val="lvl"/>
          <dgm:resizeHandles val="exact"/>
        </dgm:presLayoutVars>
      </dgm:prSet>
      <dgm:spPr/>
      <dgm:t>
        <a:bodyPr/>
        <a:lstStyle/>
        <a:p>
          <a:endParaRPr lang="es-ES_tradnl"/>
        </a:p>
      </dgm:t>
    </dgm:pt>
    <dgm:pt modelId="{F1942660-FD76-494E-989A-1AA0F7F9EDCC}" type="pres">
      <dgm:prSet presAssocID="{1D5FC0AF-E2DD-2240-901A-46FF02B24672}" presName="parentText" presStyleLbl="node1" presStyleIdx="0" presStyleCnt="2">
        <dgm:presLayoutVars>
          <dgm:chMax val="0"/>
          <dgm:bulletEnabled val="1"/>
        </dgm:presLayoutVars>
      </dgm:prSet>
      <dgm:spPr/>
      <dgm:t>
        <a:bodyPr/>
        <a:lstStyle/>
        <a:p>
          <a:endParaRPr lang="es-ES_tradnl"/>
        </a:p>
      </dgm:t>
    </dgm:pt>
    <dgm:pt modelId="{60FBABFC-395B-F341-A15F-80050E6FAB0F}" type="pres">
      <dgm:prSet presAssocID="{4452CA57-A788-5F49-8063-316C398E5D1F}" presName="spacer" presStyleCnt="0"/>
      <dgm:spPr/>
    </dgm:pt>
    <dgm:pt modelId="{5324346B-6767-F649-B19F-13018A31383D}" type="pres">
      <dgm:prSet presAssocID="{CA465672-943D-8E4E-8285-EF74F3C321C4}" presName="parentText" presStyleLbl="node1" presStyleIdx="1" presStyleCnt="2">
        <dgm:presLayoutVars>
          <dgm:chMax val="0"/>
          <dgm:bulletEnabled val="1"/>
        </dgm:presLayoutVars>
      </dgm:prSet>
      <dgm:spPr/>
      <dgm:t>
        <a:bodyPr/>
        <a:lstStyle/>
        <a:p>
          <a:endParaRPr lang="es-ES_tradnl"/>
        </a:p>
      </dgm:t>
    </dgm:pt>
  </dgm:ptLst>
  <dgm:cxnLst>
    <dgm:cxn modelId="{07FE42B4-6651-A24B-B790-3226F88E9DA6}" type="presOf" srcId="{CA465672-943D-8E4E-8285-EF74F3C321C4}" destId="{5324346B-6767-F649-B19F-13018A31383D}" srcOrd="0" destOrd="0" presId="urn:microsoft.com/office/officeart/2005/8/layout/vList2"/>
    <dgm:cxn modelId="{AD5D5805-53D0-0847-9793-D4908E764A72}" type="presOf" srcId="{1D5FC0AF-E2DD-2240-901A-46FF02B24672}" destId="{F1942660-FD76-494E-989A-1AA0F7F9EDCC}" srcOrd="0" destOrd="0" presId="urn:microsoft.com/office/officeart/2005/8/layout/vList2"/>
    <dgm:cxn modelId="{F34ACD6B-7EE7-114C-BA92-E3B3580324C7}" type="presOf" srcId="{7EB43547-7C26-1C46-85BD-A21151C11E16}" destId="{09EDF928-F3FA-E141-95F9-BB86B272A584}" srcOrd="0" destOrd="0" presId="urn:microsoft.com/office/officeart/2005/8/layout/vList2"/>
    <dgm:cxn modelId="{FF9F41D6-3B16-1A4A-8340-1B79C80377C9}" srcId="{7EB43547-7C26-1C46-85BD-A21151C11E16}" destId="{CA465672-943D-8E4E-8285-EF74F3C321C4}" srcOrd="1" destOrd="0" parTransId="{AA456761-04CF-184C-8522-16FF1945514B}" sibTransId="{62CB8309-65A8-0D46-9594-FDF40EE2B0AE}"/>
    <dgm:cxn modelId="{E703529A-63E8-9248-B7AD-E861662A1102}" srcId="{7EB43547-7C26-1C46-85BD-A21151C11E16}" destId="{1D5FC0AF-E2DD-2240-901A-46FF02B24672}" srcOrd="0" destOrd="0" parTransId="{42DE8B95-5B59-884A-939B-E849F595DBDA}" sibTransId="{4452CA57-A788-5F49-8063-316C398E5D1F}"/>
    <dgm:cxn modelId="{2087F4F9-94CD-CA4C-A325-F739D791F37A}" type="presParOf" srcId="{09EDF928-F3FA-E141-95F9-BB86B272A584}" destId="{F1942660-FD76-494E-989A-1AA0F7F9EDCC}" srcOrd="0" destOrd="0" presId="urn:microsoft.com/office/officeart/2005/8/layout/vList2"/>
    <dgm:cxn modelId="{8AFBBBED-1B5E-CB45-8948-5D6A9635635B}" type="presParOf" srcId="{09EDF928-F3FA-E141-95F9-BB86B272A584}" destId="{60FBABFC-395B-F341-A15F-80050E6FAB0F}" srcOrd="1" destOrd="0" presId="urn:microsoft.com/office/officeart/2005/8/layout/vList2"/>
    <dgm:cxn modelId="{E9C7B715-0D7D-F043-8056-0B25FEAA276C}" type="presParOf" srcId="{09EDF928-F3FA-E141-95F9-BB86B272A584}" destId="{5324346B-6767-F649-B19F-13018A31383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17E46C-27DF-0B46-B2A3-208107640331}" type="doc">
      <dgm:prSet loTypeId="urn:microsoft.com/office/officeart/2005/8/layout/list1" loCatId="" qsTypeId="urn:microsoft.com/office/officeart/2005/8/quickstyle/simple1" qsCatId="simple" csTypeId="urn:microsoft.com/office/officeart/2005/8/colors/colorful2" csCatId="colorful" phldr="1"/>
      <dgm:spPr/>
      <dgm:t>
        <a:bodyPr/>
        <a:lstStyle/>
        <a:p>
          <a:endParaRPr lang="es-CR"/>
        </a:p>
      </dgm:t>
    </dgm:pt>
    <dgm:pt modelId="{5C7EDB31-EEE1-5441-B52B-18D56D6DD7D6}">
      <dgm:prSet/>
      <dgm:spPr/>
      <dgm:t>
        <a:bodyPr/>
        <a:lstStyle/>
        <a:p>
          <a:pPr rtl="0"/>
          <a:r>
            <a:rPr lang="es-CR" dirty="0" smtClean="0"/>
            <a:t>Competencia local</a:t>
          </a:r>
          <a:endParaRPr lang="es-CR" dirty="0"/>
        </a:p>
      </dgm:t>
    </dgm:pt>
    <dgm:pt modelId="{B8316F52-3B1C-3142-A0BA-57BF5F903FCF}" type="parTrans" cxnId="{10F0D11A-5C8A-6748-960E-B969A40D6543}">
      <dgm:prSet/>
      <dgm:spPr/>
      <dgm:t>
        <a:bodyPr/>
        <a:lstStyle/>
        <a:p>
          <a:endParaRPr lang="es-CR"/>
        </a:p>
      </dgm:t>
    </dgm:pt>
    <dgm:pt modelId="{9E4BBA75-7F71-D243-B096-5586373249AB}" type="sibTrans" cxnId="{10F0D11A-5C8A-6748-960E-B969A40D6543}">
      <dgm:prSet/>
      <dgm:spPr/>
      <dgm:t>
        <a:bodyPr/>
        <a:lstStyle/>
        <a:p>
          <a:endParaRPr lang="es-CR"/>
        </a:p>
      </dgm:t>
    </dgm:pt>
    <dgm:pt modelId="{29D6CC3E-1411-EF45-A007-390608A0892A}">
      <dgm:prSet/>
      <dgm:spPr/>
      <dgm:t>
        <a:bodyPr/>
        <a:lstStyle/>
        <a:p>
          <a:pPr rtl="0"/>
          <a:r>
            <a:rPr lang="es-CR" smtClean="0"/>
            <a:t>Intensidad de la competencia local</a:t>
          </a:r>
          <a:endParaRPr lang="es-CR"/>
        </a:p>
      </dgm:t>
    </dgm:pt>
    <dgm:pt modelId="{C43C7330-2A76-0A45-8F87-91BD9CA78366}" type="parTrans" cxnId="{46429BBE-F310-6349-8923-F88561BE774A}">
      <dgm:prSet/>
      <dgm:spPr/>
      <dgm:t>
        <a:bodyPr/>
        <a:lstStyle/>
        <a:p>
          <a:endParaRPr lang="es-CR"/>
        </a:p>
      </dgm:t>
    </dgm:pt>
    <dgm:pt modelId="{7E8C2C03-99DD-C74F-B991-D2423E0D493A}" type="sibTrans" cxnId="{46429BBE-F310-6349-8923-F88561BE774A}">
      <dgm:prSet/>
      <dgm:spPr/>
      <dgm:t>
        <a:bodyPr/>
        <a:lstStyle/>
        <a:p>
          <a:endParaRPr lang="es-CR"/>
        </a:p>
      </dgm:t>
    </dgm:pt>
    <dgm:pt modelId="{983589D4-596A-BF4F-8F64-5BE0B8CA7506}">
      <dgm:prSet/>
      <dgm:spPr/>
      <dgm:t>
        <a:bodyPr/>
        <a:lstStyle/>
        <a:p>
          <a:pPr rtl="0"/>
          <a:r>
            <a:rPr lang="es-CR" smtClean="0"/>
            <a:t>Dominio del mercado</a:t>
          </a:r>
          <a:endParaRPr lang="es-CR"/>
        </a:p>
      </dgm:t>
    </dgm:pt>
    <dgm:pt modelId="{5991EC43-5C8D-C149-9DB6-8B1A9FC39AD7}" type="parTrans" cxnId="{4654BBF6-D916-574B-B981-E6A384006E59}">
      <dgm:prSet/>
      <dgm:spPr/>
      <dgm:t>
        <a:bodyPr/>
        <a:lstStyle/>
        <a:p>
          <a:endParaRPr lang="es-CR"/>
        </a:p>
      </dgm:t>
    </dgm:pt>
    <dgm:pt modelId="{AAB91CEE-0463-E042-911C-7DE331B8D83F}" type="sibTrans" cxnId="{4654BBF6-D916-574B-B981-E6A384006E59}">
      <dgm:prSet/>
      <dgm:spPr/>
      <dgm:t>
        <a:bodyPr/>
        <a:lstStyle/>
        <a:p>
          <a:endParaRPr lang="es-CR"/>
        </a:p>
      </dgm:t>
    </dgm:pt>
    <dgm:pt modelId="{4A0A438F-DD48-1B49-9F51-B65A7BB60961}">
      <dgm:prSet/>
      <dgm:spPr/>
      <dgm:t>
        <a:bodyPr/>
        <a:lstStyle/>
        <a:p>
          <a:pPr rtl="0"/>
          <a:r>
            <a:rPr lang="es-CR" smtClean="0"/>
            <a:t>Efectividad de la política de competencia</a:t>
          </a:r>
          <a:endParaRPr lang="es-CR"/>
        </a:p>
      </dgm:t>
    </dgm:pt>
    <dgm:pt modelId="{0443D80C-8440-764C-8196-5CA49EB867F0}" type="parTrans" cxnId="{F4F4C832-740E-1A46-918C-47949107CB3F}">
      <dgm:prSet/>
      <dgm:spPr/>
      <dgm:t>
        <a:bodyPr/>
        <a:lstStyle/>
        <a:p>
          <a:endParaRPr lang="es-CR"/>
        </a:p>
      </dgm:t>
    </dgm:pt>
    <dgm:pt modelId="{7B48AF3A-9E2A-AB43-935D-A50B8C1D9052}" type="sibTrans" cxnId="{F4F4C832-740E-1A46-918C-47949107CB3F}">
      <dgm:prSet/>
      <dgm:spPr/>
      <dgm:t>
        <a:bodyPr/>
        <a:lstStyle/>
        <a:p>
          <a:endParaRPr lang="es-CR"/>
        </a:p>
      </dgm:t>
    </dgm:pt>
    <dgm:pt modelId="{A8DBFE41-72E1-C04D-8A77-A901CA5F0547}">
      <dgm:prSet/>
      <dgm:spPr/>
      <dgm:t>
        <a:bodyPr/>
        <a:lstStyle/>
        <a:p>
          <a:pPr rtl="0"/>
          <a:r>
            <a:rPr lang="es-CR" smtClean="0"/>
            <a:t>Procedimientos y días para establecer un negocio</a:t>
          </a:r>
          <a:endParaRPr lang="es-CR"/>
        </a:p>
      </dgm:t>
    </dgm:pt>
    <dgm:pt modelId="{F211CC98-FB64-D14C-B0FD-E36145433A20}" type="parTrans" cxnId="{39E60593-FB8B-A340-9B09-4676CD64C925}">
      <dgm:prSet/>
      <dgm:spPr/>
      <dgm:t>
        <a:bodyPr/>
        <a:lstStyle/>
        <a:p>
          <a:endParaRPr lang="es-CR"/>
        </a:p>
      </dgm:t>
    </dgm:pt>
    <dgm:pt modelId="{A9F64007-957E-064C-B016-B090BD7F5780}" type="sibTrans" cxnId="{39E60593-FB8B-A340-9B09-4676CD64C925}">
      <dgm:prSet/>
      <dgm:spPr/>
      <dgm:t>
        <a:bodyPr/>
        <a:lstStyle/>
        <a:p>
          <a:endParaRPr lang="es-CR"/>
        </a:p>
      </dgm:t>
    </dgm:pt>
    <dgm:pt modelId="{3686A337-20F1-F34A-A38B-BA774E85DBA0}">
      <dgm:prSet/>
      <dgm:spPr/>
      <dgm:t>
        <a:bodyPr/>
        <a:lstStyle/>
        <a:p>
          <a:pPr rtl="0"/>
          <a:r>
            <a:rPr lang="es-CR" dirty="0" smtClean="0"/>
            <a:t>Competencia intenacional</a:t>
          </a:r>
          <a:endParaRPr lang="es-CR" dirty="0"/>
        </a:p>
      </dgm:t>
    </dgm:pt>
    <dgm:pt modelId="{23566826-AB3C-5045-A20D-043942985E57}" type="parTrans" cxnId="{AD3ADA33-D762-0646-B444-A6A000490D2E}">
      <dgm:prSet/>
      <dgm:spPr/>
      <dgm:t>
        <a:bodyPr/>
        <a:lstStyle/>
        <a:p>
          <a:endParaRPr lang="es-CR"/>
        </a:p>
      </dgm:t>
    </dgm:pt>
    <dgm:pt modelId="{BA00BEED-21C8-5D43-B3AD-A05927C0E05F}" type="sibTrans" cxnId="{AD3ADA33-D762-0646-B444-A6A000490D2E}">
      <dgm:prSet/>
      <dgm:spPr/>
      <dgm:t>
        <a:bodyPr/>
        <a:lstStyle/>
        <a:p>
          <a:endParaRPr lang="es-CR"/>
        </a:p>
      </dgm:t>
    </dgm:pt>
    <dgm:pt modelId="{2868CE66-20A3-A144-87B5-BC7B7CE76AA0}">
      <dgm:prSet/>
      <dgm:spPr/>
      <dgm:t>
        <a:bodyPr/>
        <a:lstStyle/>
        <a:p>
          <a:pPr rtl="0"/>
          <a:r>
            <a:rPr lang="es-CR" smtClean="0"/>
            <a:t>Barreras al comercio</a:t>
          </a:r>
          <a:endParaRPr lang="es-CR"/>
        </a:p>
      </dgm:t>
    </dgm:pt>
    <dgm:pt modelId="{27E3E824-CB78-7641-A55F-7D4E97C1BBC6}" type="parTrans" cxnId="{5DBC1134-823B-C846-B9FB-E87C406F570F}">
      <dgm:prSet/>
      <dgm:spPr/>
      <dgm:t>
        <a:bodyPr/>
        <a:lstStyle/>
        <a:p>
          <a:endParaRPr lang="es-CR"/>
        </a:p>
      </dgm:t>
    </dgm:pt>
    <dgm:pt modelId="{F444F9F7-A997-A24C-B3F5-D4F3567F754F}" type="sibTrans" cxnId="{5DBC1134-823B-C846-B9FB-E87C406F570F}">
      <dgm:prSet/>
      <dgm:spPr/>
      <dgm:t>
        <a:bodyPr/>
        <a:lstStyle/>
        <a:p>
          <a:endParaRPr lang="es-CR"/>
        </a:p>
      </dgm:t>
    </dgm:pt>
    <dgm:pt modelId="{01B32D88-D828-5542-AABB-E0DB8DD4F844}">
      <dgm:prSet/>
      <dgm:spPr/>
      <dgm:t>
        <a:bodyPr/>
        <a:lstStyle/>
        <a:p>
          <a:pPr rtl="0"/>
          <a:r>
            <a:rPr lang="es-CR" smtClean="0"/>
            <a:t>Aranceles</a:t>
          </a:r>
          <a:endParaRPr lang="es-CR"/>
        </a:p>
      </dgm:t>
    </dgm:pt>
    <dgm:pt modelId="{09BFE20F-6885-2949-A43C-F723A3721F64}" type="parTrans" cxnId="{DE0E1BF0-8B8F-404F-85CF-6663E64E2798}">
      <dgm:prSet/>
      <dgm:spPr/>
      <dgm:t>
        <a:bodyPr/>
        <a:lstStyle/>
        <a:p>
          <a:endParaRPr lang="es-CR"/>
        </a:p>
      </dgm:t>
    </dgm:pt>
    <dgm:pt modelId="{8AA856C0-89D2-CF42-A6EE-3D83D7302ECA}" type="sibTrans" cxnId="{DE0E1BF0-8B8F-404F-85CF-6663E64E2798}">
      <dgm:prSet/>
      <dgm:spPr/>
      <dgm:t>
        <a:bodyPr/>
        <a:lstStyle/>
        <a:p>
          <a:endParaRPr lang="es-CR"/>
        </a:p>
      </dgm:t>
    </dgm:pt>
    <dgm:pt modelId="{CA4906B0-2650-A740-8D7E-0F54C5B2F2B5}">
      <dgm:prSet/>
      <dgm:spPr/>
      <dgm:t>
        <a:bodyPr/>
        <a:lstStyle/>
        <a:p>
          <a:pPr rtl="0"/>
          <a:r>
            <a:rPr lang="es-CR" smtClean="0"/>
            <a:t>Prevalencia de dueños extranjeros</a:t>
          </a:r>
          <a:endParaRPr lang="es-CR"/>
        </a:p>
      </dgm:t>
    </dgm:pt>
    <dgm:pt modelId="{500B9E9A-788A-6D4E-B695-765951EFF91E}" type="parTrans" cxnId="{AD7EAD81-04CB-654F-A1F8-29F24F6CF5BE}">
      <dgm:prSet/>
      <dgm:spPr/>
      <dgm:t>
        <a:bodyPr/>
        <a:lstStyle/>
        <a:p>
          <a:endParaRPr lang="es-CR"/>
        </a:p>
      </dgm:t>
    </dgm:pt>
    <dgm:pt modelId="{D1908C34-D54A-894E-8E22-F03FE8F532D1}" type="sibTrans" cxnId="{AD7EAD81-04CB-654F-A1F8-29F24F6CF5BE}">
      <dgm:prSet/>
      <dgm:spPr/>
      <dgm:t>
        <a:bodyPr/>
        <a:lstStyle/>
        <a:p>
          <a:endParaRPr lang="es-CR"/>
        </a:p>
      </dgm:t>
    </dgm:pt>
    <dgm:pt modelId="{5E3A3FF9-766A-CE4C-A80A-54F7ADAEA352}">
      <dgm:prSet/>
      <dgm:spPr/>
      <dgm:t>
        <a:bodyPr/>
        <a:lstStyle/>
        <a:p>
          <a:pPr rtl="0"/>
          <a:r>
            <a:rPr lang="es-CR" dirty="0" smtClean="0"/>
            <a:t>Carga de los procedimientos aduaneros</a:t>
          </a:r>
          <a:endParaRPr lang="es-CR" dirty="0"/>
        </a:p>
      </dgm:t>
    </dgm:pt>
    <dgm:pt modelId="{798D4FBA-F5C2-A74A-A74D-EFE4EB4CC713}" type="parTrans" cxnId="{34DB72BF-158D-0E47-BA63-899FA75A98D8}">
      <dgm:prSet/>
      <dgm:spPr/>
      <dgm:t>
        <a:bodyPr/>
        <a:lstStyle/>
        <a:p>
          <a:endParaRPr lang="es-CR"/>
        </a:p>
      </dgm:t>
    </dgm:pt>
    <dgm:pt modelId="{C5E527C1-8DD0-4C46-BD99-324E2D04FB0F}" type="sibTrans" cxnId="{34DB72BF-158D-0E47-BA63-899FA75A98D8}">
      <dgm:prSet/>
      <dgm:spPr/>
      <dgm:t>
        <a:bodyPr/>
        <a:lstStyle/>
        <a:p>
          <a:endParaRPr lang="es-CR"/>
        </a:p>
      </dgm:t>
    </dgm:pt>
    <dgm:pt modelId="{A61015E0-ACCE-8A42-B040-B91693B153F7}">
      <dgm:prSet/>
      <dgm:spPr/>
      <dgm:t>
        <a:bodyPr/>
        <a:lstStyle/>
        <a:p>
          <a:pPr rtl="0"/>
          <a:r>
            <a:rPr lang="es-CR" smtClean="0"/>
            <a:t>Importaciones como % del PIB</a:t>
          </a:r>
          <a:endParaRPr lang="es-CR"/>
        </a:p>
      </dgm:t>
    </dgm:pt>
    <dgm:pt modelId="{5FCAE871-9A91-E349-8029-0E0842ECAC9B}" type="parTrans" cxnId="{7A7207B5-F045-EF4F-8276-5339B6196868}">
      <dgm:prSet/>
      <dgm:spPr/>
      <dgm:t>
        <a:bodyPr/>
        <a:lstStyle/>
        <a:p>
          <a:endParaRPr lang="es-CR"/>
        </a:p>
      </dgm:t>
    </dgm:pt>
    <dgm:pt modelId="{49144CE6-8E34-814A-8157-77B3362F70A5}" type="sibTrans" cxnId="{7A7207B5-F045-EF4F-8276-5339B6196868}">
      <dgm:prSet/>
      <dgm:spPr/>
      <dgm:t>
        <a:bodyPr/>
        <a:lstStyle/>
        <a:p>
          <a:endParaRPr lang="es-CR"/>
        </a:p>
      </dgm:t>
    </dgm:pt>
    <dgm:pt modelId="{303958B8-2C2D-B546-9367-D461F5B6F2B6}" type="pres">
      <dgm:prSet presAssocID="{E817E46C-27DF-0B46-B2A3-208107640331}" presName="linear" presStyleCnt="0">
        <dgm:presLayoutVars>
          <dgm:dir/>
          <dgm:animLvl val="lvl"/>
          <dgm:resizeHandles val="exact"/>
        </dgm:presLayoutVars>
      </dgm:prSet>
      <dgm:spPr/>
      <dgm:t>
        <a:bodyPr/>
        <a:lstStyle/>
        <a:p>
          <a:endParaRPr lang="es-ES_tradnl"/>
        </a:p>
      </dgm:t>
    </dgm:pt>
    <dgm:pt modelId="{621E224E-D80A-FD4A-84A2-473163EBA043}" type="pres">
      <dgm:prSet presAssocID="{5C7EDB31-EEE1-5441-B52B-18D56D6DD7D6}" presName="parentLin" presStyleCnt="0"/>
      <dgm:spPr/>
    </dgm:pt>
    <dgm:pt modelId="{E118D467-39B7-DA48-8C43-103BFA85F298}" type="pres">
      <dgm:prSet presAssocID="{5C7EDB31-EEE1-5441-B52B-18D56D6DD7D6}" presName="parentLeftMargin" presStyleLbl="node1" presStyleIdx="0" presStyleCnt="2"/>
      <dgm:spPr/>
      <dgm:t>
        <a:bodyPr/>
        <a:lstStyle/>
        <a:p>
          <a:endParaRPr lang="es-ES_tradnl"/>
        </a:p>
      </dgm:t>
    </dgm:pt>
    <dgm:pt modelId="{1319B8EC-A6D4-9F47-993C-4936025FA51E}" type="pres">
      <dgm:prSet presAssocID="{5C7EDB31-EEE1-5441-B52B-18D56D6DD7D6}" presName="parentText" presStyleLbl="node1" presStyleIdx="0" presStyleCnt="2">
        <dgm:presLayoutVars>
          <dgm:chMax val="0"/>
          <dgm:bulletEnabled val="1"/>
        </dgm:presLayoutVars>
      </dgm:prSet>
      <dgm:spPr/>
      <dgm:t>
        <a:bodyPr/>
        <a:lstStyle/>
        <a:p>
          <a:endParaRPr lang="es-ES_tradnl"/>
        </a:p>
      </dgm:t>
    </dgm:pt>
    <dgm:pt modelId="{AEBC8989-903D-8D43-978A-D0A1ECBD65C2}" type="pres">
      <dgm:prSet presAssocID="{5C7EDB31-EEE1-5441-B52B-18D56D6DD7D6}" presName="negativeSpace" presStyleCnt="0"/>
      <dgm:spPr/>
    </dgm:pt>
    <dgm:pt modelId="{246B97DB-20D9-6C4C-93AC-C2648923E7A9}" type="pres">
      <dgm:prSet presAssocID="{5C7EDB31-EEE1-5441-B52B-18D56D6DD7D6}" presName="childText" presStyleLbl="conFgAcc1" presStyleIdx="0" presStyleCnt="2">
        <dgm:presLayoutVars>
          <dgm:bulletEnabled val="1"/>
        </dgm:presLayoutVars>
      </dgm:prSet>
      <dgm:spPr/>
      <dgm:t>
        <a:bodyPr/>
        <a:lstStyle/>
        <a:p>
          <a:endParaRPr lang="es-ES_tradnl"/>
        </a:p>
      </dgm:t>
    </dgm:pt>
    <dgm:pt modelId="{AEB5B8A6-51C0-284B-A8BB-45C53AD6FB94}" type="pres">
      <dgm:prSet presAssocID="{9E4BBA75-7F71-D243-B096-5586373249AB}" presName="spaceBetweenRectangles" presStyleCnt="0"/>
      <dgm:spPr/>
    </dgm:pt>
    <dgm:pt modelId="{71615D51-1C91-F349-95BD-3B0CA0F41B0D}" type="pres">
      <dgm:prSet presAssocID="{3686A337-20F1-F34A-A38B-BA774E85DBA0}" presName="parentLin" presStyleCnt="0"/>
      <dgm:spPr/>
    </dgm:pt>
    <dgm:pt modelId="{28FF6F74-5576-F945-BE4B-4A26AFD75818}" type="pres">
      <dgm:prSet presAssocID="{3686A337-20F1-F34A-A38B-BA774E85DBA0}" presName="parentLeftMargin" presStyleLbl="node1" presStyleIdx="0" presStyleCnt="2"/>
      <dgm:spPr/>
      <dgm:t>
        <a:bodyPr/>
        <a:lstStyle/>
        <a:p>
          <a:endParaRPr lang="es-ES_tradnl"/>
        </a:p>
      </dgm:t>
    </dgm:pt>
    <dgm:pt modelId="{3B48409D-4D66-C148-8C54-A6DDC6BF6693}" type="pres">
      <dgm:prSet presAssocID="{3686A337-20F1-F34A-A38B-BA774E85DBA0}" presName="parentText" presStyleLbl="node1" presStyleIdx="1" presStyleCnt="2">
        <dgm:presLayoutVars>
          <dgm:chMax val="0"/>
          <dgm:bulletEnabled val="1"/>
        </dgm:presLayoutVars>
      </dgm:prSet>
      <dgm:spPr/>
      <dgm:t>
        <a:bodyPr/>
        <a:lstStyle/>
        <a:p>
          <a:endParaRPr lang="es-ES_tradnl"/>
        </a:p>
      </dgm:t>
    </dgm:pt>
    <dgm:pt modelId="{408726C6-CB96-6F46-B97F-73AC3ED283C6}" type="pres">
      <dgm:prSet presAssocID="{3686A337-20F1-F34A-A38B-BA774E85DBA0}" presName="negativeSpace" presStyleCnt="0"/>
      <dgm:spPr/>
    </dgm:pt>
    <dgm:pt modelId="{55986369-7CFA-A547-BB84-A2D6234B525F}" type="pres">
      <dgm:prSet presAssocID="{3686A337-20F1-F34A-A38B-BA774E85DBA0}" presName="childText" presStyleLbl="conFgAcc1" presStyleIdx="1" presStyleCnt="2">
        <dgm:presLayoutVars>
          <dgm:bulletEnabled val="1"/>
        </dgm:presLayoutVars>
      </dgm:prSet>
      <dgm:spPr/>
      <dgm:t>
        <a:bodyPr/>
        <a:lstStyle/>
        <a:p>
          <a:endParaRPr lang="es-CR"/>
        </a:p>
      </dgm:t>
    </dgm:pt>
  </dgm:ptLst>
  <dgm:cxnLst>
    <dgm:cxn modelId="{0ADE1DC6-9064-1543-836A-1A7828DF31E5}" type="presOf" srcId="{E817E46C-27DF-0B46-B2A3-208107640331}" destId="{303958B8-2C2D-B546-9367-D461F5B6F2B6}" srcOrd="0" destOrd="0" presId="urn:microsoft.com/office/officeart/2005/8/layout/list1"/>
    <dgm:cxn modelId="{97FC3A93-D909-2649-A570-DE8DA1BF37F8}" type="presOf" srcId="{01B32D88-D828-5542-AABB-E0DB8DD4F844}" destId="{55986369-7CFA-A547-BB84-A2D6234B525F}" srcOrd="0" destOrd="1" presId="urn:microsoft.com/office/officeart/2005/8/layout/list1"/>
    <dgm:cxn modelId="{F4F4C832-740E-1A46-918C-47949107CB3F}" srcId="{5C7EDB31-EEE1-5441-B52B-18D56D6DD7D6}" destId="{4A0A438F-DD48-1B49-9F51-B65A7BB60961}" srcOrd="2" destOrd="0" parTransId="{0443D80C-8440-764C-8196-5CA49EB867F0}" sibTransId="{7B48AF3A-9E2A-AB43-935D-A50B8C1D9052}"/>
    <dgm:cxn modelId="{632A3B3E-0F00-684F-A8FB-BEAD125F17E1}" type="presOf" srcId="{5E3A3FF9-766A-CE4C-A80A-54F7ADAEA352}" destId="{55986369-7CFA-A547-BB84-A2D6234B525F}" srcOrd="0" destOrd="3" presId="urn:microsoft.com/office/officeart/2005/8/layout/list1"/>
    <dgm:cxn modelId="{8DB816E6-15B4-E041-8622-72A9E5EB1858}" type="presOf" srcId="{2868CE66-20A3-A144-87B5-BC7B7CE76AA0}" destId="{55986369-7CFA-A547-BB84-A2D6234B525F}" srcOrd="0" destOrd="0" presId="urn:microsoft.com/office/officeart/2005/8/layout/list1"/>
    <dgm:cxn modelId="{10F0D11A-5C8A-6748-960E-B969A40D6543}" srcId="{E817E46C-27DF-0B46-B2A3-208107640331}" destId="{5C7EDB31-EEE1-5441-B52B-18D56D6DD7D6}" srcOrd="0" destOrd="0" parTransId="{B8316F52-3B1C-3142-A0BA-57BF5F903FCF}" sibTransId="{9E4BBA75-7F71-D243-B096-5586373249AB}"/>
    <dgm:cxn modelId="{A7A5239A-C5AA-6C48-B088-49315000E8A5}" type="presOf" srcId="{A61015E0-ACCE-8A42-B040-B91693B153F7}" destId="{55986369-7CFA-A547-BB84-A2D6234B525F}" srcOrd="0" destOrd="4" presId="urn:microsoft.com/office/officeart/2005/8/layout/list1"/>
    <dgm:cxn modelId="{BC732912-6838-8D4F-A9FE-9417791F21B9}" type="presOf" srcId="{3686A337-20F1-F34A-A38B-BA774E85DBA0}" destId="{3B48409D-4D66-C148-8C54-A6DDC6BF6693}" srcOrd="1" destOrd="0" presId="urn:microsoft.com/office/officeart/2005/8/layout/list1"/>
    <dgm:cxn modelId="{AD3ADA33-D762-0646-B444-A6A000490D2E}" srcId="{E817E46C-27DF-0B46-B2A3-208107640331}" destId="{3686A337-20F1-F34A-A38B-BA774E85DBA0}" srcOrd="1" destOrd="0" parTransId="{23566826-AB3C-5045-A20D-043942985E57}" sibTransId="{BA00BEED-21C8-5D43-B3AD-A05927C0E05F}"/>
    <dgm:cxn modelId="{A03A253B-D574-3141-B4F7-5C265E4DCA54}" type="presOf" srcId="{983589D4-596A-BF4F-8F64-5BE0B8CA7506}" destId="{246B97DB-20D9-6C4C-93AC-C2648923E7A9}" srcOrd="0" destOrd="1" presId="urn:microsoft.com/office/officeart/2005/8/layout/list1"/>
    <dgm:cxn modelId="{46429BBE-F310-6349-8923-F88561BE774A}" srcId="{5C7EDB31-EEE1-5441-B52B-18D56D6DD7D6}" destId="{29D6CC3E-1411-EF45-A007-390608A0892A}" srcOrd="0" destOrd="0" parTransId="{C43C7330-2A76-0A45-8F87-91BD9CA78366}" sibTransId="{7E8C2C03-99DD-C74F-B991-D2423E0D493A}"/>
    <dgm:cxn modelId="{DE0E1BF0-8B8F-404F-85CF-6663E64E2798}" srcId="{3686A337-20F1-F34A-A38B-BA774E85DBA0}" destId="{01B32D88-D828-5542-AABB-E0DB8DD4F844}" srcOrd="1" destOrd="0" parTransId="{09BFE20F-6885-2949-A43C-F723A3721F64}" sibTransId="{8AA856C0-89D2-CF42-A6EE-3D83D7302ECA}"/>
    <dgm:cxn modelId="{CFF97A93-5439-9240-BA33-4132829A668C}" type="presOf" srcId="{4A0A438F-DD48-1B49-9F51-B65A7BB60961}" destId="{246B97DB-20D9-6C4C-93AC-C2648923E7A9}" srcOrd="0" destOrd="2" presId="urn:microsoft.com/office/officeart/2005/8/layout/list1"/>
    <dgm:cxn modelId="{BDCC8C05-F932-2149-9422-4A7A624F1875}" type="presOf" srcId="{CA4906B0-2650-A740-8D7E-0F54C5B2F2B5}" destId="{55986369-7CFA-A547-BB84-A2D6234B525F}" srcOrd="0" destOrd="2" presId="urn:microsoft.com/office/officeart/2005/8/layout/list1"/>
    <dgm:cxn modelId="{8E6DAEA6-67E7-4E43-9D19-250DBEB05F85}" type="presOf" srcId="{A8DBFE41-72E1-C04D-8A77-A901CA5F0547}" destId="{246B97DB-20D9-6C4C-93AC-C2648923E7A9}" srcOrd="0" destOrd="3" presId="urn:microsoft.com/office/officeart/2005/8/layout/list1"/>
    <dgm:cxn modelId="{AD7EAD81-04CB-654F-A1F8-29F24F6CF5BE}" srcId="{3686A337-20F1-F34A-A38B-BA774E85DBA0}" destId="{CA4906B0-2650-A740-8D7E-0F54C5B2F2B5}" srcOrd="2" destOrd="0" parTransId="{500B9E9A-788A-6D4E-B695-765951EFF91E}" sibTransId="{D1908C34-D54A-894E-8E22-F03FE8F532D1}"/>
    <dgm:cxn modelId="{5DBC1134-823B-C846-B9FB-E87C406F570F}" srcId="{3686A337-20F1-F34A-A38B-BA774E85DBA0}" destId="{2868CE66-20A3-A144-87B5-BC7B7CE76AA0}" srcOrd="0" destOrd="0" parTransId="{27E3E824-CB78-7641-A55F-7D4E97C1BBC6}" sibTransId="{F444F9F7-A997-A24C-B3F5-D4F3567F754F}"/>
    <dgm:cxn modelId="{89D87265-4A13-3849-8A19-2E2F09CCD776}" type="presOf" srcId="{5C7EDB31-EEE1-5441-B52B-18D56D6DD7D6}" destId="{E118D467-39B7-DA48-8C43-103BFA85F298}" srcOrd="0" destOrd="0" presId="urn:microsoft.com/office/officeart/2005/8/layout/list1"/>
    <dgm:cxn modelId="{7A7207B5-F045-EF4F-8276-5339B6196868}" srcId="{3686A337-20F1-F34A-A38B-BA774E85DBA0}" destId="{A61015E0-ACCE-8A42-B040-B91693B153F7}" srcOrd="4" destOrd="0" parTransId="{5FCAE871-9A91-E349-8029-0E0842ECAC9B}" sibTransId="{49144CE6-8E34-814A-8157-77B3362F70A5}"/>
    <dgm:cxn modelId="{4654BBF6-D916-574B-B981-E6A384006E59}" srcId="{5C7EDB31-EEE1-5441-B52B-18D56D6DD7D6}" destId="{983589D4-596A-BF4F-8F64-5BE0B8CA7506}" srcOrd="1" destOrd="0" parTransId="{5991EC43-5C8D-C149-9DB6-8B1A9FC39AD7}" sibTransId="{AAB91CEE-0463-E042-911C-7DE331B8D83F}"/>
    <dgm:cxn modelId="{34DB72BF-158D-0E47-BA63-899FA75A98D8}" srcId="{3686A337-20F1-F34A-A38B-BA774E85DBA0}" destId="{5E3A3FF9-766A-CE4C-A80A-54F7ADAEA352}" srcOrd="3" destOrd="0" parTransId="{798D4FBA-F5C2-A74A-A74D-EFE4EB4CC713}" sibTransId="{C5E527C1-8DD0-4C46-BD99-324E2D04FB0F}"/>
    <dgm:cxn modelId="{775E62FA-B3FA-D54B-826E-A650E4D791FA}" type="presOf" srcId="{29D6CC3E-1411-EF45-A007-390608A0892A}" destId="{246B97DB-20D9-6C4C-93AC-C2648923E7A9}" srcOrd="0" destOrd="0" presId="urn:microsoft.com/office/officeart/2005/8/layout/list1"/>
    <dgm:cxn modelId="{C33AD095-5595-B14C-882C-3A5C4488F469}" type="presOf" srcId="{3686A337-20F1-F34A-A38B-BA774E85DBA0}" destId="{28FF6F74-5576-F945-BE4B-4A26AFD75818}" srcOrd="0" destOrd="0" presId="urn:microsoft.com/office/officeart/2005/8/layout/list1"/>
    <dgm:cxn modelId="{344274D1-EF50-5A4C-9DC9-2126D08AB323}" type="presOf" srcId="{5C7EDB31-EEE1-5441-B52B-18D56D6DD7D6}" destId="{1319B8EC-A6D4-9F47-993C-4936025FA51E}" srcOrd="1" destOrd="0" presId="urn:microsoft.com/office/officeart/2005/8/layout/list1"/>
    <dgm:cxn modelId="{39E60593-FB8B-A340-9B09-4676CD64C925}" srcId="{5C7EDB31-EEE1-5441-B52B-18D56D6DD7D6}" destId="{A8DBFE41-72E1-C04D-8A77-A901CA5F0547}" srcOrd="3" destOrd="0" parTransId="{F211CC98-FB64-D14C-B0FD-E36145433A20}" sibTransId="{A9F64007-957E-064C-B016-B090BD7F5780}"/>
    <dgm:cxn modelId="{15052A51-AF2E-DD4E-864E-DFC07C9A9E77}" type="presParOf" srcId="{303958B8-2C2D-B546-9367-D461F5B6F2B6}" destId="{621E224E-D80A-FD4A-84A2-473163EBA043}" srcOrd="0" destOrd="0" presId="urn:microsoft.com/office/officeart/2005/8/layout/list1"/>
    <dgm:cxn modelId="{F4ECA3C6-2D4A-2D46-BAC0-AAC0957AE8E8}" type="presParOf" srcId="{621E224E-D80A-FD4A-84A2-473163EBA043}" destId="{E118D467-39B7-DA48-8C43-103BFA85F298}" srcOrd="0" destOrd="0" presId="urn:microsoft.com/office/officeart/2005/8/layout/list1"/>
    <dgm:cxn modelId="{8FD0865C-60B2-C942-B78E-1992109D9F1C}" type="presParOf" srcId="{621E224E-D80A-FD4A-84A2-473163EBA043}" destId="{1319B8EC-A6D4-9F47-993C-4936025FA51E}" srcOrd="1" destOrd="0" presId="urn:microsoft.com/office/officeart/2005/8/layout/list1"/>
    <dgm:cxn modelId="{FBF1769D-F6B8-B04D-84B5-EDCF1EC38BD5}" type="presParOf" srcId="{303958B8-2C2D-B546-9367-D461F5B6F2B6}" destId="{AEBC8989-903D-8D43-978A-D0A1ECBD65C2}" srcOrd="1" destOrd="0" presId="urn:microsoft.com/office/officeart/2005/8/layout/list1"/>
    <dgm:cxn modelId="{96A1B281-0789-F64C-8139-ED0E81E806F8}" type="presParOf" srcId="{303958B8-2C2D-B546-9367-D461F5B6F2B6}" destId="{246B97DB-20D9-6C4C-93AC-C2648923E7A9}" srcOrd="2" destOrd="0" presId="urn:microsoft.com/office/officeart/2005/8/layout/list1"/>
    <dgm:cxn modelId="{3FF56FBB-157A-3D48-A4E2-28C73A6F0E74}" type="presParOf" srcId="{303958B8-2C2D-B546-9367-D461F5B6F2B6}" destId="{AEB5B8A6-51C0-284B-A8BB-45C53AD6FB94}" srcOrd="3" destOrd="0" presId="urn:microsoft.com/office/officeart/2005/8/layout/list1"/>
    <dgm:cxn modelId="{B02D9608-5DE6-334A-B24A-7844F2F15A1A}" type="presParOf" srcId="{303958B8-2C2D-B546-9367-D461F5B6F2B6}" destId="{71615D51-1C91-F349-95BD-3B0CA0F41B0D}" srcOrd="4" destOrd="0" presId="urn:microsoft.com/office/officeart/2005/8/layout/list1"/>
    <dgm:cxn modelId="{49844ACA-E0C3-E248-81F8-F18B0AD319E5}" type="presParOf" srcId="{71615D51-1C91-F349-95BD-3B0CA0F41B0D}" destId="{28FF6F74-5576-F945-BE4B-4A26AFD75818}" srcOrd="0" destOrd="0" presId="urn:microsoft.com/office/officeart/2005/8/layout/list1"/>
    <dgm:cxn modelId="{8C70CCD7-15EE-BD44-82D5-67B42460873B}" type="presParOf" srcId="{71615D51-1C91-F349-95BD-3B0CA0F41B0D}" destId="{3B48409D-4D66-C148-8C54-A6DDC6BF6693}" srcOrd="1" destOrd="0" presId="urn:microsoft.com/office/officeart/2005/8/layout/list1"/>
    <dgm:cxn modelId="{2F7F0784-1B39-E646-8F70-BB37CD9D03F2}" type="presParOf" srcId="{303958B8-2C2D-B546-9367-D461F5B6F2B6}" destId="{408726C6-CB96-6F46-B97F-73AC3ED283C6}" srcOrd="5" destOrd="0" presId="urn:microsoft.com/office/officeart/2005/8/layout/list1"/>
    <dgm:cxn modelId="{E49A311D-9B0F-F049-9C4B-6AB89A6BBE83}" type="presParOf" srcId="{303958B8-2C2D-B546-9367-D461F5B6F2B6}" destId="{55986369-7CFA-A547-BB84-A2D6234B525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F87067-C018-6247-87E7-6CECB31594E4}" type="doc">
      <dgm:prSet loTypeId="urn:microsoft.com/office/officeart/2005/8/layout/matrix2" loCatId="" qsTypeId="urn:microsoft.com/office/officeart/2005/8/quickstyle/3D1" qsCatId="3D" csTypeId="urn:microsoft.com/office/officeart/2005/8/colors/colorful1" csCatId="colorful" phldr="1"/>
      <dgm:spPr/>
      <dgm:t>
        <a:bodyPr/>
        <a:lstStyle/>
        <a:p>
          <a:endParaRPr lang="es-CR"/>
        </a:p>
      </dgm:t>
    </dgm:pt>
    <dgm:pt modelId="{717B4C9F-01DD-4E49-ABEE-2AD8E903B722}">
      <dgm:prSet/>
      <dgm:spPr/>
      <dgm:t>
        <a:bodyPr/>
        <a:lstStyle/>
        <a:p>
          <a:pPr rtl="0"/>
          <a:r>
            <a:rPr lang="es-CR" dirty="0" smtClean="0"/>
            <a:t>Apertura unilateral</a:t>
          </a:r>
          <a:endParaRPr lang="es-CR" dirty="0"/>
        </a:p>
      </dgm:t>
    </dgm:pt>
    <dgm:pt modelId="{C8CCCFDC-7334-7B4A-A5C8-51EA97132F1B}" type="parTrans" cxnId="{2DD4B735-A122-BB45-A690-08A194BAFD5B}">
      <dgm:prSet/>
      <dgm:spPr/>
      <dgm:t>
        <a:bodyPr/>
        <a:lstStyle/>
        <a:p>
          <a:endParaRPr lang="es-CR"/>
        </a:p>
      </dgm:t>
    </dgm:pt>
    <dgm:pt modelId="{2FC0CDB1-4189-0346-9D1D-C55DC0234989}" type="sibTrans" cxnId="{2DD4B735-A122-BB45-A690-08A194BAFD5B}">
      <dgm:prSet/>
      <dgm:spPr/>
      <dgm:t>
        <a:bodyPr/>
        <a:lstStyle/>
        <a:p>
          <a:endParaRPr lang="es-CR"/>
        </a:p>
      </dgm:t>
    </dgm:pt>
    <dgm:pt modelId="{866FCE2F-2BF4-754D-9132-DC6794A3CF5C}">
      <dgm:prSet/>
      <dgm:spPr/>
      <dgm:t>
        <a:bodyPr/>
        <a:lstStyle/>
        <a:p>
          <a:pPr rtl="0"/>
          <a:r>
            <a:rPr lang="es-CR" dirty="0" smtClean="0"/>
            <a:t>Multilateral OMC</a:t>
          </a:r>
          <a:endParaRPr lang="es-CR" dirty="0"/>
        </a:p>
      </dgm:t>
    </dgm:pt>
    <dgm:pt modelId="{F88884E0-813D-0948-B805-F781FAB32B77}" type="parTrans" cxnId="{B3009CE5-9A3B-3344-B92B-92779E883D23}">
      <dgm:prSet/>
      <dgm:spPr/>
      <dgm:t>
        <a:bodyPr/>
        <a:lstStyle/>
        <a:p>
          <a:endParaRPr lang="es-CR"/>
        </a:p>
      </dgm:t>
    </dgm:pt>
    <dgm:pt modelId="{57DDFB59-9EE5-4643-A422-349798A5598D}" type="sibTrans" cxnId="{B3009CE5-9A3B-3344-B92B-92779E883D23}">
      <dgm:prSet/>
      <dgm:spPr/>
      <dgm:t>
        <a:bodyPr/>
        <a:lstStyle/>
        <a:p>
          <a:endParaRPr lang="es-CR"/>
        </a:p>
      </dgm:t>
    </dgm:pt>
    <dgm:pt modelId="{6FB2FA76-E565-9A42-83A8-4789C6B22BA0}">
      <dgm:prSet/>
      <dgm:spPr/>
      <dgm:t>
        <a:bodyPr/>
        <a:lstStyle/>
        <a:p>
          <a:pPr rtl="0"/>
          <a:r>
            <a:rPr lang="es-CR" dirty="0" smtClean="0"/>
            <a:t>Regional Centroamérica </a:t>
          </a:r>
          <a:r>
            <a:rPr lang="mr-IN" dirty="0" smtClean="0"/>
            <a:t>–</a:t>
          </a:r>
          <a:r>
            <a:rPr lang="es-CR" dirty="0" smtClean="0"/>
            <a:t> CAFTA</a:t>
          </a:r>
          <a:endParaRPr lang="es-CR" dirty="0"/>
        </a:p>
      </dgm:t>
    </dgm:pt>
    <dgm:pt modelId="{10953110-E84E-ED42-8DD9-158A81360552}" type="parTrans" cxnId="{AC1150B1-46DB-C04A-B014-A9BFEECFA94E}">
      <dgm:prSet/>
      <dgm:spPr/>
      <dgm:t>
        <a:bodyPr/>
        <a:lstStyle/>
        <a:p>
          <a:endParaRPr lang="es-CR"/>
        </a:p>
      </dgm:t>
    </dgm:pt>
    <dgm:pt modelId="{08686877-9505-7C41-918E-A8A1EED99165}" type="sibTrans" cxnId="{AC1150B1-46DB-C04A-B014-A9BFEECFA94E}">
      <dgm:prSet/>
      <dgm:spPr/>
      <dgm:t>
        <a:bodyPr/>
        <a:lstStyle/>
        <a:p>
          <a:endParaRPr lang="es-CR"/>
        </a:p>
      </dgm:t>
    </dgm:pt>
    <dgm:pt modelId="{45C4C386-5A3D-1043-81A6-9B6EE870ECA0}">
      <dgm:prSet/>
      <dgm:spPr/>
      <dgm:t>
        <a:bodyPr/>
        <a:lstStyle/>
        <a:p>
          <a:r>
            <a:rPr lang="es-CR" dirty="0" smtClean="0"/>
            <a:t>Bilateral</a:t>
          </a:r>
          <a:endParaRPr lang="es-CR" dirty="0"/>
        </a:p>
      </dgm:t>
    </dgm:pt>
    <dgm:pt modelId="{B45896AE-853D-7D44-9162-18BEAAB19504}" type="parTrans" cxnId="{8C7A22BE-0BB3-0F4F-80A9-653BC67B528F}">
      <dgm:prSet/>
      <dgm:spPr/>
      <dgm:t>
        <a:bodyPr/>
        <a:lstStyle/>
        <a:p>
          <a:endParaRPr lang="es-CR"/>
        </a:p>
      </dgm:t>
    </dgm:pt>
    <dgm:pt modelId="{909524BD-640F-DF45-8ED8-F9D0F1E41352}" type="sibTrans" cxnId="{8C7A22BE-0BB3-0F4F-80A9-653BC67B528F}">
      <dgm:prSet/>
      <dgm:spPr/>
      <dgm:t>
        <a:bodyPr/>
        <a:lstStyle/>
        <a:p>
          <a:endParaRPr lang="es-CR"/>
        </a:p>
      </dgm:t>
    </dgm:pt>
    <dgm:pt modelId="{F3EBF97F-B62F-EC4C-89BE-B6417CDCA2D7}" type="pres">
      <dgm:prSet presAssocID="{01F87067-C018-6247-87E7-6CECB31594E4}" presName="matrix" presStyleCnt="0">
        <dgm:presLayoutVars>
          <dgm:chMax val="1"/>
          <dgm:dir/>
          <dgm:resizeHandles val="exact"/>
        </dgm:presLayoutVars>
      </dgm:prSet>
      <dgm:spPr/>
      <dgm:t>
        <a:bodyPr/>
        <a:lstStyle/>
        <a:p>
          <a:endParaRPr lang="es-CR"/>
        </a:p>
      </dgm:t>
    </dgm:pt>
    <dgm:pt modelId="{2110D0DB-179F-8A4D-AB4A-D656E99587BB}" type="pres">
      <dgm:prSet presAssocID="{01F87067-C018-6247-87E7-6CECB31594E4}" presName="axisShape" presStyleLbl="bgShp" presStyleIdx="0" presStyleCnt="1"/>
      <dgm:spPr/>
    </dgm:pt>
    <dgm:pt modelId="{5D667ACA-F4BB-5A43-B18D-B155844C6325}" type="pres">
      <dgm:prSet presAssocID="{01F87067-C018-6247-87E7-6CECB31594E4}" presName="rect1" presStyleLbl="node1" presStyleIdx="0" presStyleCnt="4">
        <dgm:presLayoutVars>
          <dgm:chMax val="0"/>
          <dgm:chPref val="0"/>
          <dgm:bulletEnabled val="1"/>
        </dgm:presLayoutVars>
      </dgm:prSet>
      <dgm:spPr/>
      <dgm:t>
        <a:bodyPr/>
        <a:lstStyle/>
        <a:p>
          <a:endParaRPr lang="es-CR"/>
        </a:p>
      </dgm:t>
    </dgm:pt>
    <dgm:pt modelId="{68081170-4559-0744-9876-559617DEE2FF}" type="pres">
      <dgm:prSet presAssocID="{01F87067-C018-6247-87E7-6CECB31594E4}" presName="rect2" presStyleLbl="node1" presStyleIdx="1" presStyleCnt="4">
        <dgm:presLayoutVars>
          <dgm:chMax val="0"/>
          <dgm:chPref val="0"/>
          <dgm:bulletEnabled val="1"/>
        </dgm:presLayoutVars>
      </dgm:prSet>
      <dgm:spPr/>
      <dgm:t>
        <a:bodyPr/>
        <a:lstStyle/>
        <a:p>
          <a:endParaRPr lang="es-CR"/>
        </a:p>
      </dgm:t>
    </dgm:pt>
    <dgm:pt modelId="{169926A6-5E85-A546-BDCF-2E99E57FA90C}" type="pres">
      <dgm:prSet presAssocID="{01F87067-C018-6247-87E7-6CECB31594E4}" presName="rect3" presStyleLbl="node1" presStyleIdx="2" presStyleCnt="4">
        <dgm:presLayoutVars>
          <dgm:chMax val="0"/>
          <dgm:chPref val="0"/>
          <dgm:bulletEnabled val="1"/>
        </dgm:presLayoutVars>
      </dgm:prSet>
      <dgm:spPr/>
      <dgm:t>
        <a:bodyPr/>
        <a:lstStyle/>
        <a:p>
          <a:endParaRPr lang="es-CR"/>
        </a:p>
      </dgm:t>
    </dgm:pt>
    <dgm:pt modelId="{6671E8E7-3436-6F42-A4C4-576EEAACA9B2}" type="pres">
      <dgm:prSet presAssocID="{01F87067-C018-6247-87E7-6CECB31594E4}" presName="rect4" presStyleLbl="node1" presStyleIdx="3" presStyleCnt="4">
        <dgm:presLayoutVars>
          <dgm:chMax val="0"/>
          <dgm:chPref val="0"/>
          <dgm:bulletEnabled val="1"/>
        </dgm:presLayoutVars>
      </dgm:prSet>
      <dgm:spPr/>
      <dgm:t>
        <a:bodyPr/>
        <a:lstStyle/>
        <a:p>
          <a:endParaRPr lang="es-CR"/>
        </a:p>
      </dgm:t>
    </dgm:pt>
  </dgm:ptLst>
  <dgm:cxnLst>
    <dgm:cxn modelId="{2DD4B735-A122-BB45-A690-08A194BAFD5B}" srcId="{01F87067-C018-6247-87E7-6CECB31594E4}" destId="{717B4C9F-01DD-4E49-ABEE-2AD8E903B722}" srcOrd="0" destOrd="0" parTransId="{C8CCCFDC-7334-7B4A-A5C8-51EA97132F1B}" sibTransId="{2FC0CDB1-4189-0346-9D1D-C55DC0234989}"/>
    <dgm:cxn modelId="{8C7A22BE-0BB3-0F4F-80A9-653BC67B528F}" srcId="{01F87067-C018-6247-87E7-6CECB31594E4}" destId="{45C4C386-5A3D-1043-81A6-9B6EE870ECA0}" srcOrd="3" destOrd="0" parTransId="{B45896AE-853D-7D44-9162-18BEAAB19504}" sibTransId="{909524BD-640F-DF45-8ED8-F9D0F1E41352}"/>
    <dgm:cxn modelId="{B3009CE5-9A3B-3344-B92B-92779E883D23}" srcId="{01F87067-C018-6247-87E7-6CECB31594E4}" destId="{866FCE2F-2BF4-754D-9132-DC6794A3CF5C}" srcOrd="1" destOrd="0" parTransId="{F88884E0-813D-0948-B805-F781FAB32B77}" sibTransId="{57DDFB59-9EE5-4643-A422-349798A5598D}"/>
    <dgm:cxn modelId="{24F9B939-5B66-9945-83A4-C7F8480C6D54}" type="presOf" srcId="{6FB2FA76-E565-9A42-83A8-4789C6B22BA0}" destId="{169926A6-5E85-A546-BDCF-2E99E57FA90C}" srcOrd="0" destOrd="0" presId="urn:microsoft.com/office/officeart/2005/8/layout/matrix2"/>
    <dgm:cxn modelId="{AC1150B1-46DB-C04A-B014-A9BFEECFA94E}" srcId="{01F87067-C018-6247-87E7-6CECB31594E4}" destId="{6FB2FA76-E565-9A42-83A8-4789C6B22BA0}" srcOrd="2" destOrd="0" parTransId="{10953110-E84E-ED42-8DD9-158A81360552}" sibTransId="{08686877-9505-7C41-918E-A8A1EED99165}"/>
    <dgm:cxn modelId="{8C069F0A-F097-FA41-914C-5F2493DEBF8F}" type="presOf" srcId="{45C4C386-5A3D-1043-81A6-9B6EE870ECA0}" destId="{6671E8E7-3436-6F42-A4C4-576EEAACA9B2}" srcOrd="0" destOrd="0" presId="urn:microsoft.com/office/officeart/2005/8/layout/matrix2"/>
    <dgm:cxn modelId="{1A07D9B7-5545-E841-9A8A-EA2DCC5C28E6}" type="presOf" srcId="{866FCE2F-2BF4-754D-9132-DC6794A3CF5C}" destId="{68081170-4559-0744-9876-559617DEE2FF}" srcOrd="0" destOrd="0" presId="urn:microsoft.com/office/officeart/2005/8/layout/matrix2"/>
    <dgm:cxn modelId="{F2AAFAF8-6653-4944-8279-D5C10B07F4AE}" type="presOf" srcId="{717B4C9F-01DD-4E49-ABEE-2AD8E903B722}" destId="{5D667ACA-F4BB-5A43-B18D-B155844C6325}" srcOrd="0" destOrd="0" presId="urn:microsoft.com/office/officeart/2005/8/layout/matrix2"/>
    <dgm:cxn modelId="{A1D35CE3-3810-2041-B19F-100C2B55A150}" type="presOf" srcId="{01F87067-C018-6247-87E7-6CECB31594E4}" destId="{F3EBF97F-B62F-EC4C-89BE-B6417CDCA2D7}" srcOrd="0" destOrd="0" presId="urn:microsoft.com/office/officeart/2005/8/layout/matrix2"/>
    <dgm:cxn modelId="{95A89C2D-356E-F24E-BD05-9F3C71204292}" type="presParOf" srcId="{F3EBF97F-B62F-EC4C-89BE-B6417CDCA2D7}" destId="{2110D0DB-179F-8A4D-AB4A-D656E99587BB}" srcOrd="0" destOrd="0" presId="urn:microsoft.com/office/officeart/2005/8/layout/matrix2"/>
    <dgm:cxn modelId="{BDBC6FE5-E728-6A4B-9259-114E8B7F3B62}" type="presParOf" srcId="{F3EBF97F-B62F-EC4C-89BE-B6417CDCA2D7}" destId="{5D667ACA-F4BB-5A43-B18D-B155844C6325}" srcOrd="1" destOrd="0" presId="urn:microsoft.com/office/officeart/2005/8/layout/matrix2"/>
    <dgm:cxn modelId="{75273609-ABE0-364F-8C52-8631CF436E0E}" type="presParOf" srcId="{F3EBF97F-B62F-EC4C-89BE-B6417CDCA2D7}" destId="{68081170-4559-0744-9876-559617DEE2FF}" srcOrd="2" destOrd="0" presId="urn:microsoft.com/office/officeart/2005/8/layout/matrix2"/>
    <dgm:cxn modelId="{36FFDA46-D45D-D540-807A-9F12AF4FAB9D}" type="presParOf" srcId="{F3EBF97F-B62F-EC4C-89BE-B6417CDCA2D7}" destId="{169926A6-5E85-A546-BDCF-2E99E57FA90C}" srcOrd="3" destOrd="0" presId="urn:microsoft.com/office/officeart/2005/8/layout/matrix2"/>
    <dgm:cxn modelId="{BB299DD6-1F59-BB4B-9AAE-E8632C85A35F}" type="presParOf" srcId="{F3EBF97F-B62F-EC4C-89BE-B6417CDCA2D7}" destId="{6671E8E7-3436-6F42-A4C4-576EEAACA9B2}"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07BC6C-0C25-46B0-8963-73C9FF99E252}" type="doc">
      <dgm:prSet loTypeId="urn:microsoft.com/office/officeart/2005/8/layout/process2" loCatId="process" qsTypeId="urn:microsoft.com/office/officeart/2005/8/quickstyle/simple1" qsCatId="simple" csTypeId="urn:microsoft.com/office/officeart/2005/8/colors/colorful2" csCatId="colorful" phldr="1"/>
      <dgm:spPr/>
      <dgm:t>
        <a:bodyPr/>
        <a:lstStyle/>
        <a:p>
          <a:endParaRPr lang="es-CR"/>
        </a:p>
      </dgm:t>
    </dgm:pt>
    <dgm:pt modelId="{6CCD6BE5-CDC8-41BA-89C0-033F4807EE46}">
      <dgm:prSet/>
      <dgm:spPr>
        <a:solidFill>
          <a:schemeClr val="accent5">
            <a:lumMod val="50000"/>
          </a:schemeClr>
        </a:solidFill>
      </dgm:spPr>
      <dgm:t>
        <a:bodyPr/>
        <a:lstStyle/>
        <a:p>
          <a:pPr rtl="0"/>
          <a:r>
            <a:rPr lang="es-CR" dirty="0">
              <a:latin typeface="Arial Narrow" panose="020B0606020202030204" pitchFamily="34" charset="0"/>
            </a:rPr>
            <a:t>Acuerdos Comerciales: 17</a:t>
          </a:r>
        </a:p>
      </dgm:t>
    </dgm:pt>
    <dgm:pt modelId="{AC163D95-AE6E-4CF8-AA80-6B7EE6EE1275}" type="parTrans" cxnId="{090B04CE-ABF9-44DF-8324-20D90289EF02}">
      <dgm:prSet/>
      <dgm:spPr/>
      <dgm:t>
        <a:bodyPr/>
        <a:lstStyle/>
        <a:p>
          <a:endParaRPr lang="es-CR">
            <a:latin typeface="Arial Narrow" panose="020B0606020202030204" pitchFamily="34" charset="0"/>
          </a:endParaRPr>
        </a:p>
      </dgm:t>
    </dgm:pt>
    <dgm:pt modelId="{D9FBF6ED-CFE0-4C67-9C44-2918E08E2350}" type="sibTrans" cxnId="{090B04CE-ABF9-44DF-8324-20D90289EF02}">
      <dgm:prSet/>
      <dgm:spPr/>
      <dgm:t>
        <a:bodyPr/>
        <a:lstStyle/>
        <a:p>
          <a:endParaRPr lang="es-CR">
            <a:latin typeface="Arial Narrow" panose="020B0606020202030204" pitchFamily="34" charset="0"/>
          </a:endParaRPr>
        </a:p>
      </dgm:t>
    </dgm:pt>
    <dgm:pt modelId="{4384B804-CBD0-4A4D-BF1F-D72B65D12F8A}">
      <dgm:prSet/>
      <dgm:spPr>
        <a:solidFill>
          <a:schemeClr val="accent5">
            <a:lumMod val="75000"/>
          </a:schemeClr>
        </a:solidFill>
      </dgm:spPr>
      <dgm:t>
        <a:bodyPr/>
        <a:lstStyle/>
        <a:p>
          <a:pPr rtl="0"/>
          <a:r>
            <a:rPr lang="es-CR" dirty="0">
              <a:latin typeface="Arial Narrow" panose="020B0606020202030204" pitchFamily="34" charset="0"/>
            </a:rPr>
            <a:t>Alcance: 56 países</a:t>
          </a:r>
        </a:p>
      </dgm:t>
    </dgm:pt>
    <dgm:pt modelId="{A78478DD-1150-4973-A466-55619EBE8E27}" type="parTrans" cxnId="{0E5F3E2C-9CE6-47A8-A6B6-87F07FC31DF3}">
      <dgm:prSet/>
      <dgm:spPr/>
      <dgm:t>
        <a:bodyPr/>
        <a:lstStyle/>
        <a:p>
          <a:endParaRPr lang="es-CR">
            <a:latin typeface="Arial Narrow" panose="020B0606020202030204" pitchFamily="34" charset="0"/>
          </a:endParaRPr>
        </a:p>
      </dgm:t>
    </dgm:pt>
    <dgm:pt modelId="{0CB9AB76-81E2-4844-BE43-9B8FCE6AAA3D}" type="sibTrans" cxnId="{0E5F3E2C-9CE6-47A8-A6B6-87F07FC31DF3}">
      <dgm:prSet/>
      <dgm:spPr/>
      <dgm:t>
        <a:bodyPr/>
        <a:lstStyle/>
        <a:p>
          <a:endParaRPr lang="es-CR">
            <a:latin typeface="Arial Narrow" panose="020B0606020202030204" pitchFamily="34" charset="0"/>
          </a:endParaRPr>
        </a:p>
      </dgm:t>
    </dgm:pt>
    <dgm:pt modelId="{33C230EC-7E4F-49D5-A02C-067BB57B29FF}">
      <dgm:prSet/>
      <dgm:spPr>
        <a:solidFill>
          <a:schemeClr val="accent5">
            <a:lumMod val="60000"/>
            <a:lumOff val="40000"/>
          </a:schemeClr>
        </a:solidFill>
      </dgm:spPr>
      <dgm:t>
        <a:bodyPr/>
        <a:lstStyle/>
        <a:p>
          <a:pPr rtl="0"/>
          <a:r>
            <a:rPr lang="es-CR" dirty="0">
              <a:solidFill>
                <a:schemeClr val="accent5">
                  <a:lumMod val="50000"/>
                </a:schemeClr>
              </a:solidFill>
              <a:latin typeface="Arial Narrow" panose="020B0606020202030204" pitchFamily="34" charset="0"/>
            </a:rPr>
            <a:t>Mercado total: </a:t>
          </a:r>
        </a:p>
        <a:p>
          <a:pPr rtl="0"/>
          <a:r>
            <a:rPr lang="es-CR" dirty="0">
              <a:solidFill>
                <a:schemeClr val="accent5">
                  <a:lumMod val="50000"/>
                </a:schemeClr>
              </a:solidFill>
              <a:latin typeface="Arial Narrow" panose="020B0606020202030204" pitchFamily="34" charset="0"/>
            </a:rPr>
            <a:t>2.561 millones hab.</a:t>
          </a:r>
        </a:p>
      </dgm:t>
    </dgm:pt>
    <dgm:pt modelId="{78F84453-AC07-4FA6-86CF-563FE5FFDA14}" type="parTrans" cxnId="{1FB01A6A-45A0-4C15-A463-427218B6F62A}">
      <dgm:prSet/>
      <dgm:spPr/>
      <dgm:t>
        <a:bodyPr/>
        <a:lstStyle/>
        <a:p>
          <a:endParaRPr lang="es-CR">
            <a:latin typeface="Arial Narrow" panose="020B0606020202030204" pitchFamily="34" charset="0"/>
          </a:endParaRPr>
        </a:p>
      </dgm:t>
    </dgm:pt>
    <dgm:pt modelId="{A27F4B47-BE89-4DA9-ABEF-920C15BB1C79}" type="sibTrans" cxnId="{1FB01A6A-45A0-4C15-A463-427218B6F62A}">
      <dgm:prSet/>
      <dgm:spPr/>
      <dgm:t>
        <a:bodyPr/>
        <a:lstStyle/>
        <a:p>
          <a:endParaRPr lang="es-CR">
            <a:latin typeface="Arial Narrow" panose="020B0606020202030204" pitchFamily="34" charset="0"/>
          </a:endParaRPr>
        </a:p>
      </dgm:t>
    </dgm:pt>
    <dgm:pt modelId="{CAE8A327-709C-49C6-BFAE-DBFF2D1B598B}">
      <dgm:prSet/>
      <dgm:spPr>
        <a:solidFill>
          <a:schemeClr val="accent5">
            <a:lumMod val="20000"/>
            <a:lumOff val="80000"/>
          </a:schemeClr>
        </a:solidFill>
      </dgm:spPr>
      <dgm:t>
        <a:bodyPr/>
        <a:lstStyle/>
        <a:p>
          <a:pPr rtl="0"/>
          <a:r>
            <a:rPr lang="es-CR" dirty="0">
              <a:solidFill>
                <a:schemeClr val="accent5">
                  <a:lumMod val="50000"/>
                </a:schemeClr>
              </a:solidFill>
              <a:latin typeface="Arial Narrow" panose="020B0606020202030204" pitchFamily="34" charset="0"/>
            </a:rPr>
            <a:t>Mercado Centroamericano: </a:t>
          </a:r>
          <a:r>
            <a:rPr lang="es-CR" b="0" i="0" u="none" dirty="0">
              <a:solidFill>
                <a:schemeClr val="accent5">
                  <a:lumMod val="50000"/>
                </a:schemeClr>
              </a:solidFill>
              <a:latin typeface="Arial Narrow" panose="020B0606020202030204" pitchFamily="34" charset="0"/>
            </a:rPr>
            <a:t>45,2 millones hab.</a:t>
          </a:r>
          <a:endParaRPr lang="es-CR" dirty="0">
            <a:solidFill>
              <a:schemeClr val="accent5">
                <a:lumMod val="50000"/>
              </a:schemeClr>
            </a:solidFill>
            <a:latin typeface="Arial Narrow" panose="020B0606020202030204" pitchFamily="34" charset="0"/>
          </a:endParaRPr>
        </a:p>
      </dgm:t>
    </dgm:pt>
    <dgm:pt modelId="{D088E5C9-EF34-45B4-99BA-FAB1476A0194}" type="parTrans" cxnId="{14693AE3-D20A-48E2-817C-EB7DB75DB642}">
      <dgm:prSet/>
      <dgm:spPr/>
      <dgm:t>
        <a:bodyPr/>
        <a:lstStyle/>
        <a:p>
          <a:endParaRPr lang="es-CR">
            <a:latin typeface="Arial Narrow" panose="020B0606020202030204" pitchFamily="34" charset="0"/>
          </a:endParaRPr>
        </a:p>
      </dgm:t>
    </dgm:pt>
    <dgm:pt modelId="{F00F0645-8B42-430C-A5E9-94BD86D3A513}" type="sibTrans" cxnId="{14693AE3-D20A-48E2-817C-EB7DB75DB642}">
      <dgm:prSet/>
      <dgm:spPr/>
      <dgm:t>
        <a:bodyPr/>
        <a:lstStyle/>
        <a:p>
          <a:endParaRPr lang="es-CR">
            <a:latin typeface="Arial Narrow" panose="020B0606020202030204" pitchFamily="34" charset="0"/>
          </a:endParaRPr>
        </a:p>
      </dgm:t>
    </dgm:pt>
    <dgm:pt modelId="{79BAC70D-06D4-42FA-9EC5-C6B6EF8ACFD0}" type="pres">
      <dgm:prSet presAssocID="{F907BC6C-0C25-46B0-8963-73C9FF99E252}" presName="linearFlow" presStyleCnt="0">
        <dgm:presLayoutVars>
          <dgm:resizeHandles val="exact"/>
        </dgm:presLayoutVars>
      </dgm:prSet>
      <dgm:spPr/>
      <dgm:t>
        <a:bodyPr/>
        <a:lstStyle/>
        <a:p>
          <a:endParaRPr lang="en-US"/>
        </a:p>
      </dgm:t>
    </dgm:pt>
    <dgm:pt modelId="{45E58DA9-0F2A-476B-A861-371DE23DB962}" type="pres">
      <dgm:prSet presAssocID="{6CCD6BE5-CDC8-41BA-89C0-033F4807EE46}" presName="node" presStyleLbl="node1" presStyleIdx="0" presStyleCnt="4" custLinFactNeighborX="-578" custLinFactNeighborY="-538">
        <dgm:presLayoutVars>
          <dgm:bulletEnabled val="1"/>
        </dgm:presLayoutVars>
      </dgm:prSet>
      <dgm:spPr/>
      <dgm:t>
        <a:bodyPr/>
        <a:lstStyle/>
        <a:p>
          <a:endParaRPr lang="en-US"/>
        </a:p>
      </dgm:t>
    </dgm:pt>
    <dgm:pt modelId="{8A7F2D08-A46A-4ECB-A659-2304C2A75515}" type="pres">
      <dgm:prSet presAssocID="{D9FBF6ED-CFE0-4C67-9C44-2918E08E2350}" presName="sibTrans" presStyleLbl="sibTrans2D1" presStyleIdx="0" presStyleCnt="3"/>
      <dgm:spPr/>
      <dgm:t>
        <a:bodyPr/>
        <a:lstStyle/>
        <a:p>
          <a:endParaRPr lang="en-US"/>
        </a:p>
      </dgm:t>
    </dgm:pt>
    <dgm:pt modelId="{999C25F0-6916-49F5-9F3A-6763F9B13200}" type="pres">
      <dgm:prSet presAssocID="{D9FBF6ED-CFE0-4C67-9C44-2918E08E2350}" presName="connectorText" presStyleLbl="sibTrans2D1" presStyleIdx="0" presStyleCnt="3"/>
      <dgm:spPr/>
      <dgm:t>
        <a:bodyPr/>
        <a:lstStyle/>
        <a:p>
          <a:endParaRPr lang="en-US"/>
        </a:p>
      </dgm:t>
    </dgm:pt>
    <dgm:pt modelId="{E3070B86-8327-4864-BE55-56251B6861B7}" type="pres">
      <dgm:prSet presAssocID="{4384B804-CBD0-4A4D-BF1F-D72B65D12F8A}" presName="node" presStyleLbl="node1" presStyleIdx="1" presStyleCnt="4">
        <dgm:presLayoutVars>
          <dgm:bulletEnabled val="1"/>
        </dgm:presLayoutVars>
      </dgm:prSet>
      <dgm:spPr/>
      <dgm:t>
        <a:bodyPr/>
        <a:lstStyle/>
        <a:p>
          <a:endParaRPr lang="en-US"/>
        </a:p>
      </dgm:t>
    </dgm:pt>
    <dgm:pt modelId="{039A789A-E998-444C-852B-F036763331EC}" type="pres">
      <dgm:prSet presAssocID="{0CB9AB76-81E2-4844-BE43-9B8FCE6AAA3D}" presName="sibTrans" presStyleLbl="sibTrans2D1" presStyleIdx="1" presStyleCnt="3"/>
      <dgm:spPr/>
      <dgm:t>
        <a:bodyPr/>
        <a:lstStyle/>
        <a:p>
          <a:endParaRPr lang="en-US"/>
        </a:p>
      </dgm:t>
    </dgm:pt>
    <dgm:pt modelId="{E602F14A-C5FD-4172-98EB-A03F99A0EDC0}" type="pres">
      <dgm:prSet presAssocID="{0CB9AB76-81E2-4844-BE43-9B8FCE6AAA3D}" presName="connectorText" presStyleLbl="sibTrans2D1" presStyleIdx="1" presStyleCnt="3"/>
      <dgm:spPr/>
      <dgm:t>
        <a:bodyPr/>
        <a:lstStyle/>
        <a:p>
          <a:endParaRPr lang="en-US"/>
        </a:p>
      </dgm:t>
    </dgm:pt>
    <dgm:pt modelId="{8118992A-A0D7-46E0-A108-111F9C9C2FC1}" type="pres">
      <dgm:prSet presAssocID="{33C230EC-7E4F-49D5-A02C-067BB57B29FF}" presName="node" presStyleLbl="node1" presStyleIdx="2" presStyleCnt="4">
        <dgm:presLayoutVars>
          <dgm:bulletEnabled val="1"/>
        </dgm:presLayoutVars>
      </dgm:prSet>
      <dgm:spPr/>
      <dgm:t>
        <a:bodyPr/>
        <a:lstStyle/>
        <a:p>
          <a:endParaRPr lang="en-US"/>
        </a:p>
      </dgm:t>
    </dgm:pt>
    <dgm:pt modelId="{BEC08A6B-C3B2-46A0-A86A-65C1005AF768}" type="pres">
      <dgm:prSet presAssocID="{A27F4B47-BE89-4DA9-ABEF-920C15BB1C79}" presName="sibTrans" presStyleLbl="sibTrans2D1" presStyleIdx="2" presStyleCnt="3"/>
      <dgm:spPr/>
      <dgm:t>
        <a:bodyPr/>
        <a:lstStyle/>
        <a:p>
          <a:endParaRPr lang="en-US"/>
        </a:p>
      </dgm:t>
    </dgm:pt>
    <dgm:pt modelId="{35614FDB-CD0E-44FB-AF38-2913F567BD86}" type="pres">
      <dgm:prSet presAssocID="{A27F4B47-BE89-4DA9-ABEF-920C15BB1C79}" presName="connectorText" presStyleLbl="sibTrans2D1" presStyleIdx="2" presStyleCnt="3"/>
      <dgm:spPr/>
      <dgm:t>
        <a:bodyPr/>
        <a:lstStyle/>
        <a:p>
          <a:endParaRPr lang="en-US"/>
        </a:p>
      </dgm:t>
    </dgm:pt>
    <dgm:pt modelId="{9D25D5BD-6DF5-455E-9DBA-103BAFB20C1F}" type="pres">
      <dgm:prSet presAssocID="{CAE8A327-709C-49C6-BFAE-DBFF2D1B598B}" presName="node" presStyleLbl="node1" presStyleIdx="3" presStyleCnt="4">
        <dgm:presLayoutVars>
          <dgm:bulletEnabled val="1"/>
        </dgm:presLayoutVars>
      </dgm:prSet>
      <dgm:spPr/>
      <dgm:t>
        <a:bodyPr/>
        <a:lstStyle/>
        <a:p>
          <a:endParaRPr lang="en-US"/>
        </a:p>
      </dgm:t>
    </dgm:pt>
  </dgm:ptLst>
  <dgm:cxnLst>
    <dgm:cxn modelId="{E5931D0E-6970-4C43-B9F1-0F6C12AD1111}" type="presOf" srcId="{D9FBF6ED-CFE0-4C67-9C44-2918E08E2350}" destId="{8A7F2D08-A46A-4ECB-A659-2304C2A75515}" srcOrd="0" destOrd="0" presId="urn:microsoft.com/office/officeart/2005/8/layout/process2"/>
    <dgm:cxn modelId="{2BF15F4C-5B03-3A49-9557-2149B317CBA1}" type="presOf" srcId="{A27F4B47-BE89-4DA9-ABEF-920C15BB1C79}" destId="{BEC08A6B-C3B2-46A0-A86A-65C1005AF768}" srcOrd="0" destOrd="0" presId="urn:microsoft.com/office/officeart/2005/8/layout/process2"/>
    <dgm:cxn modelId="{1FB01A6A-45A0-4C15-A463-427218B6F62A}" srcId="{F907BC6C-0C25-46B0-8963-73C9FF99E252}" destId="{33C230EC-7E4F-49D5-A02C-067BB57B29FF}" srcOrd="2" destOrd="0" parTransId="{78F84453-AC07-4FA6-86CF-563FE5FFDA14}" sibTransId="{A27F4B47-BE89-4DA9-ABEF-920C15BB1C79}"/>
    <dgm:cxn modelId="{25CEA6ED-7ADE-CD43-A71E-C5651B18743C}" type="presOf" srcId="{A27F4B47-BE89-4DA9-ABEF-920C15BB1C79}" destId="{35614FDB-CD0E-44FB-AF38-2913F567BD86}" srcOrd="1" destOrd="0" presId="urn:microsoft.com/office/officeart/2005/8/layout/process2"/>
    <dgm:cxn modelId="{090B04CE-ABF9-44DF-8324-20D90289EF02}" srcId="{F907BC6C-0C25-46B0-8963-73C9FF99E252}" destId="{6CCD6BE5-CDC8-41BA-89C0-033F4807EE46}" srcOrd="0" destOrd="0" parTransId="{AC163D95-AE6E-4CF8-AA80-6B7EE6EE1275}" sibTransId="{D9FBF6ED-CFE0-4C67-9C44-2918E08E2350}"/>
    <dgm:cxn modelId="{37F41F42-0F4E-D949-8D53-D79AF6BCC446}" type="presOf" srcId="{0CB9AB76-81E2-4844-BE43-9B8FCE6AAA3D}" destId="{039A789A-E998-444C-852B-F036763331EC}" srcOrd="0" destOrd="0" presId="urn:microsoft.com/office/officeart/2005/8/layout/process2"/>
    <dgm:cxn modelId="{E109DB98-4D95-C64F-BBAB-8C49EFF2B977}" type="presOf" srcId="{33C230EC-7E4F-49D5-A02C-067BB57B29FF}" destId="{8118992A-A0D7-46E0-A108-111F9C9C2FC1}" srcOrd="0" destOrd="0" presId="urn:microsoft.com/office/officeart/2005/8/layout/process2"/>
    <dgm:cxn modelId="{A90D5A5B-C1C0-D94F-97EA-61A79C6BF6B6}" type="presOf" srcId="{6CCD6BE5-CDC8-41BA-89C0-033F4807EE46}" destId="{45E58DA9-0F2A-476B-A861-371DE23DB962}" srcOrd="0" destOrd="0" presId="urn:microsoft.com/office/officeart/2005/8/layout/process2"/>
    <dgm:cxn modelId="{713DF089-3A46-1C4D-9BCE-C24A40665721}" type="presOf" srcId="{0CB9AB76-81E2-4844-BE43-9B8FCE6AAA3D}" destId="{E602F14A-C5FD-4172-98EB-A03F99A0EDC0}" srcOrd="1" destOrd="0" presId="urn:microsoft.com/office/officeart/2005/8/layout/process2"/>
    <dgm:cxn modelId="{23E46B30-FAF6-054C-8512-52D2EC4A0B66}" type="presOf" srcId="{D9FBF6ED-CFE0-4C67-9C44-2918E08E2350}" destId="{999C25F0-6916-49F5-9F3A-6763F9B13200}" srcOrd="1" destOrd="0" presId="urn:microsoft.com/office/officeart/2005/8/layout/process2"/>
    <dgm:cxn modelId="{14693AE3-D20A-48E2-817C-EB7DB75DB642}" srcId="{F907BC6C-0C25-46B0-8963-73C9FF99E252}" destId="{CAE8A327-709C-49C6-BFAE-DBFF2D1B598B}" srcOrd="3" destOrd="0" parTransId="{D088E5C9-EF34-45B4-99BA-FAB1476A0194}" sibTransId="{F00F0645-8B42-430C-A5E9-94BD86D3A513}"/>
    <dgm:cxn modelId="{B51F0A2C-85C8-8D44-9921-20B19BFAFD2E}" type="presOf" srcId="{4384B804-CBD0-4A4D-BF1F-D72B65D12F8A}" destId="{E3070B86-8327-4864-BE55-56251B6861B7}" srcOrd="0" destOrd="0" presId="urn:microsoft.com/office/officeart/2005/8/layout/process2"/>
    <dgm:cxn modelId="{0E5F3E2C-9CE6-47A8-A6B6-87F07FC31DF3}" srcId="{F907BC6C-0C25-46B0-8963-73C9FF99E252}" destId="{4384B804-CBD0-4A4D-BF1F-D72B65D12F8A}" srcOrd="1" destOrd="0" parTransId="{A78478DD-1150-4973-A466-55619EBE8E27}" sibTransId="{0CB9AB76-81E2-4844-BE43-9B8FCE6AAA3D}"/>
    <dgm:cxn modelId="{9DB62202-7685-EE4B-98DB-59B7A2C6993E}" type="presOf" srcId="{F907BC6C-0C25-46B0-8963-73C9FF99E252}" destId="{79BAC70D-06D4-42FA-9EC5-C6B6EF8ACFD0}" srcOrd="0" destOrd="0" presId="urn:microsoft.com/office/officeart/2005/8/layout/process2"/>
    <dgm:cxn modelId="{D6A5D68A-9156-D646-9076-91A1B20CFE03}" type="presOf" srcId="{CAE8A327-709C-49C6-BFAE-DBFF2D1B598B}" destId="{9D25D5BD-6DF5-455E-9DBA-103BAFB20C1F}" srcOrd="0" destOrd="0" presId="urn:microsoft.com/office/officeart/2005/8/layout/process2"/>
    <dgm:cxn modelId="{7B1A3EC6-3887-2B4F-8AE1-FA4674A04756}" type="presParOf" srcId="{79BAC70D-06D4-42FA-9EC5-C6B6EF8ACFD0}" destId="{45E58DA9-0F2A-476B-A861-371DE23DB962}" srcOrd="0" destOrd="0" presId="urn:microsoft.com/office/officeart/2005/8/layout/process2"/>
    <dgm:cxn modelId="{2113F3F4-B33A-874A-9670-2A79BC6DAC24}" type="presParOf" srcId="{79BAC70D-06D4-42FA-9EC5-C6B6EF8ACFD0}" destId="{8A7F2D08-A46A-4ECB-A659-2304C2A75515}" srcOrd="1" destOrd="0" presId="urn:microsoft.com/office/officeart/2005/8/layout/process2"/>
    <dgm:cxn modelId="{7BDCEFA7-72E9-BD40-8BD8-EBB4683DCCFD}" type="presParOf" srcId="{8A7F2D08-A46A-4ECB-A659-2304C2A75515}" destId="{999C25F0-6916-49F5-9F3A-6763F9B13200}" srcOrd="0" destOrd="0" presId="urn:microsoft.com/office/officeart/2005/8/layout/process2"/>
    <dgm:cxn modelId="{B0348C2C-3736-3442-A24A-28F0EE590826}" type="presParOf" srcId="{79BAC70D-06D4-42FA-9EC5-C6B6EF8ACFD0}" destId="{E3070B86-8327-4864-BE55-56251B6861B7}" srcOrd="2" destOrd="0" presId="urn:microsoft.com/office/officeart/2005/8/layout/process2"/>
    <dgm:cxn modelId="{825B823D-5EFB-5446-9D46-7AD06BDF85E6}" type="presParOf" srcId="{79BAC70D-06D4-42FA-9EC5-C6B6EF8ACFD0}" destId="{039A789A-E998-444C-852B-F036763331EC}" srcOrd="3" destOrd="0" presId="urn:microsoft.com/office/officeart/2005/8/layout/process2"/>
    <dgm:cxn modelId="{716326E6-58D9-DB4F-B30C-5A8953B2251E}" type="presParOf" srcId="{039A789A-E998-444C-852B-F036763331EC}" destId="{E602F14A-C5FD-4172-98EB-A03F99A0EDC0}" srcOrd="0" destOrd="0" presId="urn:microsoft.com/office/officeart/2005/8/layout/process2"/>
    <dgm:cxn modelId="{84680C38-0BCD-9140-85C7-635A831ECB99}" type="presParOf" srcId="{79BAC70D-06D4-42FA-9EC5-C6B6EF8ACFD0}" destId="{8118992A-A0D7-46E0-A108-111F9C9C2FC1}" srcOrd="4" destOrd="0" presId="urn:microsoft.com/office/officeart/2005/8/layout/process2"/>
    <dgm:cxn modelId="{07D48C50-4134-7243-AF84-E8A81ABEA27F}" type="presParOf" srcId="{79BAC70D-06D4-42FA-9EC5-C6B6EF8ACFD0}" destId="{BEC08A6B-C3B2-46A0-A86A-65C1005AF768}" srcOrd="5" destOrd="0" presId="urn:microsoft.com/office/officeart/2005/8/layout/process2"/>
    <dgm:cxn modelId="{8BC558A9-AEC4-B343-B856-CF98CDEAEC91}" type="presParOf" srcId="{BEC08A6B-C3B2-46A0-A86A-65C1005AF768}" destId="{35614FDB-CD0E-44FB-AF38-2913F567BD86}" srcOrd="0" destOrd="0" presId="urn:microsoft.com/office/officeart/2005/8/layout/process2"/>
    <dgm:cxn modelId="{49D837BE-287F-0D42-A9D1-3F3554DEB373}" type="presParOf" srcId="{79BAC70D-06D4-42FA-9EC5-C6B6EF8ACFD0}" destId="{9D25D5BD-6DF5-455E-9DBA-103BAFB20C1F}"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C6D50-2E7A-8640-8778-2D419DAB9C5B}">
      <dsp:nvSpPr>
        <dsp:cNvPr id="0" name=""/>
        <dsp:cNvSpPr/>
      </dsp:nvSpPr>
      <dsp:spPr>
        <a:xfrm>
          <a:off x="2517995" y="1323"/>
          <a:ext cx="1444504" cy="938928"/>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CR" sz="1700" kern="1200" dirty="0" smtClean="0"/>
            <a:t>Productividad</a:t>
          </a:r>
          <a:endParaRPr lang="es-CR" sz="1700" kern="1200" dirty="0"/>
        </a:p>
      </dsp:txBody>
      <dsp:txXfrm>
        <a:off x="2563830" y="47158"/>
        <a:ext cx="1352834" cy="847258"/>
      </dsp:txXfrm>
    </dsp:sp>
    <dsp:sp modelId="{BD5EE9F4-E9F3-5946-9AC1-7E68C17CA97E}">
      <dsp:nvSpPr>
        <dsp:cNvPr id="0" name=""/>
        <dsp:cNvSpPr/>
      </dsp:nvSpPr>
      <dsp:spPr>
        <a:xfrm>
          <a:off x="1689749" y="470787"/>
          <a:ext cx="3100995" cy="3100995"/>
        </a:xfrm>
        <a:custGeom>
          <a:avLst/>
          <a:gdLst/>
          <a:ahLst/>
          <a:cxnLst/>
          <a:rect l="0" t="0" r="0" b="0"/>
          <a:pathLst>
            <a:path>
              <a:moveTo>
                <a:pt x="2471941" y="303507"/>
              </a:moveTo>
              <a:arcTo wR="1550497" hR="1550497" stAng="18387719" swAng="1632870"/>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F7D770B-380B-0D41-BACF-FF80F474A82F}">
      <dsp:nvSpPr>
        <dsp:cNvPr id="0" name=""/>
        <dsp:cNvSpPr/>
      </dsp:nvSpPr>
      <dsp:spPr>
        <a:xfrm>
          <a:off x="4068492" y="1551820"/>
          <a:ext cx="1444504" cy="938928"/>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CR" sz="1700" kern="1200" dirty="0" smtClean="0"/>
            <a:t>Bienestar</a:t>
          </a:r>
          <a:endParaRPr lang="es-CR" sz="1700" kern="1200" dirty="0"/>
        </a:p>
      </dsp:txBody>
      <dsp:txXfrm>
        <a:off x="4114327" y="1597655"/>
        <a:ext cx="1352834" cy="847258"/>
      </dsp:txXfrm>
    </dsp:sp>
    <dsp:sp modelId="{A47A178F-35D6-404E-BC57-35CAC673B121}">
      <dsp:nvSpPr>
        <dsp:cNvPr id="0" name=""/>
        <dsp:cNvSpPr/>
      </dsp:nvSpPr>
      <dsp:spPr>
        <a:xfrm>
          <a:off x="1689749" y="470787"/>
          <a:ext cx="3100995" cy="3100995"/>
        </a:xfrm>
        <a:custGeom>
          <a:avLst/>
          <a:gdLst/>
          <a:ahLst/>
          <a:cxnLst/>
          <a:rect l="0" t="0" r="0" b="0"/>
          <a:pathLst>
            <a:path>
              <a:moveTo>
                <a:pt x="2940215" y="2238048"/>
              </a:moveTo>
              <a:arcTo wR="1550497" hR="1550497" stAng="1579411" swAng="1632870"/>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5079A06-CDEC-9F49-8125-A56CFEB4A992}">
      <dsp:nvSpPr>
        <dsp:cNvPr id="0" name=""/>
        <dsp:cNvSpPr/>
      </dsp:nvSpPr>
      <dsp:spPr>
        <a:xfrm>
          <a:off x="2517995" y="3102318"/>
          <a:ext cx="1444504" cy="938928"/>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CR" sz="1700" kern="1200" dirty="0" smtClean="0"/>
            <a:t>Competencia</a:t>
          </a:r>
          <a:endParaRPr lang="es-CR" sz="1700" kern="1200" dirty="0"/>
        </a:p>
      </dsp:txBody>
      <dsp:txXfrm>
        <a:off x="2563830" y="3148153"/>
        <a:ext cx="1352834" cy="847258"/>
      </dsp:txXfrm>
    </dsp:sp>
    <dsp:sp modelId="{F2712694-9ECD-594B-867F-F4CCE0B4C463}">
      <dsp:nvSpPr>
        <dsp:cNvPr id="0" name=""/>
        <dsp:cNvSpPr/>
      </dsp:nvSpPr>
      <dsp:spPr>
        <a:xfrm>
          <a:off x="1689749" y="470787"/>
          <a:ext cx="3100995" cy="3100995"/>
        </a:xfrm>
        <a:custGeom>
          <a:avLst/>
          <a:gdLst/>
          <a:ahLst/>
          <a:cxnLst/>
          <a:rect l="0" t="0" r="0" b="0"/>
          <a:pathLst>
            <a:path>
              <a:moveTo>
                <a:pt x="629053" y="2797487"/>
              </a:moveTo>
              <a:arcTo wR="1550497" hR="1550497" stAng="7587719" swAng="1632870"/>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ABDC9EF-5188-9E40-9EB6-366FF8E57570}">
      <dsp:nvSpPr>
        <dsp:cNvPr id="0" name=""/>
        <dsp:cNvSpPr/>
      </dsp:nvSpPr>
      <dsp:spPr>
        <a:xfrm>
          <a:off x="967497" y="1551820"/>
          <a:ext cx="1444504" cy="938928"/>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CR" sz="1700" kern="1200" dirty="0" smtClean="0"/>
            <a:t>Innovación</a:t>
          </a:r>
          <a:endParaRPr lang="es-CR" sz="1700" kern="1200" dirty="0"/>
        </a:p>
      </dsp:txBody>
      <dsp:txXfrm>
        <a:off x="1013332" y="1597655"/>
        <a:ext cx="1352834" cy="847258"/>
      </dsp:txXfrm>
    </dsp:sp>
    <dsp:sp modelId="{9AC5D6F5-8AC0-3A4E-9DB1-63D22C082399}">
      <dsp:nvSpPr>
        <dsp:cNvPr id="0" name=""/>
        <dsp:cNvSpPr/>
      </dsp:nvSpPr>
      <dsp:spPr>
        <a:xfrm>
          <a:off x="1689749" y="470787"/>
          <a:ext cx="3100995" cy="3100995"/>
        </a:xfrm>
        <a:custGeom>
          <a:avLst/>
          <a:gdLst/>
          <a:ahLst/>
          <a:cxnLst/>
          <a:rect l="0" t="0" r="0" b="0"/>
          <a:pathLst>
            <a:path>
              <a:moveTo>
                <a:pt x="160779" y="862946"/>
              </a:moveTo>
              <a:arcTo wR="1550497" hR="1550497" stAng="12379411" swAng="1632870"/>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8FBBA-D562-AE40-BA69-C3122C0EF243}">
      <dsp:nvSpPr>
        <dsp:cNvPr id="0" name=""/>
        <dsp:cNvSpPr/>
      </dsp:nvSpPr>
      <dsp:spPr>
        <a:xfrm>
          <a:off x="0" y="26287"/>
          <a:ext cx="8229600" cy="146983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s-CR" sz="3700" kern="1200" smtClean="0"/>
            <a:t>La respuesta es obvia</a:t>
          </a:r>
          <a:endParaRPr lang="es-CR" sz="3700" kern="1200"/>
        </a:p>
      </dsp:txBody>
      <dsp:txXfrm>
        <a:off x="71751" y="98038"/>
        <a:ext cx="8086098" cy="1326328"/>
      </dsp:txXfrm>
    </dsp:sp>
    <dsp:sp modelId="{8963CF03-2B10-F14E-AA6A-DD51CA91FDCE}">
      <dsp:nvSpPr>
        <dsp:cNvPr id="0" name=""/>
        <dsp:cNvSpPr/>
      </dsp:nvSpPr>
      <dsp:spPr>
        <a:xfrm>
          <a:off x="0" y="1602678"/>
          <a:ext cx="8229600" cy="1469830"/>
        </a:xfrm>
        <a:prstGeom prst="roundRect">
          <a:avLst/>
        </a:prstGeom>
        <a:gradFill rotWithShape="0">
          <a:gsLst>
            <a:gs pos="0">
              <a:schemeClr val="accent2">
                <a:hueOff val="2340760"/>
                <a:satOff val="-2919"/>
                <a:lumOff val="686"/>
                <a:alphaOff val="0"/>
                <a:tint val="100000"/>
                <a:shade val="100000"/>
                <a:satMod val="130000"/>
              </a:schemeClr>
            </a:gs>
            <a:gs pos="100000">
              <a:schemeClr val="accent2">
                <a:hueOff val="2340760"/>
                <a:satOff val="-2919"/>
                <a:lumOff val="68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s-CR" sz="3700" kern="1200" smtClean="0"/>
            <a:t>Para promover la productividad</a:t>
          </a:r>
          <a:endParaRPr lang="es-CR" sz="3700" kern="1200"/>
        </a:p>
      </dsp:txBody>
      <dsp:txXfrm>
        <a:off x="71751" y="1674429"/>
        <a:ext cx="8086098" cy="1326328"/>
      </dsp:txXfrm>
    </dsp:sp>
    <dsp:sp modelId="{009636D6-64BD-4D4D-B2EC-115121F3AC50}">
      <dsp:nvSpPr>
        <dsp:cNvPr id="0" name=""/>
        <dsp:cNvSpPr/>
      </dsp:nvSpPr>
      <dsp:spPr>
        <a:xfrm>
          <a:off x="0" y="3179068"/>
          <a:ext cx="8229600" cy="1469830"/>
        </a:xfrm>
        <a:prstGeom prst="roundRect">
          <a:avLst/>
        </a:prstGeom>
        <a:gradFill rotWithShape="0">
          <a:gsLst>
            <a:gs pos="0">
              <a:schemeClr val="accent2">
                <a:hueOff val="4681520"/>
                <a:satOff val="-5839"/>
                <a:lumOff val="1373"/>
                <a:alphaOff val="0"/>
                <a:tint val="100000"/>
                <a:shade val="100000"/>
                <a:satMod val="130000"/>
              </a:schemeClr>
            </a:gs>
            <a:gs pos="100000">
              <a:schemeClr val="accent2">
                <a:hueOff val="4681520"/>
                <a:satOff val="-5839"/>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s-CR" sz="3700" kern="1200" smtClean="0"/>
            <a:t>Para promover el bienestar económico de los ciudadanos</a:t>
          </a:r>
          <a:endParaRPr lang="es-CR" sz="3700" kern="1200"/>
        </a:p>
      </dsp:txBody>
      <dsp:txXfrm>
        <a:off x="71751" y="3250819"/>
        <a:ext cx="8086098" cy="13263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42660-FD76-494E-989A-1AA0F7F9EDCC}">
      <dsp:nvSpPr>
        <dsp:cNvPr id="0" name=""/>
        <dsp:cNvSpPr/>
      </dsp:nvSpPr>
      <dsp:spPr>
        <a:xfrm>
          <a:off x="0" y="32344"/>
          <a:ext cx="8229600" cy="2224608"/>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lvl="0" algn="l" defTabSz="2489200" rtl="0">
            <a:lnSpc>
              <a:spcPct val="90000"/>
            </a:lnSpc>
            <a:spcBef>
              <a:spcPct val="0"/>
            </a:spcBef>
            <a:spcAft>
              <a:spcPct val="35000"/>
            </a:spcAft>
          </a:pPr>
          <a:r>
            <a:rPr lang="es-CR" sz="5600" kern="1200" smtClean="0"/>
            <a:t>Competencia local</a:t>
          </a:r>
          <a:endParaRPr lang="es-CR" sz="5600" kern="1200"/>
        </a:p>
      </dsp:txBody>
      <dsp:txXfrm>
        <a:off x="108596" y="140940"/>
        <a:ext cx="8012408" cy="2007416"/>
      </dsp:txXfrm>
    </dsp:sp>
    <dsp:sp modelId="{5324346B-6767-F649-B19F-13018A31383D}">
      <dsp:nvSpPr>
        <dsp:cNvPr id="0" name=""/>
        <dsp:cNvSpPr/>
      </dsp:nvSpPr>
      <dsp:spPr>
        <a:xfrm>
          <a:off x="0" y="2418233"/>
          <a:ext cx="8229600" cy="2224608"/>
        </a:xfrm>
        <a:prstGeom prst="roundRect">
          <a:avLst/>
        </a:prstGeom>
        <a:gradFill rotWithShape="0">
          <a:gsLst>
            <a:gs pos="0">
              <a:schemeClr val="accent2">
                <a:hueOff val="4681520"/>
                <a:satOff val="-5839"/>
                <a:lumOff val="1373"/>
                <a:alphaOff val="0"/>
                <a:tint val="100000"/>
                <a:shade val="100000"/>
                <a:satMod val="130000"/>
              </a:schemeClr>
            </a:gs>
            <a:gs pos="100000">
              <a:schemeClr val="accent2">
                <a:hueOff val="4681520"/>
                <a:satOff val="-5839"/>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lvl="0" algn="l" defTabSz="2489200" rtl="0">
            <a:lnSpc>
              <a:spcPct val="90000"/>
            </a:lnSpc>
            <a:spcBef>
              <a:spcPct val="0"/>
            </a:spcBef>
            <a:spcAft>
              <a:spcPct val="35000"/>
            </a:spcAft>
          </a:pPr>
          <a:r>
            <a:rPr lang="es-CR" sz="5600" kern="1200" smtClean="0"/>
            <a:t>Competencia internacional</a:t>
          </a:r>
          <a:endParaRPr lang="es-CR" sz="5600" kern="1200"/>
        </a:p>
      </dsp:txBody>
      <dsp:txXfrm>
        <a:off x="108596" y="2526829"/>
        <a:ext cx="8012408" cy="20074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6B97DB-20D9-6C4C-93AC-C2648923E7A9}">
      <dsp:nvSpPr>
        <dsp:cNvPr id="0" name=""/>
        <dsp:cNvSpPr/>
      </dsp:nvSpPr>
      <dsp:spPr>
        <a:xfrm>
          <a:off x="0" y="299093"/>
          <a:ext cx="8229600" cy="18270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16560" rIns="638708" bIns="142240" numCol="1" spcCol="1270" anchor="t" anchorCtr="0">
          <a:noAutofit/>
        </a:bodyPr>
        <a:lstStyle/>
        <a:p>
          <a:pPr marL="228600" lvl="1" indent="-228600" algn="l" defTabSz="889000" rtl="0">
            <a:lnSpc>
              <a:spcPct val="90000"/>
            </a:lnSpc>
            <a:spcBef>
              <a:spcPct val="0"/>
            </a:spcBef>
            <a:spcAft>
              <a:spcPct val="15000"/>
            </a:spcAft>
            <a:buChar char="••"/>
          </a:pPr>
          <a:r>
            <a:rPr lang="es-CR" sz="2000" kern="1200" smtClean="0"/>
            <a:t>Intensidad de la competencia local</a:t>
          </a:r>
          <a:endParaRPr lang="es-CR" sz="2000" kern="1200"/>
        </a:p>
        <a:p>
          <a:pPr marL="228600" lvl="1" indent="-228600" algn="l" defTabSz="889000" rtl="0">
            <a:lnSpc>
              <a:spcPct val="90000"/>
            </a:lnSpc>
            <a:spcBef>
              <a:spcPct val="0"/>
            </a:spcBef>
            <a:spcAft>
              <a:spcPct val="15000"/>
            </a:spcAft>
            <a:buChar char="••"/>
          </a:pPr>
          <a:r>
            <a:rPr lang="es-CR" sz="2000" kern="1200" smtClean="0"/>
            <a:t>Dominio del mercado</a:t>
          </a:r>
          <a:endParaRPr lang="es-CR" sz="2000" kern="1200"/>
        </a:p>
        <a:p>
          <a:pPr marL="228600" lvl="1" indent="-228600" algn="l" defTabSz="889000" rtl="0">
            <a:lnSpc>
              <a:spcPct val="90000"/>
            </a:lnSpc>
            <a:spcBef>
              <a:spcPct val="0"/>
            </a:spcBef>
            <a:spcAft>
              <a:spcPct val="15000"/>
            </a:spcAft>
            <a:buChar char="••"/>
          </a:pPr>
          <a:r>
            <a:rPr lang="es-CR" sz="2000" kern="1200" smtClean="0"/>
            <a:t>Efectividad de la política de competencia</a:t>
          </a:r>
          <a:endParaRPr lang="es-CR" sz="2000" kern="1200"/>
        </a:p>
        <a:p>
          <a:pPr marL="228600" lvl="1" indent="-228600" algn="l" defTabSz="889000" rtl="0">
            <a:lnSpc>
              <a:spcPct val="90000"/>
            </a:lnSpc>
            <a:spcBef>
              <a:spcPct val="0"/>
            </a:spcBef>
            <a:spcAft>
              <a:spcPct val="15000"/>
            </a:spcAft>
            <a:buChar char="••"/>
          </a:pPr>
          <a:r>
            <a:rPr lang="es-CR" sz="2000" kern="1200" smtClean="0"/>
            <a:t>Procedimientos y días para establecer un negocio</a:t>
          </a:r>
          <a:endParaRPr lang="es-CR" sz="2000" kern="1200"/>
        </a:p>
      </dsp:txBody>
      <dsp:txXfrm>
        <a:off x="0" y="299093"/>
        <a:ext cx="8229600" cy="1827000"/>
      </dsp:txXfrm>
    </dsp:sp>
    <dsp:sp modelId="{1319B8EC-A6D4-9F47-993C-4936025FA51E}">
      <dsp:nvSpPr>
        <dsp:cNvPr id="0" name=""/>
        <dsp:cNvSpPr/>
      </dsp:nvSpPr>
      <dsp:spPr>
        <a:xfrm>
          <a:off x="411480" y="3893"/>
          <a:ext cx="5760720" cy="590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89000" rtl="0">
            <a:lnSpc>
              <a:spcPct val="90000"/>
            </a:lnSpc>
            <a:spcBef>
              <a:spcPct val="0"/>
            </a:spcBef>
            <a:spcAft>
              <a:spcPct val="35000"/>
            </a:spcAft>
          </a:pPr>
          <a:r>
            <a:rPr lang="es-CR" sz="2000" kern="1200" dirty="0" smtClean="0"/>
            <a:t>Competencia local</a:t>
          </a:r>
          <a:endParaRPr lang="es-CR" sz="2000" kern="1200" dirty="0"/>
        </a:p>
      </dsp:txBody>
      <dsp:txXfrm>
        <a:off x="440301" y="32714"/>
        <a:ext cx="5703078" cy="532758"/>
      </dsp:txXfrm>
    </dsp:sp>
    <dsp:sp modelId="{55986369-7CFA-A547-BB84-A2D6234B525F}">
      <dsp:nvSpPr>
        <dsp:cNvPr id="0" name=""/>
        <dsp:cNvSpPr/>
      </dsp:nvSpPr>
      <dsp:spPr>
        <a:xfrm>
          <a:off x="0" y="2529293"/>
          <a:ext cx="8229600" cy="2142000"/>
        </a:xfrm>
        <a:prstGeom prst="rect">
          <a:avLst/>
        </a:prstGeom>
        <a:solidFill>
          <a:schemeClr val="lt1">
            <a:alpha val="90000"/>
            <a:hueOff val="0"/>
            <a:satOff val="0"/>
            <a:lumOff val="0"/>
            <a:alphaOff val="0"/>
          </a:schemeClr>
        </a:solidFill>
        <a:ln w="25400" cap="flat" cmpd="sng" algn="ctr">
          <a:solidFill>
            <a:schemeClr val="accent2">
              <a:hueOff val="4681520"/>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16560" rIns="638708" bIns="142240" numCol="1" spcCol="1270" anchor="t" anchorCtr="0">
          <a:noAutofit/>
        </a:bodyPr>
        <a:lstStyle/>
        <a:p>
          <a:pPr marL="228600" lvl="1" indent="-228600" algn="l" defTabSz="889000" rtl="0">
            <a:lnSpc>
              <a:spcPct val="90000"/>
            </a:lnSpc>
            <a:spcBef>
              <a:spcPct val="0"/>
            </a:spcBef>
            <a:spcAft>
              <a:spcPct val="15000"/>
            </a:spcAft>
            <a:buChar char="••"/>
          </a:pPr>
          <a:r>
            <a:rPr lang="es-CR" sz="2000" kern="1200" smtClean="0"/>
            <a:t>Barreras al comercio</a:t>
          </a:r>
          <a:endParaRPr lang="es-CR" sz="2000" kern="1200"/>
        </a:p>
        <a:p>
          <a:pPr marL="228600" lvl="1" indent="-228600" algn="l" defTabSz="889000" rtl="0">
            <a:lnSpc>
              <a:spcPct val="90000"/>
            </a:lnSpc>
            <a:spcBef>
              <a:spcPct val="0"/>
            </a:spcBef>
            <a:spcAft>
              <a:spcPct val="15000"/>
            </a:spcAft>
            <a:buChar char="••"/>
          </a:pPr>
          <a:r>
            <a:rPr lang="es-CR" sz="2000" kern="1200" smtClean="0"/>
            <a:t>Aranceles</a:t>
          </a:r>
          <a:endParaRPr lang="es-CR" sz="2000" kern="1200"/>
        </a:p>
        <a:p>
          <a:pPr marL="228600" lvl="1" indent="-228600" algn="l" defTabSz="889000" rtl="0">
            <a:lnSpc>
              <a:spcPct val="90000"/>
            </a:lnSpc>
            <a:spcBef>
              <a:spcPct val="0"/>
            </a:spcBef>
            <a:spcAft>
              <a:spcPct val="15000"/>
            </a:spcAft>
            <a:buChar char="••"/>
          </a:pPr>
          <a:r>
            <a:rPr lang="es-CR" sz="2000" kern="1200" smtClean="0"/>
            <a:t>Prevalencia de dueños extranjeros</a:t>
          </a:r>
          <a:endParaRPr lang="es-CR" sz="2000" kern="1200"/>
        </a:p>
        <a:p>
          <a:pPr marL="228600" lvl="1" indent="-228600" algn="l" defTabSz="889000" rtl="0">
            <a:lnSpc>
              <a:spcPct val="90000"/>
            </a:lnSpc>
            <a:spcBef>
              <a:spcPct val="0"/>
            </a:spcBef>
            <a:spcAft>
              <a:spcPct val="15000"/>
            </a:spcAft>
            <a:buChar char="••"/>
          </a:pPr>
          <a:r>
            <a:rPr lang="es-CR" sz="2000" kern="1200" dirty="0" smtClean="0"/>
            <a:t>Carga de los procedimientos aduaneros</a:t>
          </a:r>
          <a:endParaRPr lang="es-CR" sz="2000" kern="1200" dirty="0"/>
        </a:p>
        <a:p>
          <a:pPr marL="228600" lvl="1" indent="-228600" algn="l" defTabSz="889000" rtl="0">
            <a:lnSpc>
              <a:spcPct val="90000"/>
            </a:lnSpc>
            <a:spcBef>
              <a:spcPct val="0"/>
            </a:spcBef>
            <a:spcAft>
              <a:spcPct val="15000"/>
            </a:spcAft>
            <a:buChar char="••"/>
          </a:pPr>
          <a:r>
            <a:rPr lang="es-CR" sz="2000" kern="1200" smtClean="0"/>
            <a:t>Importaciones como % del PIB</a:t>
          </a:r>
          <a:endParaRPr lang="es-CR" sz="2000" kern="1200"/>
        </a:p>
      </dsp:txBody>
      <dsp:txXfrm>
        <a:off x="0" y="2529293"/>
        <a:ext cx="8229600" cy="2142000"/>
      </dsp:txXfrm>
    </dsp:sp>
    <dsp:sp modelId="{3B48409D-4D66-C148-8C54-A6DDC6BF6693}">
      <dsp:nvSpPr>
        <dsp:cNvPr id="0" name=""/>
        <dsp:cNvSpPr/>
      </dsp:nvSpPr>
      <dsp:spPr>
        <a:xfrm>
          <a:off x="411480" y="2234093"/>
          <a:ext cx="5760720" cy="590400"/>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89000" rtl="0">
            <a:lnSpc>
              <a:spcPct val="90000"/>
            </a:lnSpc>
            <a:spcBef>
              <a:spcPct val="0"/>
            </a:spcBef>
            <a:spcAft>
              <a:spcPct val="35000"/>
            </a:spcAft>
          </a:pPr>
          <a:r>
            <a:rPr lang="es-CR" sz="2000" kern="1200" dirty="0" smtClean="0"/>
            <a:t>Competencia intenacional</a:t>
          </a:r>
          <a:endParaRPr lang="es-CR" sz="2000" kern="1200" dirty="0"/>
        </a:p>
      </dsp:txBody>
      <dsp:txXfrm>
        <a:off x="440301" y="2262914"/>
        <a:ext cx="5703078"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0D0DB-179F-8A4D-AB4A-D656E99587BB}">
      <dsp:nvSpPr>
        <dsp:cNvPr id="0" name=""/>
        <dsp:cNvSpPr/>
      </dsp:nvSpPr>
      <dsp:spPr>
        <a:xfrm>
          <a:off x="1777206" y="0"/>
          <a:ext cx="4675187" cy="4675187"/>
        </a:xfrm>
        <a:prstGeom prst="quadArrow">
          <a:avLst>
            <a:gd name="adj1" fmla="val 2000"/>
            <a:gd name="adj2" fmla="val 4000"/>
            <a:gd name="adj3" fmla="val 5000"/>
          </a:avLst>
        </a:prstGeom>
        <a:gradFill rotWithShape="0">
          <a:gsLst>
            <a:gs pos="0">
              <a:schemeClr val="accent2">
                <a:tint val="40000"/>
                <a:hueOff val="0"/>
                <a:satOff val="0"/>
                <a:lumOff val="0"/>
                <a:alphaOff val="0"/>
                <a:tint val="100000"/>
                <a:shade val="100000"/>
                <a:satMod val="130000"/>
              </a:schemeClr>
            </a:gs>
            <a:gs pos="100000">
              <a:schemeClr val="accent2">
                <a:tint val="40000"/>
                <a:hueOff val="0"/>
                <a:satOff val="0"/>
                <a:lumOff val="0"/>
                <a:alphaOff val="0"/>
                <a:tint val="50000"/>
                <a:shade val="100000"/>
                <a:satMod val="3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D667ACA-F4BB-5A43-B18D-B155844C6325}">
      <dsp:nvSpPr>
        <dsp:cNvPr id="0" name=""/>
        <dsp:cNvSpPr/>
      </dsp:nvSpPr>
      <dsp:spPr>
        <a:xfrm>
          <a:off x="2081093" y="303887"/>
          <a:ext cx="1870074" cy="1870074"/>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R" sz="2000" kern="1200" dirty="0" smtClean="0"/>
            <a:t>Apertura unilateral</a:t>
          </a:r>
          <a:endParaRPr lang="es-CR" sz="2000" kern="1200" dirty="0"/>
        </a:p>
      </dsp:txBody>
      <dsp:txXfrm>
        <a:off x="2172382" y="395176"/>
        <a:ext cx="1687496" cy="1687496"/>
      </dsp:txXfrm>
    </dsp:sp>
    <dsp:sp modelId="{68081170-4559-0744-9876-559617DEE2FF}">
      <dsp:nvSpPr>
        <dsp:cNvPr id="0" name=""/>
        <dsp:cNvSpPr/>
      </dsp:nvSpPr>
      <dsp:spPr>
        <a:xfrm>
          <a:off x="4278431" y="303887"/>
          <a:ext cx="1870074" cy="1870074"/>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R" sz="2000" kern="1200" dirty="0" smtClean="0"/>
            <a:t>Multilateral OMC</a:t>
          </a:r>
          <a:endParaRPr lang="es-CR" sz="2000" kern="1200" dirty="0"/>
        </a:p>
      </dsp:txBody>
      <dsp:txXfrm>
        <a:off x="4369720" y="395176"/>
        <a:ext cx="1687496" cy="1687496"/>
      </dsp:txXfrm>
    </dsp:sp>
    <dsp:sp modelId="{169926A6-5E85-A546-BDCF-2E99E57FA90C}">
      <dsp:nvSpPr>
        <dsp:cNvPr id="0" name=""/>
        <dsp:cNvSpPr/>
      </dsp:nvSpPr>
      <dsp:spPr>
        <a:xfrm>
          <a:off x="2081093" y="2501225"/>
          <a:ext cx="1870074" cy="1870074"/>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R" sz="2000" kern="1200" dirty="0" smtClean="0"/>
            <a:t>Regional Centroamérica </a:t>
          </a:r>
          <a:r>
            <a:rPr lang="mr-IN" sz="2000" kern="1200" dirty="0" smtClean="0"/>
            <a:t>–</a:t>
          </a:r>
          <a:r>
            <a:rPr lang="es-CR" sz="2000" kern="1200" dirty="0" smtClean="0"/>
            <a:t> CAFTA</a:t>
          </a:r>
          <a:endParaRPr lang="es-CR" sz="2000" kern="1200" dirty="0"/>
        </a:p>
      </dsp:txBody>
      <dsp:txXfrm>
        <a:off x="2172382" y="2592514"/>
        <a:ext cx="1687496" cy="1687496"/>
      </dsp:txXfrm>
    </dsp:sp>
    <dsp:sp modelId="{6671E8E7-3436-6F42-A4C4-576EEAACA9B2}">
      <dsp:nvSpPr>
        <dsp:cNvPr id="0" name=""/>
        <dsp:cNvSpPr/>
      </dsp:nvSpPr>
      <dsp:spPr>
        <a:xfrm>
          <a:off x="4278431" y="2501225"/>
          <a:ext cx="1870074" cy="1870074"/>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R" sz="2000" kern="1200" dirty="0" smtClean="0"/>
            <a:t>Bilateral</a:t>
          </a:r>
          <a:endParaRPr lang="es-CR" sz="2000" kern="1200" dirty="0"/>
        </a:p>
      </dsp:txBody>
      <dsp:txXfrm>
        <a:off x="4369720" y="2592514"/>
        <a:ext cx="1687496" cy="16874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58DA9-0F2A-476B-A861-371DE23DB962}">
      <dsp:nvSpPr>
        <dsp:cNvPr id="0" name=""/>
        <dsp:cNvSpPr/>
      </dsp:nvSpPr>
      <dsp:spPr>
        <a:xfrm>
          <a:off x="715511" y="0"/>
          <a:ext cx="1783923" cy="573656"/>
        </a:xfrm>
        <a:prstGeom prst="roundRect">
          <a:avLst>
            <a:gd name="adj" fmla="val 10000"/>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CR" sz="1300" kern="1200" dirty="0">
              <a:latin typeface="Arial Narrow" panose="020B0606020202030204" pitchFamily="34" charset="0"/>
            </a:rPr>
            <a:t>Acuerdos Comerciales: 17</a:t>
          </a:r>
        </a:p>
      </dsp:txBody>
      <dsp:txXfrm>
        <a:off x="732313" y="16802"/>
        <a:ext cx="1750319" cy="540052"/>
      </dsp:txXfrm>
    </dsp:sp>
    <dsp:sp modelId="{8A7F2D08-A46A-4ECB-A659-2304C2A75515}">
      <dsp:nvSpPr>
        <dsp:cNvPr id="0" name=""/>
        <dsp:cNvSpPr/>
      </dsp:nvSpPr>
      <dsp:spPr>
        <a:xfrm rot="5358882">
          <a:off x="1504482" y="588769"/>
          <a:ext cx="216293" cy="25814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CR" sz="1100" kern="1200">
            <a:latin typeface="Arial Narrow" panose="020B0606020202030204" pitchFamily="34" charset="0"/>
          </a:endParaRPr>
        </a:p>
      </dsp:txBody>
      <dsp:txXfrm rot="-5400000">
        <a:off x="1534797" y="609697"/>
        <a:ext cx="154887" cy="151405"/>
      </dsp:txXfrm>
    </dsp:sp>
    <dsp:sp modelId="{E3070B86-8327-4864-BE55-56251B6861B7}">
      <dsp:nvSpPr>
        <dsp:cNvPr id="0" name=""/>
        <dsp:cNvSpPr/>
      </dsp:nvSpPr>
      <dsp:spPr>
        <a:xfrm>
          <a:off x="725822" y="862027"/>
          <a:ext cx="1783923" cy="573656"/>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CR" sz="1300" kern="1200" dirty="0">
              <a:latin typeface="Arial Narrow" panose="020B0606020202030204" pitchFamily="34" charset="0"/>
            </a:rPr>
            <a:t>Alcance: 56 países</a:t>
          </a:r>
        </a:p>
      </dsp:txBody>
      <dsp:txXfrm>
        <a:off x="742624" y="878829"/>
        <a:ext cx="1750319" cy="540052"/>
      </dsp:txXfrm>
    </dsp:sp>
    <dsp:sp modelId="{039A789A-E998-444C-852B-F036763331EC}">
      <dsp:nvSpPr>
        <dsp:cNvPr id="0" name=""/>
        <dsp:cNvSpPr/>
      </dsp:nvSpPr>
      <dsp:spPr>
        <a:xfrm rot="5400000">
          <a:off x="1510223" y="1450025"/>
          <a:ext cx="215121" cy="258145"/>
        </a:xfrm>
        <a:prstGeom prst="rightArrow">
          <a:avLst>
            <a:gd name="adj1" fmla="val 60000"/>
            <a:gd name="adj2" fmla="val 50000"/>
          </a:avLst>
        </a:prstGeom>
        <a:solidFill>
          <a:schemeClr val="accent2">
            <a:hueOff val="2340760"/>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R" sz="1000" kern="1200">
            <a:latin typeface="Arial Narrow" panose="020B0606020202030204" pitchFamily="34" charset="0"/>
          </a:endParaRPr>
        </a:p>
      </dsp:txBody>
      <dsp:txXfrm rot="-5400000">
        <a:off x="1540340" y="1471537"/>
        <a:ext cx="154887" cy="150585"/>
      </dsp:txXfrm>
    </dsp:sp>
    <dsp:sp modelId="{8118992A-A0D7-46E0-A108-111F9C9C2FC1}">
      <dsp:nvSpPr>
        <dsp:cNvPr id="0" name=""/>
        <dsp:cNvSpPr/>
      </dsp:nvSpPr>
      <dsp:spPr>
        <a:xfrm>
          <a:off x="725822" y="1722512"/>
          <a:ext cx="1783923" cy="573656"/>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CR" sz="1300" kern="1200" dirty="0">
              <a:solidFill>
                <a:schemeClr val="accent5">
                  <a:lumMod val="50000"/>
                </a:schemeClr>
              </a:solidFill>
              <a:latin typeface="Arial Narrow" panose="020B0606020202030204" pitchFamily="34" charset="0"/>
            </a:rPr>
            <a:t>Mercado total: </a:t>
          </a:r>
        </a:p>
        <a:p>
          <a:pPr lvl="0" algn="ctr" defTabSz="577850" rtl="0">
            <a:lnSpc>
              <a:spcPct val="90000"/>
            </a:lnSpc>
            <a:spcBef>
              <a:spcPct val="0"/>
            </a:spcBef>
            <a:spcAft>
              <a:spcPct val="35000"/>
            </a:spcAft>
          </a:pPr>
          <a:r>
            <a:rPr lang="es-CR" sz="1300" kern="1200" dirty="0">
              <a:solidFill>
                <a:schemeClr val="accent5">
                  <a:lumMod val="50000"/>
                </a:schemeClr>
              </a:solidFill>
              <a:latin typeface="Arial Narrow" panose="020B0606020202030204" pitchFamily="34" charset="0"/>
            </a:rPr>
            <a:t>2.561 millones hab.</a:t>
          </a:r>
        </a:p>
      </dsp:txBody>
      <dsp:txXfrm>
        <a:off x="742624" y="1739314"/>
        <a:ext cx="1750319" cy="540052"/>
      </dsp:txXfrm>
    </dsp:sp>
    <dsp:sp modelId="{BEC08A6B-C3B2-46A0-A86A-65C1005AF768}">
      <dsp:nvSpPr>
        <dsp:cNvPr id="0" name=""/>
        <dsp:cNvSpPr/>
      </dsp:nvSpPr>
      <dsp:spPr>
        <a:xfrm rot="5400000">
          <a:off x="1510223" y="2310510"/>
          <a:ext cx="215121" cy="258145"/>
        </a:xfrm>
        <a:prstGeom prst="rightArrow">
          <a:avLst>
            <a:gd name="adj1" fmla="val 60000"/>
            <a:gd name="adj2" fmla="val 50000"/>
          </a:avLst>
        </a:prstGeom>
        <a:solidFill>
          <a:schemeClr val="accent2">
            <a:hueOff val="4681520"/>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R" sz="1000" kern="1200">
            <a:latin typeface="Arial Narrow" panose="020B0606020202030204" pitchFamily="34" charset="0"/>
          </a:endParaRPr>
        </a:p>
      </dsp:txBody>
      <dsp:txXfrm rot="-5400000">
        <a:off x="1540340" y="2332022"/>
        <a:ext cx="154887" cy="150585"/>
      </dsp:txXfrm>
    </dsp:sp>
    <dsp:sp modelId="{9D25D5BD-6DF5-455E-9DBA-103BAFB20C1F}">
      <dsp:nvSpPr>
        <dsp:cNvPr id="0" name=""/>
        <dsp:cNvSpPr/>
      </dsp:nvSpPr>
      <dsp:spPr>
        <a:xfrm>
          <a:off x="725822" y="2582997"/>
          <a:ext cx="1783923" cy="573656"/>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CR" sz="1300" kern="1200" dirty="0">
              <a:solidFill>
                <a:schemeClr val="accent5">
                  <a:lumMod val="50000"/>
                </a:schemeClr>
              </a:solidFill>
              <a:latin typeface="Arial Narrow" panose="020B0606020202030204" pitchFamily="34" charset="0"/>
            </a:rPr>
            <a:t>Mercado Centroamericano: </a:t>
          </a:r>
          <a:r>
            <a:rPr lang="es-CR" sz="1300" b="0" i="0" u="none" kern="1200" dirty="0">
              <a:solidFill>
                <a:schemeClr val="accent5">
                  <a:lumMod val="50000"/>
                </a:schemeClr>
              </a:solidFill>
              <a:latin typeface="Arial Narrow" panose="020B0606020202030204" pitchFamily="34" charset="0"/>
            </a:rPr>
            <a:t>45,2 millones hab.</a:t>
          </a:r>
          <a:endParaRPr lang="es-CR" sz="1300" kern="1200" dirty="0">
            <a:solidFill>
              <a:schemeClr val="accent5">
                <a:lumMod val="50000"/>
              </a:schemeClr>
            </a:solidFill>
            <a:latin typeface="Arial Narrow" panose="020B0606020202030204" pitchFamily="34" charset="0"/>
          </a:endParaRPr>
        </a:p>
      </dsp:txBody>
      <dsp:txXfrm>
        <a:off x="742624" y="2599799"/>
        <a:ext cx="1750319" cy="540052"/>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0.02616</cdr:x>
      <cdr:y>0.93864</cdr:y>
    </cdr:from>
    <cdr:to>
      <cdr:x>0.48115</cdr:x>
      <cdr:y>0.98637</cdr:y>
    </cdr:to>
    <cdr:sp macro="" textlink="">
      <cdr:nvSpPr>
        <cdr:cNvPr id="2" name="TextBox 1"/>
        <cdr:cNvSpPr txBox="1"/>
      </cdr:nvSpPr>
      <cdr:spPr>
        <a:xfrm xmlns:a="http://schemas.openxmlformats.org/drawingml/2006/main">
          <a:off x="215255" y="4248249"/>
          <a:ext cx="3744416"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R" sz="800" dirty="0" smtClean="0">
              <a:latin typeface="Arial Narrow" panose="020B0606020202030204" pitchFamily="34" charset="0"/>
            </a:rPr>
            <a:t>* Argentina hasta 2014</a:t>
          </a:r>
          <a:endParaRPr lang="es-CR" sz="800" dirty="0">
            <a:latin typeface="Arial Narrow" panose="020B060602020203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382DB6-6F44-324E-B4A9-EF370AD877B8}" type="datetimeFigureOut">
              <a:rPr lang="en-US" smtClean="0"/>
              <a:t>4/20/17</a:t>
            </a:fld>
            <a:endParaRPr lang="es-C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8B2DD9-85E0-7D4B-982C-4DFEB27C3C85}" type="slidenum">
              <a:rPr lang="es-CR" smtClean="0"/>
              <a:t>‹#›</a:t>
            </a:fld>
            <a:endParaRPr lang="es-CR"/>
          </a:p>
        </p:txBody>
      </p:sp>
    </p:spTree>
    <p:extLst>
      <p:ext uri="{BB962C8B-B14F-4D97-AF65-F5344CB8AC3E}">
        <p14:creationId xmlns:p14="http://schemas.microsoft.com/office/powerpoint/2010/main" val="2511483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R" dirty="0"/>
          </a:p>
        </p:txBody>
      </p:sp>
      <p:sp>
        <p:nvSpPr>
          <p:cNvPr id="4" name="Slide Number Placeholder 3"/>
          <p:cNvSpPr>
            <a:spLocks noGrp="1"/>
          </p:cNvSpPr>
          <p:nvPr>
            <p:ph type="sldNum" sz="quarter" idx="10"/>
          </p:nvPr>
        </p:nvSpPr>
        <p:spPr/>
        <p:txBody>
          <a:bodyPr/>
          <a:lstStyle/>
          <a:p>
            <a:fld id="{3E4F18ED-845E-4FC2-A157-D6C00BFEF41E}" type="slidenum">
              <a:rPr lang="es-CR" smtClean="0"/>
              <a:t>3</a:t>
            </a:fld>
            <a:endParaRPr lang="es-CR"/>
          </a:p>
        </p:txBody>
      </p:sp>
    </p:spTree>
    <p:extLst>
      <p:ext uri="{BB962C8B-B14F-4D97-AF65-F5344CB8AC3E}">
        <p14:creationId xmlns:p14="http://schemas.microsoft.com/office/powerpoint/2010/main" val="3087064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R" dirty="0" smtClean="0"/>
              <a:t>Esta filmina señala cuanto</a:t>
            </a:r>
            <a:r>
              <a:rPr lang="es-CR" baseline="0" dirty="0" smtClean="0"/>
              <a:t> representa el </a:t>
            </a:r>
            <a:r>
              <a:rPr lang="es-CR" baseline="0" dirty="0" err="1" smtClean="0"/>
              <a:t>pib</a:t>
            </a:r>
            <a:r>
              <a:rPr lang="es-CR" baseline="0" dirty="0" smtClean="0"/>
              <a:t> per cápita de América Latina con respecto a los países ricos si ellos fueran 100</a:t>
            </a:r>
            <a:endParaRPr lang="es-CR" dirty="0"/>
          </a:p>
        </p:txBody>
      </p:sp>
      <p:sp>
        <p:nvSpPr>
          <p:cNvPr id="4" name="Slide Number Placeholder 3"/>
          <p:cNvSpPr>
            <a:spLocks noGrp="1"/>
          </p:cNvSpPr>
          <p:nvPr>
            <p:ph type="sldNum" sz="quarter" idx="10"/>
          </p:nvPr>
        </p:nvSpPr>
        <p:spPr/>
        <p:txBody>
          <a:bodyPr/>
          <a:lstStyle/>
          <a:p>
            <a:fld id="{3E4F18ED-845E-4FC2-A157-D6C00BFEF41E}" type="slidenum">
              <a:rPr lang="es-CR" smtClean="0"/>
              <a:t>5</a:t>
            </a:fld>
            <a:endParaRPr lang="es-CR"/>
          </a:p>
        </p:txBody>
      </p:sp>
    </p:spTree>
    <p:extLst>
      <p:ext uri="{BB962C8B-B14F-4D97-AF65-F5344CB8AC3E}">
        <p14:creationId xmlns:p14="http://schemas.microsoft.com/office/powerpoint/2010/main" val="3991178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smtClean="0"/>
              <a:t>Click to edit Master title style</a:t>
            </a:r>
            <a:endParaRPr lang="es-C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es-CR"/>
          </a:p>
        </p:txBody>
      </p:sp>
      <p:sp>
        <p:nvSpPr>
          <p:cNvPr id="4" name="Date Placeholder 3"/>
          <p:cNvSpPr>
            <a:spLocks noGrp="1"/>
          </p:cNvSpPr>
          <p:nvPr>
            <p:ph type="dt" sz="half" idx="10"/>
          </p:nvPr>
        </p:nvSpPr>
        <p:spPr/>
        <p:txBody>
          <a:bodyPr/>
          <a:lstStyle/>
          <a:p>
            <a:fld id="{1B43C138-9676-DF43-BB9A-D02A593AF524}" type="datetimeFigureOut">
              <a:rPr lang="en-US" smtClean="0"/>
              <a:t>4/20/17</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3958124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CR"/>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4" name="Date Placeholder 3"/>
          <p:cNvSpPr>
            <a:spLocks noGrp="1"/>
          </p:cNvSpPr>
          <p:nvPr>
            <p:ph type="dt" sz="half" idx="10"/>
          </p:nvPr>
        </p:nvSpPr>
        <p:spPr/>
        <p:txBody>
          <a:bodyPr/>
          <a:lstStyle/>
          <a:p>
            <a:fld id="{1B43C138-9676-DF43-BB9A-D02A593AF524}" type="datetimeFigureOut">
              <a:rPr lang="en-US" smtClean="0"/>
              <a:t>4/20/17</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342912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smtClean="0"/>
              <a:t>Click to edit Master title style</a:t>
            </a:r>
            <a:endParaRPr lang="es-C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1B43C138-9676-DF43-BB9A-D02A593AF524}" type="datetimeFigureOut">
              <a:rPr lang="en-US" smtClean="0"/>
              <a:t>4/20/17</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3381813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C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5" name="Date Placeholder 4"/>
          <p:cNvSpPr>
            <a:spLocks noGrp="1"/>
          </p:cNvSpPr>
          <p:nvPr>
            <p:ph type="dt" sz="half" idx="10"/>
          </p:nvPr>
        </p:nvSpPr>
        <p:spPr/>
        <p:txBody>
          <a:bodyPr/>
          <a:lstStyle/>
          <a:p>
            <a:fld id="{1B43C138-9676-DF43-BB9A-D02A593AF524}" type="datetimeFigureOut">
              <a:rPr lang="en-US" smtClean="0"/>
              <a:t>4/20/17</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406911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Click to edit Master title style</a:t>
            </a:r>
            <a:endParaRPr lang="es-C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7" name="Date Placeholder 6"/>
          <p:cNvSpPr>
            <a:spLocks noGrp="1"/>
          </p:cNvSpPr>
          <p:nvPr>
            <p:ph type="dt" sz="half" idx="10"/>
          </p:nvPr>
        </p:nvSpPr>
        <p:spPr/>
        <p:txBody>
          <a:bodyPr/>
          <a:lstStyle/>
          <a:p>
            <a:fld id="{1B43C138-9676-DF43-BB9A-D02A593AF524}" type="datetimeFigureOut">
              <a:rPr lang="en-US" smtClean="0"/>
              <a:t>4/20/17</a:t>
            </a:fld>
            <a:endParaRPr lang="es-CR"/>
          </a:p>
        </p:txBody>
      </p:sp>
      <p:sp>
        <p:nvSpPr>
          <p:cNvPr id="8" name="Footer Placeholder 7"/>
          <p:cNvSpPr>
            <a:spLocks noGrp="1"/>
          </p:cNvSpPr>
          <p:nvPr>
            <p:ph type="ftr" sz="quarter" idx="11"/>
          </p:nvPr>
        </p:nvSpPr>
        <p:spPr/>
        <p:txBody>
          <a:bodyPr/>
          <a:lstStyle/>
          <a:p>
            <a:endParaRPr lang="es-CR"/>
          </a:p>
        </p:txBody>
      </p:sp>
      <p:sp>
        <p:nvSpPr>
          <p:cNvPr id="9" name="Slide Number Placeholder 8"/>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2363945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CR"/>
          </a:p>
        </p:txBody>
      </p:sp>
      <p:sp>
        <p:nvSpPr>
          <p:cNvPr id="3" name="Date Placeholder 2"/>
          <p:cNvSpPr>
            <a:spLocks noGrp="1"/>
          </p:cNvSpPr>
          <p:nvPr>
            <p:ph type="dt" sz="half" idx="10"/>
          </p:nvPr>
        </p:nvSpPr>
        <p:spPr/>
        <p:txBody>
          <a:bodyPr/>
          <a:lstStyle/>
          <a:p>
            <a:fld id="{1B43C138-9676-DF43-BB9A-D02A593AF524}" type="datetimeFigureOut">
              <a:rPr lang="en-US" smtClean="0"/>
              <a:t>4/20/17</a:t>
            </a:fld>
            <a:endParaRPr lang="es-CR"/>
          </a:p>
        </p:txBody>
      </p:sp>
      <p:sp>
        <p:nvSpPr>
          <p:cNvPr id="4" name="Footer Placeholder 3"/>
          <p:cNvSpPr>
            <a:spLocks noGrp="1"/>
          </p:cNvSpPr>
          <p:nvPr>
            <p:ph type="ftr" sz="quarter" idx="11"/>
          </p:nvPr>
        </p:nvSpPr>
        <p:spPr/>
        <p:txBody>
          <a:bodyPr/>
          <a:lstStyle/>
          <a:p>
            <a:endParaRPr lang="es-CR"/>
          </a:p>
        </p:txBody>
      </p:sp>
      <p:sp>
        <p:nvSpPr>
          <p:cNvPr id="5" name="Slide Number Placeholder 4"/>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287617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3C138-9676-DF43-BB9A-D02A593AF524}" type="datetimeFigureOut">
              <a:rPr lang="en-US" smtClean="0"/>
              <a:t>4/20/17</a:t>
            </a:fld>
            <a:endParaRPr lang="es-CR"/>
          </a:p>
        </p:txBody>
      </p:sp>
      <p:sp>
        <p:nvSpPr>
          <p:cNvPr id="3" name="Footer Placeholder 2"/>
          <p:cNvSpPr>
            <a:spLocks noGrp="1"/>
          </p:cNvSpPr>
          <p:nvPr>
            <p:ph type="ftr" sz="quarter" idx="11"/>
          </p:nvPr>
        </p:nvSpPr>
        <p:spPr/>
        <p:txBody>
          <a:bodyPr/>
          <a:lstStyle/>
          <a:p>
            <a:endParaRPr lang="es-CR"/>
          </a:p>
        </p:txBody>
      </p:sp>
      <p:sp>
        <p:nvSpPr>
          <p:cNvPr id="4" name="Slide Number Placeholder 3"/>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182358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smtClean="0"/>
              <a:t>Click to edit Master title style</a:t>
            </a:r>
            <a:endParaRPr lang="es-C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1B43C138-9676-DF43-BB9A-D02A593AF524}" type="datetimeFigureOut">
              <a:rPr lang="en-US" smtClean="0"/>
              <a:t>4/20/17</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2613475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smtClean="0"/>
              <a:t>Click to edit Master title style</a:t>
            </a:r>
            <a:endParaRPr lang="es-C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1B43C138-9676-DF43-BB9A-D02A593AF524}" type="datetimeFigureOut">
              <a:rPr lang="en-US" smtClean="0"/>
              <a:t>4/20/17</a:t>
            </a:fld>
            <a:endParaRPr lang="es-CR"/>
          </a:p>
        </p:txBody>
      </p:sp>
      <p:sp>
        <p:nvSpPr>
          <p:cNvPr id="6" name="Footer Placeholder 5"/>
          <p:cNvSpPr>
            <a:spLocks noGrp="1"/>
          </p:cNvSpPr>
          <p:nvPr>
            <p:ph type="ftr" sz="quarter" idx="11"/>
          </p:nvPr>
        </p:nvSpPr>
        <p:spPr/>
        <p:txBody>
          <a:bodyPr/>
          <a:lstStyle/>
          <a:p>
            <a:endParaRPr lang="es-CR"/>
          </a:p>
        </p:txBody>
      </p:sp>
      <p:sp>
        <p:nvSpPr>
          <p:cNvPr id="7" name="Slide Number Placeholder 6"/>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56894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CR"/>
          </a:p>
        </p:txBody>
      </p:sp>
      <p:sp>
        <p:nvSpPr>
          <p:cNvPr id="3" name="Vertical Text Placeholder 2"/>
          <p:cNvSpPr>
            <a:spLocks noGrp="1"/>
          </p:cNvSpPr>
          <p:nvPr>
            <p:ph type="body" orient="vert" idx="1"/>
          </p:nvPr>
        </p:nvSpPr>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4" name="Date Placeholder 3"/>
          <p:cNvSpPr>
            <a:spLocks noGrp="1"/>
          </p:cNvSpPr>
          <p:nvPr>
            <p:ph type="dt" sz="half" idx="10"/>
          </p:nvPr>
        </p:nvSpPr>
        <p:spPr/>
        <p:txBody>
          <a:bodyPr/>
          <a:lstStyle/>
          <a:p>
            <a:fld id="{1B43C138-9676-DF43-BB9A-D02A593AF524}" type="datetimeFigureOut">
              <a:rPr lang="en-US" smtClean="0"/>
              <a:t>4/20/17</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921101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Click to edit Master title style</a:t>
            </a:r>
            <a:endParaRPr lang="es-C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4" name="Date Placeholder 3"/>
          <p:cNvSpPr>
            <a:spLocks noGrp="1"/>
          </p:cNvSpPr>
          <p:nvPr>
            <p:ph type="dt" sz="half" idx="10"/>
          </p:nvPr>
        </p:nvSpPr>
        <p:spPr/>
        <p:txBody>
          <a:bodyPr/>
          <a:lstStyle/>
          <a:p>
            <a:fld id="{1B43C138-9676-DF43-BB9A-D02A593AF524}" type="datetimeFigureOut">
              <a:rPr lang="en-US" smtClean="0"/>
              <a:t>4/20/17</a:t>
            </a:fld>
            <a:endParaRPr lang="es-CR"/>
          </a:p>
        </p:txBody>
      </p:sp>
      <p:sp>
        <p:nvSpPr>
          <p:cNvPr id="5" name="Footer Placeholder 4"/>
          <p:cNvSpPr>
            <a:spLocks noGrp="1"/>
          </p:cNvSpPr>
          <p:nvPr>
            <p:ph type="ftr" sz="quarter" idx="11"/>
          </p:nvPr>
        </p:nvSpPr>
        <p:spPr/>
        <p:txBody>
          <a:bodyPr/>
          <a:lstStyle/>
          <a:p>
            <a:endParaRPr lang="es-CR"/>
          </a:p>
        </p:txBody>
      </p:sp>
      <p:sp>
        <p:nvSpPr>
          <p:cNvPr id="6" name="Slide Number Placeholder 5"/>
          <p:cNvSpPr>
            <a:spLocks noGrp="1"/>
          </p:cNvSpPr>
          <p:nvPr>
            <p:ph type="sldNum" sz="quarter" idx="12"/>
          </p:nvPr>
        </p:nvSpPr>
        <p:spPr/>
        <p:txBody>
          <a:bodyPr/>
          <a:lstStyle/>
          <a:p>
            <a:fld id="{173A84FE-3044-2041-84BB-164846B5D978}" type="slidenum">
              <a:rPr lang="es-CR" smtClean="0"/>
              <a:t>‹#›</a:t>
            </a:fld>
            <a:endParaRPr lang="es-CR"/>
          </a:p>
        </p:txBody>
      </p:sp>
    </p:spTree>
    <p:extLst>
      <p:ext uri="{BB962C8B-B14F-4D97-AF65-F5344CB8AC3E}">
        <p14:creationId xmlns:p14="http://schemas.microsoft.com/office/powerpoint/2010/main" val="2189152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ido (blanco)">
    <p:bg>
      <p:bgRef idx="1001">
        <a:schemeClr val="bg1"/>
      </p:bgRef>
    </p:bg>
    <p:spTree>
      <p:nvGrpSpPr>
        <p:cNvPr id="1" name=""/>
        <p:cNvGrpSpPr/>
        <p:nvPr/>
      </p:nvGrpSpPr>
      <p:grpSpPr>
        <a:xfrm>
          <a:off x="0" y="0"/>
          <a:ext cx="0" cy="0"/>
          <a:chOff x="0" y="0"/>
          <a:chExt cx="0" cy="0"/>
        </a:xfrm>
      </p:grpSpPr>
      <p:sp>
        <p:nvSpPr>
          <p:cNvPr id="6" name="Rectangle 5"/>
          <p:cNvSpPr/>
          <p:nvPr userDrawn="1"/>
        </p:nvSpPr>
        <p:spPr>
          <a:xfrm>
            <a:off x="-468560" y="0"/>
            <a:ext cx="9865096" cy="6021288"/>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pic>
        <p:nvPicPr>
          <p:cNvPr id="2" name="Picture 1"/>
          <p:cNvPicPr>
            <a:picLocks noChangeAspect="1"/>
          </p:cNvPicPr>
          <p:nvPr/>
        </p:nvPicPr>
        <p:blipFill>
          <a:blip r:embed="rId2"/>
          <a:stretch>
            <a:fillRect/>
          </a:stretch>
        </p:blipFill>
        <p:spPr>
          <a:xfrm>
            <a:off x="0" y="6023350"/>
            <a:ext cx="9144000" cy="847725"/>
          </a:xfrm>
          <a:prstGeom prst="rect">
            <a:avLst/>
          </a:prstGeom>
        </p:spPr>
      </p:pic>
      <p:sp>
        <p:nvSpPr>
          <p:cNvPr id="10" name="1 Título"/>
          <p:cNvSpPr>
            <a:spLocks noGrp="1"/>
          </p:cNvSpPr>
          <p:nvPr>
            <p:ph type="title"/>
          </p:nvPr>
        </p:nvSpPr>
        <p:spPr>
          <a:xfrm>
            <a:off x="457200" y="206169"/>
            <a:ext cx="6656462" cy="858044"/>
          </a:xfrm>
          <a:prstGeom prst="rect">
            <a:avLst/>
          </a:prstGeom>
        </p:spPr>
        <p:txBody>
          <a:bodyPr/>
          <a:lstStyle>
            <a:lvl1pPr algn="l">
              <a:defRPr sz="3300">
                <a:solidFill>
                  <a:srgbClr val="0055A6"/>
                </a:solidFill>
                <a:latin typeface="Georgia" pitchFamily="18" charset="0"/>
              </a:defRPr>
            </a:lvl1pPr>
          </a:lstStyle>
          <a:p>
            <a:r>
              <a:rPr lang="en-US" smtClean="0"/>
              <a:t>Click to edit Master title style</a:t>
            </a:r>
            <a:endParaRPr lang="es-AR" dirty="0"/>
          </a:p>
        </p:txBody>
      </p:sp>
      <p:sp>
        <p:nvSpPr>
          <p:cNvPr id="11" name="2 Marcador de contenido"/>
          <p:cNvSpPr>
            <a:spLocks noGrp="1"/>
          </p:cNvSpPr>
          <p:nvPr>
            <p:ph idx="1"/>
          </p:nvPr>
        </p:nvSpPr>
        <p:spPr>
          <a:xfrm>
            <a:off x="457200" y="1201262"/>
            <a:ext cx="8229600" cy="4676010"/>
          </a:xfrm>
          <a:prstGeom prst="rect">
            <a:avLst/>
          </a:prstGeom>
        </p:spPr>
        <p:txBody>
          <a:bodyPr/>
          <a:lstStyle>
            <a:lvl1pPr>
              <a:defRPr sz="2800">
                <a:solidFill>
                  <a:srgbClr val="474747"/>
                </a:solidFill>
                <a:latin typeface="Arial Narrow" pitchFamily="34" charset="0"/>
              </a:defRPr>
            </a:lvl1pPr>
          </a:lstStyle>
          <a:p>
            <a:pPr lvl="0"/>
            <a:r>
              <a:rPr lang="en-US" smtClean="0"/>
              <a:t>Click to edit Master text styles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 y="6188553"/>
            <a:ext cx="2597728" cy="400922"/>
          </a:xfrm>
          <a:prstGeom prst="rect">
            <a:avLst/>
          </a:prstGeom>
        </p:spPr>
      </p:pic>
    </p:spTree>
    <p:extLst>
      <p:ext uri="{BB962C8B-B14F-4D97-AF65-F5344CB8AC3E}">
        <p14:creationId xmlns:p14="http://schemas.microsoft.com/office/powerpoint/2010/main" val="227122920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Contenido (blanco)">
    <p:bg>
      <p:bgRef idx="1001">
        <a:schemeClr val="bg1"/>
      </p:bgRef>
    </p:bg>
    <p:spTree>
      <p:nvGrpSpPr>
        <p:cNvPr id="1" name=""/>
        <p:cNvGrpSpPr/>
        <p:nvPr/>
      </p:nvGrpSpPr>
      <p:grpSpPr>
        <a:xfrm>
          <a:off x="0" y="0"/>
          <a:ext cx="0" cy="0"/>
          <a:chOff x="0" y="0"/>
          <a:chExt cx="0" cy="0"/>
        </a:xfrm>
      </p:grpSpPr>
      <p:sp>
        <p:nvSpPr>
          <p:cNvPr id="6" name="5 Rectángulo"/>
          <p:cNvSpPr/>
          <p:nvPr userDrawn="1"/>
        </p:nvSpPr>
        <p:spPr bwMode="auto">
          <a:xfrm>
            <a:off x="375727" y="332656"/>
            <a:ext cx="8360513" cy="527048"/>
          </a:xfrm>
          <a:prstGeom prst="rect">
            <a:avLst/>
          </a:prstGeom>
          <a:solidFill>
            <a:srgbClr val="F76409"/>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754380" indent="-685800"/>
            <a:endParaRPr lang="en-US" sz="1600" b="1" i="1" u="none" dirty="0">
              <a:solidFill>
                <a:schemeClr val="bg1"/>
              </a:solidFill>
              <a:latin typeface="+mj-lt"/>
            </a:endParaRPr>
          </a:p>
        </p:txBody>
      </p:sp>
      <p:sp>
        <p:nvSpPr>
          <p:cNvPr id="7" name="6 Triángulo isósceles"/>
          <p:cNvSpPr/>
          <p:nvPr userDrawn="1"/>
        </p:nvSpPr>
        <p:spPr bwMode="auto">
          <a:xfrm rot="10800000">
            <a:off x="611551" y="787688"/>
            <a:ext cx="344412" cy="251293"/>
          </a:xfrm>
          <a:prstGeom prst="triangle">
            <a:avLst/>
          </a:prstGeom>
          <a:solidFill>
            <a:srgbClr val="F7640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sng" strike="noStrike" cap="none" normalizeH="0" baseline="0" smtClean="0">
              <a:ln>
                <a:noFill/>
              </a:ln>
              <a:solidFill>
                <a:schemeClr val="tx1"/>
              </a:solidFill>
              <a:effectLst/>
              <a:latin typeface="Arial" charset="0"/>
            </a:endParaRPr>
          </a:p>
        </p:txBody>
      </p:sp>
      <p:pic>
        <p:nvPicPr>
          <p:cNvPr id="2" name="Picture 1"/>
          <p:cNvPicPr>
            <a:picLocks noChangeAspect="1"/>
          </p:cNvPicPr>
          <p:nvPr userDrawn="1"/>
        </p:nvPicPr>
        <p:blipFill>
          <a:blip r:embed="rId2"/>
          <a:stretch>
            <a:fillRect/>
          </a:stretch>
        </p:blipFill>
        <p:spPr>
          <a:xfrm>
            <a:off x="0" y="6023350"/>
            <a:ext cx="9144000" cy="847725"/>
          </a:xfrm>
          <a:prstGeom prst="rect">
            <a:avLst/>
          </a:prstGeom>
        </p:spPr>
      </p:pic>
      <p:sp>
        <p:nvSpPr>
          <p:cNvPr id="10" name="1 Título"/>
          <p:cNvSpPr>
            <a:spLocks noGrp="1"/>
          </p:cNvSpPr>
          <p:nvPr>
            <p:ph type="title"/>
          </p:nvPr>
        </p:nvSpPr>
        <p:spPr>
          <a:xfrm>
            <a:off x="457200" y="381672"/>
            <a:ext cx="8219256" cy="478032"/>
          </a:xfrm>
          <a:prstGeom prst="rect">
            <a:avLst/>
          </a:prstGeom>
        </p:spPr>
        <p:txBody>
          <a:bodyPr/>
          <a:lstStyle>
            <a:lvl1pPr algn="l">
              <a:defRPr sz="2000">
                <a:solidFill>
                  <a:schemeClr val="bg1"/>
                </a:solidFill>
                <a:latin typeface="Arial Narrow" pitchFamily="34" charset="0"/>
              </a:defRPr>
            </a:lvl1pPr>
          </a:lstStyle>
          <a:p>
            <a:endParaRPr lang="es-AR" dirty="0"/>
          </a:p>
        </p:txBody>
      </p:sp>
      <p:sp>
        <p:nvSpPr>
          <p:cNvPr id="11" name="2 Marcador de contenido"/>
          <p:cNvSpPr>
            <a:spLocks noGrp="1"/>
          </p:cNvSpPr>
          <p:nvPr>
            <p:ph idx="1"/>
          </p:nvPr>
        </p:nvSpPr>
        <p:spPr>
          <a:xfrm>
            <a:off x="457200" y="1201262"/>
            <a:ext cx="8229600" cy="3397616"/>
          </a:xfrm>
          <a:prstGeom prst="rect">
            <a:avLst/>
          </a:prstGeom>
        </p:spPr>
        <p:txBody>
          <a:bodyPr/>
          <a:lstStyle>
            <a:lvl1pPr>
              <a:defRPr sz="2800">
                <a:solidFill>
                  <a:srgbClr val="474747"/>
                </a:solidFill>
                <a:latin typeface="Arial Narrow" pitchFamily="34" charset="0"/>
              </a:defRPr>
            </a:lvl1pPr>
          </a:lstStyle>
          <a:p>
            <a:endParaRPr lang="es-AR" dirty="0"/>
          </a:p>
        </p:txBody>
      </p:sp>
      <p:pic>
        <p:nvPicPr>
          <p:cNvPr id="9" name="8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0396" y="6251769"/>
            <a:ext cx="2239164" cy="345583"/>
          </a:xfrm>
          <a:prstGeom prst="rect">
            <a:avLst/>
          </a:prstGeom>
        </p:spPr>
      </p:pic>
    </p:spTree>
    <p:extLst>
      <p:ext uri="{BB962C8B-B14F-4D97-AF65-F5344CB8AC3E}">
        <p14:creationId xmlns:p14="http://schemas.microsoft.com/office/powerpoint/2010/main" val="80719299"/>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ntenido (blanco)">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6023350"/>
            <a:ext cx="9144000" cy="847725"/>
          </a:xfrm>
          <a:prstGeom prst="rect">
            <a:avLst/>
          </a:prstGeom>
        </p:spPr>
      </p:pic>
      <p:sp>
        <p:nvSpPr>
          <p:cNvPr id="11" name="2 Marcador de contenido"/>
          <p:cNvSpPr>
            <a:spLocks noGrp="1"/>
          </p:cNvSpPr>
          <p:nvPr>
            <p:ph idx="1"/>
          </p:nvPr>
        </p:nvSpPr>
        <p:spPr>
          <a:xfrm>
            <a:off x="457200" y="1201262"/>
            <a:ext cx="8229600" cy="3397616"/>
          </a:xfrm>
          <a:prstGeom prst="rect">
            <a:avLst/>
          </a:prstGeom>
        </p:spPr>
        <p:txBody>
          <a:bodyPr/>
          <a:lstStyle>
            <a:lvl1pPr>
              <a:defRPr sz="2800">
                <a:solidFill>
                  <a:srgbClr val="474747"/>
                </a:solidFill>
                <a:latin typeface="Arial Narrow" pitchFamily="34" charset="0"/>
              </a:defRPr>
            </a:lvl1pPr>
          </a:lstStyle>
          <a:p>
            <a:endParaRPr lang="es-AR" dirty="0"/>
          </a:p>
        </p:txBody>
      </p:sp>
      <p:sp>
        <p:nvSpPr>
          <p:cNvPr id="6" name="5 Rectángulo"/>
          <p:cNvSpPr/>
          <p:nvPr userDrawn="1"/>
        </p:nvSpPr>
        <p:spPr bwMode="auto">
          <a:xfrm>
            <a:off x="375727" y="332656"/>
            <a:ext cx="8360513" cy="527048"/>
          </a:xfrm>
          <a:prstGeom prst="rect">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754380" indent="-685800"/>
            <a:endParaRPr lang="en-US" sz="1600" b="1" i="1" u="none" dirty="0">
              <a:solidFill>
                <a:schemeClr val="bg1"/>
              </a:solidFill>
              <a:latin typeface="+mj-lt"/>
            </a:endParaRPr>
          </a:p>
        </p:txBody>
      </p:sp>
      <p:sp>
        <p:nvSpPr>
          <p:cNvPr id="7" name="6 Triángulo isósceles"/>
          <p:cNvSpPr/>
          <p:nvPr userDrawn="1"/>
        </p:nvSpPr>
        <p:spPr bwMode="auto">
          <a:xfrm rot="10800000">
            <a:off x="611551" y="787688"/>
            <a:ext cx="344412" cy="251293"/>
          </a:xfrm>
          <a:prstGeom prst="triangle">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sng" strike="noStrike" cap="none" normalizeH="0" baseline="0" smtClean="0">
              <a:ln>
                <a:noFill/>
              </a:ln>
              <a:solidFill>
                <a:schemeClr val="tx1"/>
              </a:solidFill>
              <a:effectLst/>
              <a:latin typeface="Arial" charset="0"/>
            </a:endParaRPr>
          </a:p>
        </p:txBody>
      </p:sp>
      <p:sp>
        <p:nvSpPr>
          <p:cNvPr id="8" name="1 Título"/>
          <p:cNvSpPr>
            <a:spLocks noGrp="1"/>
          </p:cNvSpPr>
          <p:nvPr>
            <p:ph type="title"/>
          </p:nvPr>
        </p:nvSpPr>
        <p:spPr>
          <a:xfrm>
            <a:off x="457200" y="393938"/>
            <a:ext cx="8147248" cy="465766"/>
          </a:xfrm>
          <a:prstGeom prst="rect">
            <a:avLst/>
          </a:prstGeom>
        </p:spPr>
        <p:txBody>
          <a:bodyPr/>
          <a:lstStyle>
            <a:lvl1pPr algn="l">
              <a:defRPr sz="2000">
                <a:solidFill>
                  <a:schemeClr val="bg1"/>
                </a:solidFill>
                <a:latin typeface="Arial Narrow" pitchFamily="34" charset="0"/>
                <a:cs typeface="Arial" pitchFamily="34" charset="0"/>
              </a:defRPr>
            </a:lvl1pPr>
          </a:lstStyle>
          <a:p>
            <a:endParaRPr lang="es-AR" dirty="0"/>
          </a:p>
        </p:txBody>
      </p:sp>
      <p:pic>
        <p:nvPicPr>
          <p:cNvPr id="10" name="9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0396" y="6251769"/>
            <a:ext cx="2239164" cy="345583"/>
          </a:xfrm>
          <a:prstGeom prst="rect">
            <a:avLst/>
          </a:prstGeom>
        </p:spPr>
      </p:pic>
    </p:spTree>
    <p:extLst>
      <p:ext uri="{BB962C8B-B14F-4D97-AF65-F5344CB8AC3E}">
        <p14:creationId xmlns:p14="http://schemas.microsoft.com/office/powerpoint/2010/main" val="426139612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ido (blanco)">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6023350"/>
            <a:ext cx="9144000" cy="847725"/>
          </a:xfrm>
          <a:prstGeom prst="rect">
            <a:avLst/>
          </a:prstGeom>
        </p:spPr>
      </p:pic>
      <p:sp>
        <p:nvSpPr>
          <p:cNvPr id="11" name="2 Marcador de contenido"/>
          <p:cNvSpPr>
            <a:spLocks noGrp="1"/>
          </p:cNvSpPr>
          <p:nvPr>
            <p:ph idx="1"/>
          </p:nvPr>
        </p:nvSpPr>
        <p:spPr>
          <a:xfrm>
            <a:off x="457200" y="1201262"/>
            <a:ext cx="8229600" cy="3397616"/>
          </a:xfrm>
          <a:prstGeom prst="rect">
            <a:avLst/>
          </a:prstGeom>
        </p:spPr>
        <p:txBody>
          <a:bodyPr/>
          <a:lstStyle>
            <a:lvl1pPr>
              <a:defRPr sz="2800">
                <a:solidFill>
                  <a:srgbClr val="474747"/>
                </a:solidFill>
                <a:latin typeface="Arial Narrow" pitchFamily="34" charset="0"/>
              </a:defRPr>
            </a:lvl1pPr>
          </a:lstStyle>
          <a:p>
            <a:pPr lvl="0"/>
            <a:r>
              <a:rPr lang="es-ES_tradnl"/>
              <a:t>Click to edit Master text styles</a:t>
            </a:r>
          </a:p>
        </p:txBody>
      </p:sp>
      <p:sp>
        <p:nvSpPr>
          <p:cNvPr id="6" name="5 Rectángulo"/>
          <p:cNvSpPr/>
          <p:nvPr userDrawn="1"/>
        </p:nvSpPr>
        <p:spPr bwMode="auto">
          <a:xfrm>
            <a:off x="375727" y="332656"/>
            <a:ext cx="8360513" cy="527048"/>
          </a:xfrm>
          <a:prstGeom prst="rect">
            <a:avLst/>
          </a:prstGeom>
          <a:solidFill>
            <a:srgbClr val="89BD3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754380" indent="-685800"/>
            <a:endParaRPr lang="en-US" sz="1600" b="1" i="1" u="none" dirty="0">
              <a:solidFill>
                <a:schemeClr val="bg1"/>
              </a:solidFill>
              <a:latin typeface="+mj-lt"/>
            </a:endParaRPr>
          </a:p>
        </p:txBody>
      </p:sp>
      <p:sp>
        <p:nvSpPr>
          <p:cNvPr id="7" name="6 Triángulo isósceles"/>
          <p:cNvSpPr/>
          <p:nvPr userDrawn="1"/>
        </p:nvSpPr>
        <p:spPr bwMode="auto">
          <a:xfrm rot="10800000">
            <a:off x="611551" y="787688"/>
            <a:ext cx="344412" cy="251293"/>
          </a:xfrm>
          <a:prstGeom prst="triangle">
            <a:avLst/>
          </a:prstGeom>
          <a:solidFill>
            <a:srgbClr val="89BD3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AR" sz="1800" b="0" i="0" u="sng" strike="noStrike" cap="none" normalizeH="0" baseline="0">
              <a:ln>
                <a:noFill/>
              </a:ln>
              <a:solidFill>
                <a:schemeClr val="tx1"/>
              </a:solidFill>
              <a:effectLst/>
              <a:latin typeface="Arial" charset="0"/>
            </a:endParaRPr>
          </a:p>
        </p:txBody>
      </p:sp>
      <p:sp>
        <p:nvSpPr>
          <p:cNvPr id="8" name="1 Título"/>
          <p:cNvSpPr>
            <a:spLocks noGrp="1"/>
          </p:cNvSpPr>
          <p:nvPr>
            <p:ph type="title"/>
          </p:nvPr>
        </p:nvSpPr>
        <p:spPr>
          <a:xfrm>
            <a:off x="457200" y="393938"/>
            <a:ext cx="8147248" cy="465766"/>
          </a:xfrm>
          <a:prstGeom prst="rect">
            <a:avLst/>
          </a:prstGeom>
        </p:spPr>
        <p:txBody>
          <a:bodyPr/>
          <a:lstStyle>
            <a:lvl1pPr algn="l">
              <a:defRPr sz="2000">
                <a:solidFill>
                  <a:schemeClr val="bg1"/>
                </a:solidFill>
                <a:latin typeface="Arial Narrow" pitchFamily="34" charset="0"/>
                <a:cs typeface="Arial" pitchFamily="34" charset="0"/>
              </a:defRPr>
            </a:lvl1pPr>
          </a:lstStyle>
          <a:p>
            <a:r>
              <a:rPr lang="es-ES_tradnl"/>
              <a:t>Click to edit Master title style</a:t>
            </a:r>
            <a:endParaRPr lang="es-AR" dirty="0"/>
          </a:p>
        </p:txBody>
      </p:sp>
      <p:pic>
        <p:nvPicPr>
          <p:cNvPr id="10" name="9 Imagen"/>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40396" y="6251769"/>
            <a:ext cx="2239164" cy="345583"/>
          </a:xfrm>
          <a:prstGeom prst="rect">
            <a:avLst/>
          </a:prstGeom>
        </p:spPr>
      </p:pic>
    </p:spTree>
    <p:extLst>
      <p:ext uri="{BB962C8B-B14F-4D97-AF65-F5344CB8AC3E}">
        <p14:creationId xmlns:p14="http://schemas.microsoft.com/office/powerpoint/2010/main" val="173929758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Click to edit Master title style</a:t>
            </a:r>
            <a:endParaRPr lang="es-C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C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3C138-9676-DF43-BB9A-D02A593AF524}" type="datetimeFigureOut">
              <a:rPr lang="en-US" smtClean="0"/>
              <a:t>4/20/17</a:t>
            </a:fld>
            <a:endParaRPr lang="es-C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3A84FE-3044-2041-84BB-164846B5D978}" type="slidenum">
              <a:rPr lang="es-CR" smtClean="0"/>
              <a:t>‹#›</a:t>
            </a:fld>
            <a:endParaRPr lang="es-CR"/>
          </a:p>
        </p:txBody>
      </p:sp>
    </p:spTree>
    <p:extLst>
      <p:ext uri="{BB962C8B-B14F-4D97-AF65-F5344CB8AC3E}">
        <p14:creationId xmlns:p14="http://schemas.microsoft.com/office/powerpoint/2010/main" val="3027899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 id="2147483664" r:id="rId14"/>
    <p:sldLayoutId id="2147483666"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12.xml"/><Relationship Id="rId2"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12.xml"/><Relationship Id="rId2" Type="http://schemas.openxmlformats.org/officeDocument/2006/relationships/diagramData" Target="../diagrams/data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12.xml"/><Relationship Id="rId2" Type="http://schemas.openxmlformats.org/officeDocument/2006/relationships/diagramData" Target="../diagrams/data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12.xml"/><Relationship Id="rId2" Type="http://schemas.openxmlformats.org/officeDocument/2006/relationships/diagramData" Target="../diagrams/data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15.xml"/><Relationship Id="rId2"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CR"/>
          </a:p>
        </p:txBody>
      </p:sp>
      <p:sp>
        <p:nvSpPr>
          <p:cNvPr id="3" name="Content Placeholder 2"/>
          <p:cNvSpPr>
            <a:spLocks noGrp="1"/>
          </p:cNvSpPr>
          <p:nvPr>
            <p:ph idx="1"/>
          </p:nvPr>
        </p:nvSpPr>
        <p:spPr/>
        <p:txBody>
          <a:bodyPr/>
          <a:lstStyle/>
          <a:p>
            <a:endParaRPr lang="es-CR"/>
          </a:p>
        </p:txBody>
      </p:sp>
      <p:pic>
        <p:nvPicPr>
          <p:cNvPr id="4"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7" y="0"/>
            <a:ext cx="9144000" cy="6852022"/>
          </a:xfrm>
          <a:prstGeom prst="rect">
            <a:avLst/>
          </a:prstGeom>
        </p:spPr>
      </p:pic>
      <p:sp>
        <p:nvSpPr>
          <p:cNvPr id="5" name="TextBox 4"/>
          <p:cNvSpPr txBox="1"/>
          <p:nvPr/>
        </p:nvSpPr>
        <p:spPr>
          <a:xfrm>
            <a:off x="0" y="3861048"/>
            <a:ext cx="4320480" cy="2862323"/>
          </a:xfrm>
          <a:prstGeom prst="rect">
            <a:avLst/>
          </a:prstGeom>
          <a:noFill/>
        </p:spPr>
        <p:txBody>
          <a:bodyPr wrap="square" rtlCol="0">
            <a:spAutoFit/>
          </a:bodyPr>
          <a:lstStyle/>
          <a:p>
            <a:r>
              <a:rPr lang="es-CR" dirty="0" smtClean="0">
                <a:solidFill>
                  <a:schemeClr val="bg1"/>
                </a:solidFill>
              </a:rPr>
              <a:t>Ideas para impulsar el crecimiento</a:t>
            </a:r>
            <a:endParaRPr lang="es-CR" u="none" dirty="0" smtClean="0">
              <a:solidFill>
                <a:schemeClr val="bg1"/>
              </a:solidFill>
            </a:endParaRPr>
          </a:p>
          <a:p>
            <a:endParaRPr lang="es-CR" dirty="0">
              <a:solidFill>
                <a:schemeClr val="bg1"/>
              </a:solidFill>
            </a:endParaRPr>
          </a:p>
          <a:p>
            <a:endParaRPr lang="es-CR" u="none" dirty="0">
              <a:solidFill>
                <a:schemeClr val="bg1"/>
              </a:solidFill>
            </a:endParaRPr>
          </a:p>
          <a:p>
            <a:r>
              <a:rPr lang="es-CR" u="none" dirty="0" smtClean="0">
                <a:solidFill>
                  <a:schemeClr val="bg1"/>
                </a:solidFill>
              </a:rPr>
              <a:t>Ronald Arce</a:t>
            </a:r>
          </a:p>
          <a:p>
            <a:r>
              <a:rPr lang="es-CR" dirty="0" smtClean="0">
                <a:solidFill>
                  <a:schemeClr val="bg1"/>
                </a:solidFill>
              </a:rPr>
              <a:t>Investigador</a:t>
            </a:r>
          </a:p>
          <a:p>
            <a:endParaRPr lang="es-CR" dirty="0">
              <a:solidFill>
                <a:schemeClr val="bg1"/>
              </a:solidFill>
            </a:endParaRPr>
          </a:p>
          <a:p>
            <a:r>
              <a:rPr lang="es-CR" dirty="0" smtClean="0">
                <a:solidFill>
                  <a:schemeClr val="bg1"/>
                </a:solidFill>
              </a:rPr>
              <a:t>Abril, 2017</a:t>
            </a:r>
            <a:endParaRPr lang="es-CR" dirty="0">
              <a:solidFill>
                <a:schemeClr val="bg1"/>
              </a:solidFill>
            </a:endParaRPr>
          </a:p>
          <a:p>
            <a:endParaRPr lang="es-CR" u="none" dirty="0" smtClean="0">
              <a:solidFill>
                <a:schemeClr val="bg1"/>
              </a:solidFill>
            </a:endParaRPr>
          </a:p>
          <a:p>
            <a:endParaRPr lang="es-CR" u="none" dirty="0" smtClean="0">
              <a:solidFill>
                <a:schemeClr val="bg1"/>
              </a:solidFill>
            </a:endParaRPr>
          </a:p>
          <a:p>
            <a:endParaRPr lang="es-CR" u="none" dirty="0">
              <a:solidFill>
                <a:schemeClr val="bg1"/>
              </a:solidFill>
            </a:endParaRPr>
          </a:p>
        </p:txBody>
      </p:sp>
    </p:spTree>
    <p:extLst>
      <p:ext uri="{BB962C8B-B14F-4D97-AF65-F5344CB8AC3E}">
        <p14:creationId xmlns:p14="http://schemas.microsoft.com/office/powerpoint/2010/main" val="7660074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_tradnl"/>
          </a:p>
        </p:txBody>
      </p:sp>
      <p:sp>
        <p:nvSpPr>
          <p:cNvPr id="3" name="Content Placeholder 2"/>
          <p:cNvSpPr>
            <a:spLocks noGrp="1"/>
          </p:cNvSpPr>
          <p:nvPr>
            <p:ph idx="1"/>
          </p:nvPr>
        </p:nvSpPr>
        <p:spPr>
          <a:xfrm>
            <a:off x="457200" y="1201262"/>
            <a:ext cx="8229600" cy="1773393"/>
          </a:xfrm>
        </p:spPr>
        <p:txBody>
          <a:bodyPr>
            <a:normAutofit lnSpcReduction="10000"/>
          </a:bodyPr>
          <a:lstStyle/>
          <a:p>
            <a:r>
              <a:rPr lang="es-ES_tradnl" dirty="0" smtClean="0"/>
              <a:t>La trampa de ingreso medio se refiere a la situaci</a:t>
            </a:r>
            <a:r>
              <a:rPr lang="es-ES_tradnl" dirty="0" smtClean="0"/>
              <a:t>ón donde un país de ingreso medio está fallando en la transición hacia una economía de altos ingresos debido a los los costos crecientes y competitividad decreciente</a:t>
            </a:r>
            <a:endParaRPr lang="es-ES_tradnl" dirty="0" smtClean="0"/>
          </a:p>
        </p:txBody>
      </p:sp>
    </p:spTree>
    <p:extLst>
      <p:ext uri="{BB962C8B-B14F-4D97-AF65-F5344CB8AC3E}">
        <p14:creationId xmlns:p14="http://schemas.microsoft.com/office/powerpoint/2010/main" val="202188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La región avanza…pero a ritmo lento en la mayoría de países</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2922575"/>
              </p:ext>
            </p:extLst>
          </p:nvPr>
        </p:nvGraphicFramePr>
        <p:xfrm>
          <a:off x="457200" y="1201738"/>
          <a:ext cx="8229600" cy="467518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652120" y="6525344"/>
            <a:ext cx="3491880" cy="246221"/>
          </a:xfrm>
          <a:prstGeom prst="rect">
            <a:avLst/>
          </a:prstGeom>
          <a:noFill/>
        </p:spPr>
        <p:txBody>
          <a:bodyPr wrap="square" rtlCol="0">
            <a:spAutoFit/>
          </a:bodyPr>
          <a:lstStyle/>
          <a:p>
            <a:pPr algn="r"/>
            <a:r>
              <a:rPr lang="es-CR" sz="1000" dirty="0" smtClean="0">
                <a:solidFill>
                  <a:schemeClr val="bg1"/>
                </a:solidFill>
                <a:latin typeface="Arial Narrow" panose="020B0606020202030204" pitchFamily="34" charset="0"/>
                <a:cs typeface="Arial" panose="020B0604020202020204" pitchFamily="34" charset="0"/>
              </a:rPr>
              <a:t>Fuente: Elaboración propia con datos de Banco Mundial (2016)</a:t>
            </a:r>
            <a:endParaRPr lang="es-CR" sz="1000"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5350830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Las tasas de crecimiento esperadas para la región no son las mejores</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6459738"/>
              </p:ext>
            </p:extLst>
          </p:nvPr>
        </p:nvGraphicFramePr>
        <p:xfrm>
          <a:off x="457200" y="1201738"/>
          <a:ext cx="8229600" cy="46751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652120" y="6525344"/>
            <a:ext cx="3491880" cy="246221"/>
          </a:xfrm>
          <a:prstGeom prst="rect">
            <a:avLst/>
          </a:prstGeom>
          <a:noFill/>
        </p:spPr>
        <p:txBody>
          <a:bodyPr wrap="square" rtlCol="0">
            <a:spAutoFit/>
          </a:bodyPr>
          <a:lstStyle/>
          <a:p>
            <a:pPr algn="r"/>
            <a:r>
              <a:rPr lang="es-CR" sz="1000" dirty="0" smtClean="0">
                <a:solidFill>
                  <a:schemeClr val="bg1"/>
                </a:solidFill>
                <a:latin typeface="Arial Narrow" panose="020B0606020202030204" pitchFamily="34" charset="0"/>
                <a:cs typeface="Arial" panose="020B0604020202020204" pitchFamily="34" charset="0"/>
              </a:rPr>
              <a:t>Fuente: Fondo Monetario Internacional (2016)</a:t>
            </a:r>
            <a:endParaRPr lang="es-CR" sz="1000"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6656467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206169"/>
            <a:ext cx="8047681" cy="858044"/>
          </a:xfrm>
        </p:spPr>
        <p:txBody>
          <a:bodyPr>
            <a:noAutofit/>
          </a:bodyPr>
          <a:lstStyle/>
          <a:p>
            <a:r>
              <a:rPr lang="es-CR" sz="2400" dirty="0" smtClean="0"/>
              <a:t>El crecimiento proyectado de AL no permite cerrar las brechas de ingreso con los países más avanzados</a:t>
            </a:r>
            <a:endParaRPr lang="es-CR"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23966353"/>
              </p:ext>
            </p:extLst>
          </p:nvPr>
        </p:nvGraphicFramePr>
        <p:xfrm>
          <a:off x="457200" y="1201738"/>
          <a:ext cx="8229600" cy="467518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652120" y="6453336"/>
            <a:ext cx="3491880" cy="400110"/>
          </a:xfrm>
          <a:prstGeom prst="rect">
            <a:avLst/>
          </a:prstGeom>
          <a:noFill/>
        </p:spPr>
        <p:txBody>
          <a:bodyPr wrap="square" rtlCol="0">
            <a:spAutoFit/>
          </a:bodyPr>
          <a:lstStyle/>
          <a:p>
            <a:pPr algn="r"/>
            <a:r>
              <a:rPr lang="es-CR" sz="1000" dirty="0" smtClean="0">
                <a:solidFill>
                  <a:schemeClr val="bg1"/>
                </a:solidFill>
                <a:latin typeface="Arial Narrow" panose="020B0606020202030204" pitchFamily="34" charset="0"/>
                <a:cs typeface="Arial" panose="020B0604020202020204" pitchFamily="34" charset="0"/>
              </a:rPr>
              <a:t>Fuente: Elaboración propia con datos de Fondo Monetario Internacional (2016)</a:t>
            </a:r>
            <a:endParaRPr lang="es-CR" sz="1000"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9749378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p:txBody>
          <a:bodyPr>
            <a:normAutofit fontScale="90000"/>
          </a:bodyPr>
          <a:lstStyle/>
          <a:p>
            <a:r>
              <a:rPr lang="es-CR" dirty="0" smtClean="0"/>
              <a:t>Reto: </a:t>
            </a:r>
            <a:r>
              <a:rPr lang="es-CR" dirty="0" smtClean="0"/>
              <a:t>Generar un mayor crecimiento económico de largo plazo</a:t>
            </a:r>
            <a:endParaRPr lang="es-CR" dirty="0"/>
          </a:p>
        </p:txBody>
      </p:sp>
      <p:graphicFrame>
        <p:nvGraphicFramePr>
          <p:cNvPr id="3" name="Content Placeholder 3"/>
          <p:cNvGraphicFramePr>
            <a:graphicFrameLocks noGrp="1"/>
          </p:cNvGraphicFramePr>
          <p:nvPr>
            <p:ph idx="1"/>
            <p:extLst>
              <p:ext uri="{D42A27DB-BD31-4B8C-83A1-F6EECF244321}">
                <p14:modId xmlns:p14="http://schemas.microsoft.com/office/powerpoint/2010/main" val="419127098"/>
              </p:ext>
            </p:extLst>
          </p:nvPr>
        </p:nvGraphicFramePr>
        <p:xfrm>
          <a:off x="457200" y="1201738"/>
          <a:ext cx="8229600" cy="46751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652120" y="6525344"/>
            <a:ext cx="3491880" cy="246221"/>
          </a:xfrm>
          <a:prstGeom prst="rect">
            <a:avLst/>
          </a:prstGeom>
          <a:noFill/>
        </p:spPr>
        <p:txBody>
          <a:bodyPr wrap="square" rtlCol="0">
            <a:spAutoFit/>
          </a:bodyPr>
          <a:lstStyle/>
          <a:p>
            <a:pPr algn="r"/>
            <a:r>
              <a:rPr lang="es-CR" sz="1000" dirty="0" smtClean="0">
                <a:solidFill>
                  <a:schemeClr val="bg1"/>
                </a:solidFill>
                <a:latin typeface="Arial Narrow" panose="020B0606020202030204" pitchFamily="34" charset="0"/>
                <a:cs typeface="Arial" panose="020B0604020202020204" pitchFamily="34" charset="0"/>
              </a:rPr>
              <a:t>Fuente: Fondo Monetario Internacional (2016)</a:t>
            </a:r>
            <a:endParaRPr lang="es-CR" sz="1000"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89632105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Que permita aumentar los ingresos de las personas</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7032776"/>
              </p:ext>
            </p:extLst>
          </p:nvPr>
        </p:nvGraphicFramePr>
        <p:xfrm>
          <a:off x="457200" y="1201738"/>
          <a:ext cx="8229600" cy="46751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652120" y="6525344"/>
            <a:ext cx="3491880" cy="246221"/>
          </a:xfrm>
          <a:prstGeom prst="rect">
            <a:avLst/>
          </a:prstGeom>
          <a:noFill/>
        </p:spPr>
        <p:txBody>
          <a:bodyPr wrap="square" rtlCol="0">
            <a:spAutoFit/>
          </a:bodyPr>
          <a:lstStyle/>
          <a:p>
            <a:pPr algn="r"/>
            <a:r>
              <a:rPr lang="es-CR" sz="1000" dirty="0" smtClean="0">
                <a:solidFill>
                  <a:schemeClr val="bg1"/>
                </a:solidFill>
                <a:latin typeface="Arial Narrow" panose="020B0606020202030204" pitchFamily="34" charset="0"/>
                <a:cs typeface="Arial" panose="020B0604020202020204" pitchFamily="34" charset="0"/>
              </a:rPr>
              <a:t>Fuente: Fondo Monetario Internacional (2016)</a:t>
            </a:r>
            <a:endParaRPr lang="es-CR" sz="1000"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6212225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206169"/>
            <a:ext cx="7512993" cy="858044"/>
          </a:xfrm>
        </p:spPr>
        <p:txBody>
          <a:bodyPr>
            <a:normAutofit fontScale="90000"/>
          </a:bodyPr>
          <a:lstStyle/>
          <a:p>
            <a:r>
              <a:rPr lang="es-CR" dirty="0" smtClean="0"/>
              <a:t>La competitividad es una forma de impulsar el crecimiento</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9511799"/>
              </p:ext>
            </p:extLst>
          </p:nvPr>
        </p:nvGraphicFramePr>
        <p:xfrm>
          <a:off x="457200" y="1201738"/>
          <a:ext cx="8229600" cy="417937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652120" y="6453336"/>
            <a:ext cx="3491880" cy="400110"/>
          </a:xfrm>
          <a:prstGeom prst="rect">
            <a:avLst/>
          </a:prstGeom>
          <a:noFill/>
        </p:spPr>
        <p:txBody>
          <a:bodyPr wrap="square" rtlCol="0">
            <a:spAutoFit/>
          </a:bodyPr>
          <a:lstStyle/>
          <a:p>
            <a:pPr algn="r"/>
            <a:r>
              <a:rPr lang="es-CR" sz="1000" dirty="0" smtClean="0">
                <a:solidFill>
                  <a:schemeClr val="bg1"/>
                </a:solidFill>
                <a:latin typeface="Arial Narrow" panose="020B0606020202030204" pitchFamily="34" charset="0"/>
                <a:cs typeface="Arial" panose="020B0604020202020204" pitchFamily="34" charset="0"/>
              </a:rPr>
              <a:t>Fuente: Elaboración propia con base en Informe de Competitividad Global 2015-2016, </a:t>
            </a:r>
            <a:r>
              <a:rPr lang="es-CR" sz="1000" dirty="0" err="1" smtClean="0">
                <a:solidFill>
                  <a:schemeClr val="bg1"/>
                </a:solidFill>
                <a:latin typeface="Arial Narrow" panose="020B0606020202030204" pitchFamily="34" charset="0"/>
                <a:cs typeface="Arial" panose="020B0604020202020204" pitchFamily="34" charset="0"/>
              </a:rPr>
              <a:t>WEF</a:t>
            </a:r>
            <a:endParaRPr lang="es-CR" sz="1000"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7697903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s-CR" dirty="0" smtClean="0"/>
              <a:t>Descubrir la ventaja comparativa</a:t>
            </a:r>
            <a:endParaRPr lang="es-CR" dirty="0"/>
          </a:p>
        </p:txBody>
      </p:sp>
      <p:sp>
        <p:nvSpPr>
          <p:cNvPr id="7" name="Content Placeholder 6"/>
          <p:cNvSpPr>
            <a:spLocks noGrp="1"/>
          </p:cNvSpPr>
          <p:nvPr>
            <p:ph idx="1"/>
          </p:nvPr>
        </p:nvSpPr>
        <p:spPr/>
        <p:txBody>
          <a:bodyPr>
            <a:normAutofit lnSpcReduction="10000"/>
          </a:bodyPr>
          <a:lstStyle/>
          <a:p>
            <a:r>
              <a:rPr lang="es-CR" dirty="0" smtClean="0"/>
              <a:t>Un descubrimiento </a:t>
            </a:r>
            <a:r>
              <a:rPr lang="es-CR" dirty="0" smtClean="0"/>
              <a:t>es “</a:t>
            </a:r>
            <a:r>
              <a:rPr lang="es-MX" dirty="0"/>
              <a:t>… la adaptación local de un producto o actividad que ya existía en algún sitio pero que no se había develado su capacidad de generar beneficios con su </a:t>
            </a:r>
            <a:r>
              <a:rPr lang="es-MX" dirty="0" smtClean="0"/>
              <a:t>producción.”</a:t>
            </a:r>
            <a:r>
              <a:rPr lang="en-US" dirty="0" smtClean="0"/>
              <a:t> </a:t>
            </a:r>
          </a:p>
          <a:p>
            <a:r>
              <a:rPr lang="es-MX" dirty="0"/>
              <a:t>Una invención es un nuevo producto o proceso que resuelve un problema técnico y que no existía con anterioridad en ninguna parte.  </a:t>
            </a:r>
            <a:endParaRPr lang="es-MX" dirty="0" smtClean="0"/>
          </a:p>
          <a:p>
            <a:r>
              <a:rPr lang="es-MX" dirty="0" smtClean="0"/>
              <a:t>Esto </a:t>
            </a:r>
            <a:r>
              <a:rPr lang="es-MX" dirty="0"/>
              <a:t>significa que un descubrimiento se ubica dentro de la frontera de posibilidades de producción de un país mientras que una invención está fuera, en espera de un cambio tecnológico que permita alcanzarlo</a:t>
            </a:r>
            <a:r>
              <a:rPr lang="en-US" dirty="0"/>
              <a:t> </a:t>
            </a:r>
            <a:endParaRPr lang="es-CR" dirty="0"/>
          </a:p>
        </p:txBody>
      </p:sp>
      <p:sp>
        <p:nvSpPr>
          <p:cNvPr id="8" name="TextBox 7"/>
          <p:cNvSpPr txBox="1"/>
          <p:nvPr/>
        </p:nvSpPr>
        <p:spPr>
          <a:xfrm>
            <a:off x="4932040" y="6309320"/>
            <a:ext cx="2558701" cy="369332"/>
          </a:xfrm>
          <a:prstGeom prst="rect">
            <a:avLst/>
          </a:prstGeom>
          <a:noFill/>
        </p:spPr>
        <p:txBody>
          <a:bodyPr wrap="none" rtlCol="0">
            <a:spAutoFit/>
          </a:bodyPr>
          <a:lstStyle/>
          <a:p>
            <a:r>
              <a:rPr lang="es-CR" u="none" dirty="0" smtClean="0">
                <a:solidFill>
                  <a:srgbClr val="FFFFFF"/>
                </a:solidFill>
              </a:rPr>
              <a:t>Fuente: Guevara, 2008</a:t>
            </a:r>
            <a:endParaRPr lang="es-CR" u="none" dirty="0">
              <a:solidFill>
                <a:srgbClr val="FFFFFF"/>
              </a:solidFill>
            </a:endParaRPr>
          </a:p>
        </p:txBody>
      </p:sp>
    </p:spTree>
    <p:extLst>
      <p:ext uri="{BB962C8B-B14F-4D97-AF65-F5344CB8AC3E}">
        <p14:creationId xmlns:p14="http://schemas.microsoft.com/office/powerpoint/2010/main" val="2579912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199" y="206169"/>
            <a:ext cx="8229601" cy="858044"/>
          </a:xfrm>
        </p:spPr>
        <p:txBody>
          <a:bodyPr>
            <a:noAutofit/>
          </a:bodyPr>
          <a:lstStyle/>
          <a:p>
            <a:r>
              <a:rPr lang="es-AR" sz="2800" dirty="0" smtClean="0"/>
              <a:t>El dilema del pionero o del “auto-descubrimiento”</a:t>
            </a:r>
            <a:endParaRPr lang="es-AR" sz="2800" dirty="0"/>
          </a:p>
        </p:txBody>
      </p:sp>
      <p:sp>
        <p:nvSpPr>
          <p:cNvPr id="5" name="4 Marcador de contenido"/>
          <p:cNvSpPr>
            <a:spLocks noGrp="1"/>
          </p:cNvSpPr>
          <p:nvPr>
            <p:ph idx="1"/>
          </p:nvPr>
        </p:nvSpPr>
        <p:spPr/>
        <p:txBody>
          <a:bodyPr>
            <a:normAutofit/>
          </a:bodyPr>
          <a:lstStyle/>
          <a:p>
            <a:pPr eaLnBrk="1" hangingPunct="1">
              <a:lnSpc>
                <a:spcPct val="90000"/>
              </a:lnSpc>
              <a:spcBef>
                <a:spcPts val="600"/>
              </a:spcBef>
              <a:spcAft>
                <a:spcPts val="600"/>
              </a:spcAft>
            </a:pPr>
            <a:r>
              <a:rPr lang="es-AR" dirty="0">
                <a:latin typeface="Calibri" charset="0"/>
                <a:cs typeface="Calibri" charset="0"/>
              </a:rPr>
              <a:t>Consideremos un empresario pionero que trata de “descubrir” si el país puede ser competitivo en la exportación de cierto producto que antes no exportaba</a:t>
            </a:r>
          </a:p>
          <a:p>
            <a:pPr eaLnBrk="1" hangingPunct="1">
              <a:lnSpc>
                <a:spcPct val="90000"/>
              </a:lnSpc>
              <a:spcBef>
                <a:spcPts val="600"/>
              </a:spcBef>
              <a:spcAft>
                <a:spcPts val="600"/>
              </a:spcAft>
            </a:pPr>
            <a:r>
              <a:rPr lang="es-AR" dirty="0">
                <a:latin typeface="Calibri" charset="0"/>
                <a:cs typeface="Calibri" charset="0"/>
              </a:rPr>
              <a:t>El pionero enfrenta una importante dosis de incertidumbre.  </a:t>
            </a:r>
            <a:r>
              <a:rPr lang="es-AR" dirty="0" smtClean="0">
                <a:latin typeface="Calibri" charset="0"/>
                <a:cs typeface="Calibri" charset="0"/>
              </a:rPr>
              <a:t>Superarla requiere </a:t>
            </a:r>
            <a:r>
              <a:rPr lang="es-AR" dirty="0">
                <a:latin typeface="Calibri" charset="0"/>
                <a:cs typeface="Calibri" charset="0"/>
              </a:rPr>
              <a:t>experimentación, que es costosa. </a:t>
            </a:r>
          </a:p>
          <a:p>
            <a:pPr eaLnBrk="1" hangingPunct="1">
              <a:lnSpc>
                <a:spcPct val="90000"/>
              </a:lnSpc>
              <a:spcBef>
                <a:spcPts val="600"/>
              </a:spcBef>
              <a:spcAft>
                <a:spcPts val="600"/>
              </a:spcAft>
            </a:pPr>
            <a:r>
              <a:rPr lang="es-AR" dirty="0">
                <a:latin typeface="Calibri" charset="0"/>
                <a:cs typeface="Calibri" charset="0"/>
              </a:rPr>
              <a:t>Si no tiene éxito, habrá perdido su dinero. Si tiene éxito, se abrirán oportunidades de mercado.</a:t>
            </a:r>
          </a:p>
          <a:p>
            <a:endParaRPr lang="es-AR" dirty="0"/>
          </a:p>
        </p:txBody>
      </p:sp>
      <p:sp>
        <p:nvSpPr>
          <p:cNvPr id="2" name="TextBox 1"/>
          <p:cNvSpPr txBox="1"/>
          <p:nvPr/>
        </p:nvSpPr>
        <p:spPr>
          <a:xfrm>
            <a:off x="5364088" y="6237312"/>
            <a:ext cx="2340417" cy="307777"/>
          </a:xfrm>
          <a:prstGeom prst="rect">
            <a:avLst/>
          </a:prstGeom>
          <a:noFill/>
        </p:spPr>
        <p:txBody>
          <a:bodyPr wrap="none" rtlCol="0">
            <a:spAutoFit/>
          </a:bodyPr>
          <a:lstStyle/>
          <a:p>
            <a:r>
              <a:rPr lang="es-CR" sz="1400" u="none" dirty="0" smtClean="0"/>
              <a:t>Fuente: Stein y otros, 2012</a:t>
            </a:r>
            <a:endParaRPr lang="es-CR" sz="1400" u="none" dirty="0"/>
          </a:p>
        </p:txBody>
      </p:sp>
    </p:spTree>
    <p:extLst>
      <p:ext uri="{BB962C8B-B14F-4D97-AF65-F5344CB8AC3E}">
        <p14:creationId xmlns:p14="http://schemas.microsoft.com/office/powerpoint/2010/main" val="34294200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p:cNvSpPr>
            <a:spLocks noGrp="1"/>
          </p:cNvSpPr>
          <p:nvPr>
            <p:ph type="title"/>
          </p:nvPr>
        </p:nvSpPr>
        <p:spPr/>
        <p:txBody>
          <a:bodyPr>
            <a:normAutofit fontScale="90000"/>
          </a:bodyPr>
          <a:lstStyle/>
          <a:p>
            <a:r>
              <a:rPr lang="es-AR" sz="2800" dirty="0" smtClean="0"/>
              <a:t>El dilema del pionero o del “auto-descubrimiento”</a:t>
            </a:r>
            <a:endParaRPr lang="es-AR" sz="2800" dirty="0"/>
          </a:p>
        </p:txBody>
      </p:sp>
      <p:sp>
        <p:nvSpPr>
          <p:cNvPr id="4" name="Content Placeholder 3"/>
          <p:cNvSpPr>
            <a:spLocks noGrp="1"/>
          </p:cNvSpPr>
          <p:nvPr>
            <p:ph idx="1"/>
          </p:nvPr>
        </p:nvSpPr>
        <p:spPr/>
        <p:txBody>
          <a:bodyPr>
            <a:normAutofit/>
          </a:bodyPr>
          <a:lstStyle/>
          <a:p>
            <a:pPr eaLnBrk="1" hangingPunct="1">
              <a:lnSpc>
                <a:spcPct val="90000"/>
              </a:lnSpc>
              <a:spcBef>
                <a:spcPts val="600"/>
              </a:spcBef>
              <a:spcAft>
                <a:spcPts val="600"/>
              </a:spcAft>
            </a:pPr>
            <a:r>
              <a:rPr lang="es-AR" sz="2400" dirty="0">
                <a:latin typeface="Calibri" charset="0"/>
                <a:cs typeface="Calibri" charset="0"/>
              </a:rPr>
              <a:t>Pero es posible que </a:t>
            </a:r>
            <a:r>
              <a:rPr lang="es-AR" sz="2400" dirty="0" smtClean="0">
                <a:latin typeface="Calibri" charset="0"/>
                <a:cs typeface="Calibri" charset="0"/>
              </a:rPr>
              <a:t>NO esté solo</a:t>
            </a:r>
            <a:r>
              <a:rPr lang="es-AR" sz="2400" dirty="0">
                <a:latin typeface="Calibri" charset="0"/>
                <a:cs typeface="Calibri" charset="0"/>
              </a:rPr>
              <a:t>: otros observaran el </a:t>
            </a:r>
            <a:r>
              <a:rPr lang="es-AR" sz="2400" dirty="0" smtClean="0">
                <a:latin typeface="Calibri" charset="0"/>
                <a:cs typeface="Calibri" charset="0"/>
              </a:rPr>
              <a:t>éxito </a:t>
            </a:r>
            <a:r>
              <a:rPr lang="es-AR" sz="2400" dirty="0">
                <a:latin typeface="Calibri" charset="0"/>
                <a:cs typeface="Calibri" charset="0"/>
              </a:rPr>
              <a:t>y </a:t>
            </a:r>
            <a:r>
              <a:rPr lang="es-AR" sz="2400" dirty="0" smtClean="0">
                <a:latin typeface="Calibri" charset="0"/>
                <a:cs typeface="Calibri" charset="0"/>
              </a:rPr>
              <a:t>podrán imitarlo</a:t>
            </a:r>
            <a:endParaRPr lang="es-AR" sz="2400" dirty="0">
              <a:latin typeface="Calibri" charset="0"/>
              <a:cs typeface="Calibri" charset="0"/>
            </a:endParaRPr>
          </a:p>
          <a:p>
            <a:pPr eaLnBrk="1" hangingPunct="1">
              <a:lnSpc>
                <a:spcPct val="90000"/>
              </a:lnSpc>
              <a:spcBef>
                <a:spcPts val="600"/>
              </a:spcBef>
              <a:spcAft>
                <a:spcPts val="600"/>
              </a:spcAft>
            </a:pPr>
            <a:r>
              <a:rPr lang="es-AR" sz="2400" dirty="0">
                <a:latin typeface="Calibri" charset="0"/>
                <a:cs typeface="Calibri" charset="0"/>
              </a:rPr>
              <a:t>Hay una externalidad de información, que lleva a un problema de </a:t>
            </a:r>
            <a:r>
              <a:rPr lang="es-AR" sz="2400" b="1" u="sng" dirty="0">
                <a:latin typeface="Calibri" charset="0"/>
                <a:cs typeface="Calibri" charset="0"/>
              </a:rPr>
              <a:t>apropiabilidad</a:t>
            </a:r>
            <a:r>
              <a:rPr lang="es-AR" sz="2400" dirty="0">
                <a:latin typeface="Calibri" charset="0"/>
                <a:cs typeface="Calibri" charset="0"/>
              </a:rPr>
              <a:t>. El pionero </a:t>
            </a:r>
            <a:r>
              <a:rPr lang="es-AR" sz="2400" dirty="0" smtClean="0">
                <a:latin typeface="Calibri" charset="0"/>
                <a:cs typeface="Calibri" charset="0"/>
              </a:rPr>
              <a:t>incurre en </a:t>
            </a:r>
            <a:r>
              <a:rPr lang="es-AR" sz="2400" dirty="0">
                <a:latin typeface="Calibri" charset="0"/>
                <a:cs typeface="Calibri" charset="0"/>
              </a:rPr>
              <a:t>los costos, pero no se apropia de todos los beneficios de su inversión en experimentación</a:t>
            </a:r>
          </a:p>
          <a:p>
            <a:pPr eaLnBrk="1" hangingPunct="1">
              <a:lnSpc>
                <a:spcPct val="90000"/>
              </a:lnSpc>
              <a:spcBef>
                <a:spcPts val="600"/>
              </a:spcBef>
              <a:spcAft>
                <a:spcPts val="600"/>
              </a:spcAft>
            </a:pPr>
            <a:r>
              <a:rPr lang="es-AR" sz="2400" dirty="0">
                <a:latin typeface="Calibri" charset="0"/>
                <a:cs typeface="Calibri" charset="0"/>
              </a:rPr>
              <a:t>Retorno privado &lt; retorno social =&gt; inversión sub-optima</a:t>
            </a:r>
          </a:p>
          <a:p>
            <a:pPr eaLnBrk="1" hangingPunct="1">
              <a:lnSpc>
                <a:spcPct val="90000"/>
              </a:lnSpc>
              <a:spcBef>
                <a:spcPts val="600"/>
              </a:spcBef>
              <a:spcAft>
                <a:spcPts val="600"/>
              </a:spcAft>
            </a:pPr>
            <a:r>
              <a:rPr lang="es-AR" sz="2400" dirty="0">
                <a:latin typeface="Calibri" charset="0"/>
                <a:cs typeface="Calibri" charset="0"/>
              </a:rPr>
              <a:t>Algunos potenciales pioneros no experimentan, y algunos sectores con potencial exportador no se </a:t>
            </a:r>
            <a:r>
              <a:rPr lang="es-AR" sz="2400" dirty="0" smtClean="0">
                <a:latin typeface="Calibri" charset="0"/>
                <a:cs typeface="Calibri" charset="0"/>
              </a:rPr>
              <a:t>desarrollan</a:t>
            </a:r>
            <a:endParaRPr lang="es-AR" sz="2400" dirty="0">
              <a:latin typeface="Arial" charset="0"/>
            </a:endParaRPr>
          </a:p>
          <a:p>
            <a:endParaRPr lang="es-CR" sz="2400" dirty="0"/>
          </a:p>
        </p:txBody>
      </p:sp>
      <p:sp>
        <p:nvSpPr>
          <p:cNvPr id="6" name="TextBox 5"/>
          <p:cNvSpPr txBox="1"/>
          <p:nvPr/>
        </p:nvSpPr>
        <p:spPr>
          <a:xfrm>
            <a:off x="1979712" y="5013176"/>
            <a:ext cx="5096267" cy="646331"/>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s-AR" b="1" u="none" dirty="0">
                <a:latin typeface="Calibri" charset="0"/>
                <a:cs typeface="Calibri" charset="0"/>
              </a:rPr>
              <a:t>POCA INNOVACION RELATIVA EN LA AGRICULTURA</a:t>
            </a:r>
          </a:p>
          <a:p>
            <a:endParaRPr lang="es-CR" u="none" dirty="0"/>
          </a:p>
        </p:txBody>
      </p:sp>
      <p:sp>
        <p:nvSpPr>
          <p:cNvPr id="8" name="TextBox 7"/>
          <p:cNvSpPr txBox="1"/>
          <p:nvPr/>
        </p:nvSpPr>
        <p:spPr>
          <a:xfrm>
            <a:off x="5364088" y="6289575"/>
            <a:ext cx="2340417" cy="307777"/>
          </a:xfrm>
          <a:prstGeom prst="rect">
            <a:avLst/>
          </a:prstGeom>
          <a:noFill/>
        </p:spPr>
        <p:txBody>
          <a:bodyPr wrap="none" rtlCol="0">
            <a:spAutoFit/>
          </a:bodyPr>
          <a:lstStyle/>
          <a:p>
            <a:r>
              <a:rPr lang="es-CR" sz="1400" u="none" dirty="0" smtClean="0"/>
              <a:t>Fuente: Stein y otros, 2012</a:t>
            </a:r>
            <a:endParaRPr lang="es-CR" sz="1400" u="none" dirty="0"/>
          </a:p>
        </p:txBody>
      </p:sp>
    </p:spTree>
    <p:extLst>
      <p:ext uri="{BB962C8B-B14F-4D97-AF65-F5344CB8AC3E}">
        <p14:creationId xmlns:p14="http://schemas.microsoft.com/office/powerpoint/2010/main" val="38380820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AR" dirty="0" smtClean="0"/>
              <a:t>Piña: Costa Rica</a:t>
            </a:r>
            <a:endParaRPr lang="es-AR" dirty="0"/>
          </a:p>
        </p:txBody>
      </p:sp>
      <p:sp>
        <p:nvSpPr>
          <p:cNvPr id="5" name="4 Marcador de contenido"/>
          <p:cNvSpPr>
            <a:spLocks noGrp="1"/>
          </p:cNvSpPr>
          <p:nvPr>
            <p:ph idx="1"/>
          </p:nvPr>
        </p:nvSpPr>
        <p:spPr/>
        <p:txBody>
          <a:bodyPr>
            <a:normAutofit lnSpcReduction="10000"/>
          </a:bodyPr>
          <a:lstStyle/>
          <a:p>
            <a:r>
              <a:rPr lang="es-AR" dirty="0" smtClean="0"/>
              <a:t>Desde 1960, la empresa Del Monte hacía investigación y desarrollo de nuevas variedad de piña.</a:t>
            </a:r>
          </a:p>
          <a:p>
            <a:r>
              <a:rPr lang="es-AR" dirty="0" smtClean="0"/>
              <a:t>La piña tradicional era blanca y ácida</a:t>
            </a:r>
          </a:p>
          <a:p>
            <a:r>
              <a:rPr lang="es-AR" dirty="0" smtClean="0"/>
              <a:t>A finales de los ochenta, Del Monte empieza pruebas en campo en la zona sur de Costa Rica de una piña amarilla, muy dulce y jugosa (MD2)</a:t>
            </a:r>
          </a:p>
          <a:p>
            <a:r>
              <a:rPr lang="es-AR" dirty="0" smtClean="0"/>
              <a:t>A mediados de los noventa la MD2 sale al mercado y se convierte en un éxito total. </a:t>
            </a:r>
          </a:p>
          <a:p>
            <a:r>
              <a:rPr lang="es-AR" dirty="0" smtClean="0"/>
              <a:t>Del Monte aspira a mantener la exclusividad (monopolio) de la producción y comercialización</a:t>
            </a:r>
          </a:p>
          <a:p>
            <a:endParaRPr lang="es-AR" dirty="0"/>
          </a:p>
        </p:txBody>
      </p:sp>
      <p:sp>
        <p:nvSpPr>
          <p:cNvPr id="2" name="TextBox 1"/>
          <p:cNvSpPr txBox="1"/>
          <p:nvPr/>
        </p:nvSpPr>
        <p:spPr>
          <a:xfrm>
            <a:off x="5724128" y="6237312"/>
            <a:ext cx="2400342" cy="369332"/>
          </a:xfrm>
          <a:prstGeom prst="rect">
            <a:avLst/>
          </a:prstGeom>
          <a:noFill/>
        </p:spPr>
        <p:txBody>
          <a:bodyPr wrap="none" rtlCol="0">
            <a:spAutoFit/>
          </a:bodyPr>
          <a:lstStyle/>
          <a:p>
            <a:r>
              <a:rPr lang="es-CR" u="none" dirty="0" smtClean="0"/>
              <a:t>Fuente: Umaña, 2011</a:t>
            </a:r>
            <a:endParaRPr lang="es-CR" u="none" dirty="0"/>
          </a:p>
        </p:txBody>
      </p:sp>
    </p:spTree>
    <p:extLst>
      <p:ext uri="{BB962C8B-B14F-4D97-AF65-F5344CB8AC3E}">
        <p14:creationId xmlns:p14="http://schemas.microsoft.com/office/powerpoint/2010/main" val="29551806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CR" dirty="0" smtClean="0"/>
              <a:t>Piña: Costa Rica</a:t>
            </a:r>
            <a:endParaRPr lang="es-CR" dirty="0"/>
          </a:p>
        </p:txBody>
      </p:sp>
      <p:sp>
        <p:nvSpPr>
          <p:cNvPr id="2" name="Content Placeholder 1"/>
          <p:cNvSpPr>
            <a:spLocks noGrp="1"/>
          </p:cNvSpPr>
          <p:nvPr>
            <p:ph idx="1"/>
          </p:nvPr>
        </p:nvSpPr>
        <p:spPr/>
        <p:txBody>
          <a:bodyPr>
            <a:normAutofit/>
          </a:bodyPr>
          <a:lstStyle/>
          <a:p>
            <a:r>
              <a:rPr lang="es-CR" dirty="0" smtClean="0"/>
              <a:t>¿Qué pasó?</a:t>
            </a:r>
          </a:p>
          <a:p>
            <a:r>
              <a:rPr lang="es-CR" dirty="0" smtClean="0"/>
              <a:t>La piña es fácilmente reproducible</a:t>
            </a:r>
          </a:p>
          <a:p>
            <a:r>
              <a:rPr lang="es-CR" dirty="0" smtClean="0"/>
              <a:t>Con biotecnología básica se clona la variedad</a:t>
            </a:r>
          </a:p>
          <a:p>
            <a:r>
              <a:rPr lang="es-CR" dirty="0" smtClean="0"/>
              <a:t>Surgen cientos de nuevos productores en CR</a:t>
            </a:r>
          </a:p>
          <a:p>
            <a:r>
              <a:rPr lang="es-CR" dirty="0" smtClean="0"/>
              <a:t>Del Monte intenta la vía judicial.  Falla</a:t>
            </a:r>
          </a:p>
          <a:p>
            <a:r>
              <a:rPr lang="es-CR" dirty="0" smtClean="0"/>
              <a:t>Años más tarde, la piña se convierte en el principal producto de exportación de CR</a:t>
            </a:r>
          </a:p>
          <a:p>
            <a:r>
              <a:rPr lang="es-CR" dirty="0" smtClean="0"/>
              <a:t>&gt;500 productores, &gt;$800 millones al año</a:t>
            </a:r>
            <a:endParaRPr lang="es-CR" dirty="0"/>
          </a:p>
        </p:txBody>
      </p:sp>
      <p:sp>
        <p:nvSpPr>
          <p:cNvPr id="4" name="TextBox 3"/>
          <p:cNvSpPr txBox="1"/>
          <p:nvPr/>
        </p:nvSpPr>
        <p:spPr>
          <a:xfrm>
            <a:off x="5724128" y="6237312"/>
            <a:ext cx="2400342" cy="369332"/>
          </a:xfrm>
          <a:prstGeom prst="rect">
            <a:avLst/>
          </a:prstGeom>
          <a:noFill/>
        </p:spPr>
        <p:txBody>
          <a:bodyPr wrap="none" rtlCol="0">
            <a:spAutoFit/>
          </a:bodyPr>
          <a:lstStyle/>
          <a:p>
            <a:r>
              <a:rPr lang="es-CR" u="none" dirty="0" smtClean="0"/>
              <a:t>Fuente: Umaña, 2011</a:t>
            </a:r>
            <a:endParaRPr lang="es-CR" u="none" dirty="0"/>
          </a:p>
        </p:txBody>
      </p:sp>
    </p:spTree>
    <p:extLst>
      <p:ext uri="{BB962C8B-B14F-4D97-AF65-F5344CB8AC3E}">
        <p14:creationId xmlns:p14="http://schemas.microsoft.com/office/powerpoint/2010/main" val="42721295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AR" dirty="0" smtClean="0"/>
              <a:t>Entonces</a:t>
            </a:r>
            <a:endParaRPr lang="es-AR" dirty="0"/>
          </a:p>
        </p:txBody>
      </p:sp>
      <p:sp>
        <p:nvSpPr>
          <p:cNvPr id="5" name="4 Marcador de contenido"/>
          <p:cNvSpPr>
            <a:spLocks noGrp="1"/>
          </p:cNvSpPr>
          <p:nvPr>
            <p:ph idx="1"/>
          </p:nvPr>
        </p:nvSpPr>
        <p:spPr/>
        <p:txBody>
          <a:bodyPr>
            <a:normAutofit/>
          </a:bodyPr>
          <a:lstStyle/>
          <a:p>
            <a:r>
              <a:rPr lang="es-AR" dirty="0" smtClean="0"/>
              <a:t>El pionero realiza una labor </a:t>
            </a:r>
            <a:r>
              <a:rPr lang="es-AR" dirty="0" smtClean="0"/>
              <a:t>importantísima</a:t>
            </a:r>
            <a:endParaRPr lang="es-AR" dirty="0" smtClean="0"/>
          </a:p>
          <a:p>
            <a:r>
              <a:rPr lang="es-AR" dirty="0" smtClean="0"/>
              <a:t>Descubre la ventaja comparativa</a:t>
            </a:r>
          </a:p>
          <a:p>
            <a:r>
              <a:rPr lang="es-AR" dirty="0" smtClean="0"/>
              <a:t>Hace investigación y desarrollo</a:t>
            </a:r>
          </a:p>
          <a:p>
            <a:r>
              <a:rPr lang="es-AR" dirty="0" smtClean="0"/>
              <a:t>Todo esto lleva a una inversión </a:t>
            </a:r>
            <a:r>
              <a:rPr lang="es-AR" dirty="0" smtClean="0"/>
              <a:t>considerable</a:t>
            </a:r>
            <a:endParaRPr lang="es-AR" dirty="0" smtClean="0"/>
          </a:p>
          <a:p>
            <a:r>
              <a:rPr lang="es-AR" dirty="0" smtClean="0"/>
              <a:t>Mucho riesgo e </a:t>
            </a:r>
            <a:r>
              <a:rPr lang="es-AR" dirty="0" smtClean="0"/>
              <a:t>incertidumbre</a:t>
            </a:r>
            <a:endParaRPr lang="es-AR" dirty="0" smtClean="0"/>
          </a:p>
          <a:p>
            <a:r>
              <a:rPr lang="es-AR" dirty="0" smtClean="0"/>
              <a:t>Su éxito genera externalidades </a:t>
            </a:r>
            <a:r>
              <a:rPr lang="es-AR" dirty="0" smtClean="0"/>
              <a:t>positivas</a:t>
            </a:r>
            <a:endParaRPr lang="es-AR" dirty="0" smtClean="0"/>
          </a:p>
        </p:txBody>
      </p:sp>
    </p:spTree>
    <p:extLst>
      <p:ext uri="{BB962C8B-B14F-4D97-AF65-F5344CB8AC3E}">
        <p14:creationId xmlns:p14="http://schemas.microsoft.com/office/powerpoint/2010/main" val="677021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CR" dirty="0" smtClean="0"/>
              <a:t>Apropiabilidad: ¿Cómo superarla?</a:t>
            </a:r>
            <a:endParaRPr lang="es-CR" dirty="0"/>
          </a:p>
        </p:txBody>
      </p:sp>
      <p:sp>
        <p:nvSpPr>
          <p:cNvPr id="4" name="Content Placeholder 2"/>
          <p:cNvSpPr>
            <a:spLocks noGrp="1"/>
          </p:cNvSpPr>
          <p:nvPr>
            <p:ph idx="1"/>
          </p:nvPr>
        </p:nvSpPr>
        <p:spPr/>
        <p:txBody>
          <a:bodyPr>
            <a:normAutofit/>
          </a:bodyPr>
          <a:lstStyle/>
          <a:p>
            <a:pPr eaLnBrk="1" hangingPunct="1"/>
            <a:r>
              <a:rPr lang="es-AR" sz="2400" b="0" dirty="0" smtClean="0">
                <a:latin typeface="Calibri" charset="0"/>
                <a:cs typeface="Calibri" charset="0"/>
              </a:rPr>
              <a:t>Los problemas </a:t>
            </a:r>
            <a:r>
              <a:rPr lang="es-AR" sz="2400" b="0" dirty="0">
                <a:latin typeface="Calibri" charset="0"/>
                <a:cs typeface="Calibri" charset="0"/>
              </a:rPr>
              <a:t>de apropiabilidad </a:t>
            </a:r>
            <a:r>
              <a:rPr lang="es-AR" sz="2400" b="0" dirty="0" smtClean="0">
                <a:latin typeface="Calibri" charset="0"/>
                <a:cs typeface="Calibri" charset="0"/>
              </a:rPr>
              <a:t>pueden </a:t>
            </a:r>
            <a:r>
              <a:rPr lang="es-AR" sz="2400" b="0" dirty="0">
                <a:latin typeface="Calibri" charset="0"/>
                <a:cs typeface="Calibri" charset="0"/>
              </a:rPr>
              <a:t>reducir los beneficios de </a:t>
            </a:r>
            <a:r>
              <a:rPr lang="es-AR" sz="2400" b="0" dirty="0" smtClean="0">
                <a:latin typeface="Calibri" charset="0"/>
                <a:cs typeface="Calibri" charset="0"/>
              </a:rPr>
              <a:t>experimientar y por consiguiente de innovar.</a:t>
            </a:r>
            <a:endParaRPr lang="es-AR" sz="2400" b="0" dirty="0">
              <a:latin typeface="Calibri" charset="0"/>
              <a:cs typeface="Calibri" charset="0"/>
            </a:endParaRPr>
          </a:p>
          <a:p>
            <a:pPr eaLnBrk="1" hangingPunct="1"/>
            <a:r>
              <a:rPr lang="es-AR" sz="2400" b="0" dirty="0">
                <a:latin typeface="Calibri" charset="0"/>
                <a:cs typeface="Calibri" charset="0"/>
              </a:rPr>
              <a:t>Pero los problemas de apropiabilidad en muchas ocasiones se </a:t>
            </a:r>
            <a:r>
              <a:rPr lang="es-AR" sz="2400" b="0" dirty="0" smtClean="0">
                <a:latin typeface="Calibri" charset="0"/>
                <a:cs typeface="Calibri" charset="0"/>
              </a:rPr>
              <a:t>pueden superar:</a:t>
            </a:r>
            <a:endParaRPr lang="es-AR" sz="2400" b="0" dirty="0">
              <a:latin typeface="Calibri" charset="0"/>
              <a:cs typeface="Calibri" charset="0"/>
            </a:endParaRPr>
          </a:p>
          <a:p>
            <a:pPr lvl="1" eaLnBrk="1" hangingPunct="1"/>
            <a:r>
              <a:rPr lang="es-AR" sz="2000" dirty="0" smtClean="0">
                <a:latin typeface="Calibri" charset="0"/>
                <a:cs typeface="Calibri" charset="0"/>
              </a:rPr>
              <a:t>Como </a:t>
            </a:r>
            <a:r>
              <a:rPr lang="es-AR" sz="2000" dirty="0" smtClean="0">
                <a:latin typeface="Calibri" charset="0"/>
                <a:cs typeface="Calibri" charset="0"/>
              </a:rPr>
              <a:t>Del Monte, pueden concentrarse en la comercialización</a:t>
            </a:r>
            <a:endParaRPr lang="es-AR" sz="2000" dirty="0">
              <a:latin typeface="Calibri" charset="0"/>
              <a:cs typeface="Calibri" charset="0"/>
            </a:endParaRPr>
          </a:p>
          <a:p>
            <a:pPr lvl="1" eaLnBrk="1" hangingPunct="1"/>
            <a:r>
              <a:rPr lang="es-AR" sz="2000" dirty="0">
                <a:latin typeface="Calibri" charset="0"/>
                <a:cs typeface="Calibri" charset="0"/>
              </a:rPr>
              <a:t>Estos problemas son limitados en industrias con barreras a la entrada</a:t>
            </a:r>
          </a:p>
          <a:p>
            <a:pPr lvl="1" eaLnBrk="1" hangingPunct="1"/>
            <a:r>
              <a:rPr lang="es-AR" sz="2000" dirty="0">
                <a:latin typeface="Calibri" charset="0"/>
                <a:cs typeface="Calibri" charset="0"/>
              </a:rPr>
              <a:t>La difusión puede facilitar la resolución de problemas de </a:t>
            </a:r>
            <a:r>
              <a:rPr lang="es-AR" sz="2000" dirty="0" smtClean="0">
                <a:latin typeface="Calibri" charset="0"/>
                <a:cs typeface="Calibri" charset="0"/>
              </a:rPr>
              <a:t>coordinación</a:t>
            </a:r>
          </a:p>
          <a:p>
            <a:pPr eaLnBrk="1" hangingPunct="1"/>
            <a:r>
              <a:rPr lang="es-AR" sz="2400" dirty="0" smtClean="0">
                <a:latin typeface="Calibri" charset="0"/>
                <a:cs typeface="Calibri" charset="0"/>
              </a:rPr>
              <a:t>La intervención de un tercero (Estado, APP, organizaciones empresariales, la cooperación internacional)</a:t>
            </a:r>
            <a:endParaRPr lang="es-AR" sz="2400" dirty="0">
              <a:latin typeface="Calibri" charset="0"/>
              <a:cs typeface="Calibri" charset="0"/>
            </a:endParaRPr>
          </a:p>
        </p:txBody>
      </p:sp>
      <p:sp>
        <p:nvSpPr>
          <p:cNvPr id="5" name="TextBox 4"/>
          <p:cNvSpPr txBox="1"/>
          <p:nvPr/>
        </p:nvSpPr>
        <p:spPr>
          <a:xfrm>
            <a:off x="5364088" y="6237312"/>
            <a:ext cx="2340417" cy="307777"/>
          </a:xfrm>
          <a:prstGeom prst="rect">
            <a:avLst/>
          </a:prstGeom>
          <a:noFill/>
        </p:spPr>
        <p:txBody>
          <a:bodyPr wrap="none" rtlCol="0">
            <a:spAutoFit/>
          </a:bodyPr>
          <a:lstStyle/>
          <a:p>
            <a:r>
              <a:rPr lang="es-CR" sz="1400" u="none" dirty="0" smtClean="0"/>
              <a:t>Fuente: Stein y otros, 2012</a:t>
            </a:r>
            <a:endParaRPr lang="es-CR" sz="1400" u="none" dirty="0"/>
          </a:p>
        </p:txBody>
      </p:sp>
    </p:spTree>
    <p:extLst>
      <p:ext uri="{BB962C8B-B14F-4D97-AF65-F5344CB8AC3E}">
        <p14:creationId xmlns:p14="http://schemas.microsoft.com/office/powerpoint/2010/main" val="4323071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left)">
                                      <p:cBhvr>
                                        <p:cTn id="18" dur="500"/>
                                        <p:tgtEl>
                                          <p:spTgt spid="4">
                                            <p:txEl>
                                              <p:pRg st="3" end="3"/>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wipe(left)">
                                      <p:cBhvr>
                                        <p:cTn id="21" dur="500"/>
                                        <p:tgtEl>
                                          <p:spTgt spid="4">
                                            <p:txEl>
                                              <p:pRg st="4" end="4"/>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wipe(left)">
                                      <p:cBhvr>
                                        <p:cTn id="24"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CR" dirty="0" smtClean="0"/>
              <a:t>Coordinación</a:t>
            </a:r>
            <a:endParaRPr lang="es-CR" dirty="0"/>
          </a:p>
        </p:txBody>
      </p:sp>
      <p:sp>
        <p:nvSpPr>
          <p:cNvPr id="4" name="Rectangle 3"/>
          <p:cNvSpPr>
            <a:spLocks noGrp="1" noChangeArrowheads="1"/>
          </p:cNvSpPr>
          <p:nvPr>
            <p:ph idx="1"/>
          </p:nvPr>
        </p:nvSpPr>
        <p:spPr/>
        <p:txBody>
          <a:bodyPr>
            <a:normAutofit lnSpcReduction="10000"/>
          </a:bodyPr>
          <a:lstStyle/>
          <a:p>
            <a:pPr eaLnBrk="1" hangingPunct="1">
              <a:lnSpc>
                <a:spcPct val="90000"/>
              </a:lnSpc>
              <a:spcAft>
                <a:spcPts val="225"/>
              </a:spcAft>
            </a:pPr>
            <a:r>
              <a:rPr lang="es-AR" sz="2400" dirty="0" smtClean="0">
                <a:latin typeface="Calibri" charset="0"/>
                <a:cs typeface="Calibri" charset="0"/>
              </a:rPr>
              <a:t>La “apropiabilidad” no siempre es el problema exclusivo, o el principal.</a:t>
            </a:r>
          </a:p>
          <a:p>
            <a:pPr eaLnBrk="1" hangingPunct="1">
              <a:lnSpc>
                <a:spcPct val="90000"/>
              </a:lnSpc>
              <a:spcAft>
                <a:spcPts val="225"/>
              </a:spcAft>
            </a:pPr>
            <a:r>
              <a:rPr lang="es-AR" sz="2400" dirty="0" smtClean="0">
                <a:latin typeface="Calibri" charset="0"/>
                <a:cs typeface="Calibri" charset="0"/>
              </a:rPr>
              <a:t>Puede ser que haya problemas de coordinación “huevo o gallina” que afecten la creación de nuevas actividades</a:t>
            </a:r>
            <a:endParaRPr lang="es-AR" sz="2400" dirty="0">
              <a:latin typeface="Calibri" charset="0"/>
              <a:cs typeface="Calibri" charset="0"/>
            </a:endParaRPr>
          </a:p>
          <a:p>
            <a:pPr lvl="1" eaLnBrk="1" hangingPunct="1">
              <a:lnSpc>
                <a:spcPct val="90000"/>
              </a:lnSpc>
              <a:spcAft>
                <a:spcPts val="225"/>
              </a:spcAft>
            </a:pPr>
            <a:r>
              <a:rPr lang="es-AR" sz="2000" dirty="0" smtClean="0">
                <a:latin typeface="Calibri" charset="0"/>
                <a:cs typeface="Calibri" charset="0"/>
              </a:rPr>
              <a:t>Falta </a:t>
            </a:r>
            <a:r>
              <a:rPr lang="es-AR" sz="2000" dirty="0">
                <a:latin typeface="Calibri" charset="0"/>
                <a:cs typeface="Calibri" charset="0"/>
              </a:rPr>
              <a:t>de proveedores de </a:t>
            </a:r>
            <a:r>
              <a:rPr lang="es-AR" sz="2000" dirty="0" smtClean="0">
                <a:latin typeface="Calibri" charset="0"/>
                <a:cs typeface="Calibri" charset="0"/>
              </a:rPr>
              <a:t>insumos especializados</a:t>
            </a:r>
            <a:endParaRPr lang="es-AR" sz="2000" dirty="0">
              <a:latin typeface="Calibri" charset="0"/>
              <a:cs typeface="Calibri" charset="0"/>
            </a:endParaRPr>
          </a:p>
          <a:p>
            <a:pPr lvl="1" eaLnBrk="1" hangingPunct="1">
              <a:lnSpc>
                <a:spcPct val="90000"/>
              </a:lnSpc>
              <a:spcAft>
                <a:spcPts val="225"/>
              </a:spcAft>
            </a:pPr>
            <a:r>
              <a:rPr lang="es-AR" sz="2000" dirty="0">
                <a:latin typeface="Calibri" charset="0"/>
                <a:cs typeface="Calibri" charset="0"/>
              </a:rPr>
              <a:t>Falta de recursos humanos capacitados</a:t>
            </a:r>
          </a:p>
          <a:p>
            <a:pPr lvl="1" eaLnBrk="1" hangingPunct="1">
              <a:lnSpc>
                <a:spcPct val="90000"/>
              </a:lnSpc>
              <a:spcAft>
                <a:spcPts val="225"/>
              </a:spcAft>
            </a:pPr>
            <a:r>
              <a:rPr lang="es-AR" sz="2000" dirty="0" smtClean="0">
                <a:latin typeface="Calibri" charset="0"/>
                <a:cs typeface="Calibri" charset="0"/>
              </a:rPr>
              <a:t>Sanidad agropecuaria</a:t>
            </a:r>
            <a:endParaRPr lang="es-AR" sz="2000" dirty="0">
              <a:latin typeface="Calibri" charset="0"/>
              <a:cs typeface="Calibri" charset="0"/>
            </a:endParaRPr>
          </a:p>
          <a:p>
            <a:pPr lvl="1" eaLnBrk="1" hangingPunct="1">
              <a:lnSpc>
                <a:spcPct val="90000"/>
              </a:lnSpc>
              <a:spcAft>
                <a:spcPts val="225"/>
              </a:spcAft>
            </a:pPr>
            <a:r>
              <a:rPr lang="es-AR" sz="2000" dirty="0" smtClean="0">
                <a:latin typeface="Calibri" charset="0"/>
                <a:cs typeface="Calibri" charset="0"/>
              </a:rPr>
              <a:t>Ingraestructura y logística </a:t>
            </a:r>
            <a:r>
              <a:rPr lang="es-AR" sz="2000" dirty="0">
                <a:latin typeface="Calibri" charset="0"/>
                <a:cs typeface="Calibri" charset="0"/>
              </a:rPr>
              <a:t>de </a:t>
            </a:r>
            <a:r>
              <a:rPr lang="es-AR" sz="2000" dirty="0" smtClean="0">
                <a:latin typeface="Calibri" charset="0"/>
                <a:cs typeface="Calibri" charset="0"/>
              </a:rPr>
              <a:t>transporte (un puerto por ejemplo)</a:t>
            </a:r>
            <a:endParaRPr lang="es-AR" sz="2000" dirty="0">
              <a:latin typeface="Calibri" charset="0"/>
              <a:cs typeface="Calibri" charset="0"/>
            </a:endParaRPr>
          </a:p>
          <a:p>
            <a:pPr lvl="1" eaLnBrk="1" hangingPunct="1">
              <a:lnSpc>
                <a:spcPct val="90000"/>
              </a:lnSpc>
              <a:spcAft>
                <a:spcPts val="225"/>
              </a:spcAft>
            </a:pPr>
            <a:r>
              <a:rPr lang="es-AR" sz="2000" dirty="0" smtClean="0">
                <a:latin typeface="Calibri" charset="0"/>
                <a:cs typeface="Calibri" charset="0"/>
              </a:rPr>
              <a:t>Acceso </a:t>
            </a:r>
            <a:r>
              <a:rPr lang="es-AR" sz="2000" dirty="0">
                <a:latin typeface="Calibri" charset="0"/>
                <a:cs typeface="Calibri" charset="0"/>
              </a:rPr>
              <a:t>a mercados</a:t>
            </a:r>
          </a:p>
          <a:p>
            <a:pPr eaLnBrk="1" hangingPunct="1">
              <a:lnSpc>
                <a:spcPct val="90000"/>
              </a:lnSpc>
              <a:spcAft>
                <a:spcPts val="225"/>
              </a:spcAft>
            </a:pPr>
            <a:r>
              <a:rPr lang="es-AR" sz="2400" b="0" dirty="0" smtClean="0">
                <a:latin typeface="Calibri" charset="0"/>
                <a:cs typeface="Calibri" charset="0"/>
              </a:rPr>
              <a:t>Muy difícil para una empresa pionera actuar de forma aislada</a:t>
            </a:r>
            <a:endParaRPr lang="es-AR" sz="2400" b="0" dirty="0">
              <a:latin typeface="Calibri" charset="0"/>
              <a:cs typeface="Calibri" charset="0"/>
            </a:endParaRPr>
          </a:p>
          <a:p>
            <a:pPr eaLnBrk="1" hangingPunct="1">
              <a:lnSpc>
                <a:spcPct val="90000"/>
              </a:lnSpc>
              <a:spcAft>
                <a:spcPts val="225"/>
              </a:spcAft>
            </a:pPr>
            <a:r>
              <a:rPr lang="es-AR" sz="2400" b="0" dirty="0">
                <a:latin typeface="Calibri" charset="0"/>
                <a:cs typeface="Calibri" charset="0"/>
              </a:rPr>
              <a:t>Superarlos requiere de la acción </a:t>
            </a:r>
            <a:r>
              <a:rPr lang="es-AR" sz="2400" b="0" dirty="0" smtClean="0">
                <a:latin typeface="Calibri" charset="0"/>
                <a:cs typeface="Calibri" charset="0"/>
              </a:rPr>
              <a:t>coordinadan (APPs, Gremios, Coop. Internacional)</a:t>
            </a:r>
          </a:p>
          <a:p>
            <a:pPr eaLnBrk="1" hangingPunct="1">
              <a:lnSpc>
                <a:spcPct val="90000"/>
              </a:lnSpc>
              <a:spcAft>
                <a:spcPts val="225"/>
              </a:spcAft>
            </a:pPr>
            <a:r>
              <a:rPr lang="es-AR" sz="2400" b="0" dirty="0" smtClean="0">
                <a:latin typeface="Calibri" charset="0"/>
                <a:cs typeface="Calibri" charset="0"/>
              </a:rPr>
              <a:t>En </a:t>
            </a:r>
            <a:r>
              <a:rPr lang="es-AR" sz="2400" b="0" dirty="0">
                <a:latin typeface="Calibri" charset="0"/>
                <a:cs typeface="Calibri" charset="0"/>
              </a:rPr>
              <a:t>muchos casos, depende también del apoyo del Estado</a:t>
            </a:r>
            <a:endParaRPr lang="es-AR" dirty="0">
              <a:latin typeface="Calibri" charset="0"/>
              <a:cs typeface="Calibri" charset="0"/>
            </a:endParaRPr>
          </a:p>
        </p:txBody>
      </p:sp>
      <p:sp>
        <p:nvSpPr>
          <p:cNvPr id="5" name="TextBox 4"/>
          <p:cNvSpPr txBox="1"/>
          <p:nvPr/>
        </p:nvSpPr>
        <p:spPr>
          <a:xfrm>
            <a:off x="5364088" y="6237312"/>
            <a:ext cx="2340417" cy="307777"/>
          </a:xfrm>
          <a:prstGeom prst="rect">
            <a:avLst/>
          </a:prstGeom>
          <a:noFill/>
        </p:spPr>
        <p:txBody>
          <a:bodyPr wrap="none" rtlCol="0">
            <a:spAutoFit/>
          </a:bodyPr>
          <a:lstStyle/>
          <a:p>
            <a:r>
              <a:rPr lang="es-CR" sz="1400" u="none" dirty="0" smtClean="0"/>
              <a:t>Fuente: Stein y otros, 2012</a:t>
            </a:r>
            <a:endParaRPr lang="es-CR" sz="1400" u="none" dirty="0"/>
          </a:p>
        </p:txBody>
      </p:sp>
    </p:spTree>
    <p:extLst>
      <p:ext uri="{BB962C8B-B14F-4D97-AF65-F5344CB8AC3E}">
        <p14:creationId xmlns:p14="http://schemas.microsoft.com/office/powerpoint/2010/main" val="782661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subTnLst>
                                    <p:animClr clrSpc="rgb" dir="cw">
                                      <p:cBhvr override="childStyle">
                                        <p:cTn dur="1" fill="hold" display="0" masterRel="nextClick" afterEffect="1"/>
                                        <p:tgtEl>
                                          <p:spTgt spid="4">
                                            <p:txEl>
                                              <p:pRg st="0" end="0"/>
                                            </p:txEl>
                                          </p:spTgt>
                                        </p:tgtEl>
                                        <p:attrNameLst>
                                          <p:attrName>ppt_c</p:attrName>
                                        </p:attrNameLst>
                                      </p:cBhvr>
                                      <p:to>
                                        <a:srgbClr val="99CCF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subTnLst>
                                    <p:animClr clrSpc="rgb" dir="cw">
                                      <p:cBhvr override="childStyle">
                                        <p:cTn dur="1" fill="hold" display="0" masterRel="nextClick" afterEffect="1"/>
                                        <p:tgtEl>
                                          <p:spTgt spid="4">
                                            <p:txEl>
                                              <p:pRg st="1" end="1"/>
                                            </p:txEl>
                                          </p:spTgt>
                                        </p:tgtEl>
                                        <p:attrNameLst>
                                          <p:attrName>ppt_c</p:attrName>
                                        </p:attrNameLst>
                                      </p:cBhvr>
                                      <p:to>
                                        <a:srgbClr val="99CCFF"/>
                                      </p:to>
                                    </p:animClr>
                                  </p:subTnLst>
                                </p:cTn>
                              </p:par>
                              <p:par>
                                <p:cTn id="13" presetID="22" presetClass="entr" presetSubtype="8"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subTnLst>
                                    <p:animClr clrSpc="rgb" dir="cw">
                                      <p:cBhvr override="childStyle">
                                        <p:cTn dur="1" fill="hold" display="0" masterRel="nextClick" afterEffect="1"/>
                                        <p:tgtEl>
                                          <p:spTgt spid="4">
                                            <p:txEl>
                                              <p:pRg st="2" end="2"/>
                                            </p:txEl>
                                          </p:spTgt>
                                        </p:tgtEl>
                                        <p:attrNameLst>
                                          <p:attrName>ppt_c</p:attrName>
                                        </p:attrNameLst>
                                      </p:cBhvr>
                                      <p:to>
                                        <a:srgbClr val="99CCFF"/>
                                      </p:to>
                                    </p:animClr>
                                  </p:subTnLst>
                                </p:cTn>
                              </p:par>
                              <p:par>
                                <p:cTn id="16" presetID="22" presetClass="entr" presetSubtype="8"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left)">
                                      <p:cBhvr>
                                        <p:cTn id="18" dur="500"/>
                                        <p:tgtEl>
                                          <p:spTgt spid="4">
                                            <p:txEl>
                                              <p:pRg st="3" end="3"/>
                                            </p:txEl>
                                          </p:spTgt>
                                        </p:tgtEl>
                                      </p:cBhvr>
                                    </p:animEffect>
                                  </p:childTnLst>
                                  <p:subTnLst>
                                    <p:animClr clrSpc="rgb" dir="cw">
                                      <p:cBhvr override="childStyle">
                                        <p:cTn dur="1" fill="hold" display="0" masterRel="nextClick" afterEffect="1"/>
                                        <p:tgtEl>
                                          <p:spTgt spid="4">
                                            <p:txEl>
                                              <p:pRg st="3" end="3"/>
                                            </p:txEl>
                                          </p:spTgt>
                                        </p:tgtEl>
                                        <p:attrNameLst>
                                          <p:attrName>ppt_c</p:attrName>
                                        </p:attrNameLst>
                                      </p:cBhvr>
                                      <p:to>
                                        <a:srgbClr val="99CCFF"/>
                                      </p:to>
                                    </p:animClr>
                                  </p:subTnLst>
                                </p:cTn>
                              </p:par>
                              <p:par>
                                <p:cTn id="19" presetID="22" presetClass="entr" presetSubtype="8"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wipe(left)">
                                      <p:cBhvr>
                                        <p:cTn id="21" dur="500"/>
                                        <p:tgtEl>
                                          <p:spTgt spid="4">
                                            <p:txEl>
                                              <p:pRg st="4" end="4"/>
                                            </p:txEl>
                                          </p:spTgt>
                                        </p:tgtEl>
                                      </p:cBhvr>
                                    </p:animEffect>
                                  </p:childTnLst>
                                  <p:subTnLst>
                                    <p:animClr clrSpc="rgb" dir="cw">
                                      <p:cBhvr override="childStyle">
                                        <p:cTn dur="1" fill="hold" display="0" masterRel="nextClick" afterEffect="1"/>
                                        <p:tgtEl>
                                          <p:spTgt spid="4">
                                            <p:txEl>
                                              <p:pRg st="4" end="4"/>
                                            </p:txEl>
                                          </p:spTgt>
                                        </p:tgtEl>
                                        <p:attrNameLst>
                                          <p:attrName>ppt_c</p:attrName>
                                        </p:attrNameLst>
                                      </p:cBhvr>
                                      <p:to>
                                        <a:srgbClr val="99CCFF"/>
                                      </p:to>
                                    </p:animClr>
                                  </p:subTnLst>
                                </p:cTn>
                              </p:par>
                              <p:par>
                                <p:cTn id="22" presetID="22" presetClass="entr" presetSubtype="8"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wipe(left)">
                                      <p:cBhvr>
                                        <p:cTn id="24" dur="500"/>
                                        <p:tgtEl>
                                          <p:spTgt spid="4">
                                            <p:txEl>
                                              <p:pRg st="5" end="5"/>
                                            </p:txEl>
                                          </p:spTgt>
                                        </p:tgtEl>
                                      </p:cBhvr>
                                    </p:animEffect>
                                  </p:childTnLst>
                                  <p:subTnLst>
                                    <p:animClr clrSpc="rgb" dir="cw">
                                      <p:cBhvr override="childStyle">
                                        <p:cTn dur="1" fill="hold" display="0" masterRel="nextClick" afterEffect="1"/>
                                        <p:tgtEl>
                                          <p:spTgt spid="4">
                                            <p:txEl>
                                              <p:pRg st="5" end="5"/>
                                            </p:txEl>
                                          </p:spTgt>
                                        </p:tgtEl>
                                        <p:attrNameLst>
                                          <p:attrName>ppt_c</p:attrName>
                                        </p:attrNameLst>
                                      </p:cBhvr>
                                      <p:to>
                                        <a:srgbClr val="99CCFF"/>
                                      </p:to>
                                    </p:animClr>
                                  </p:subTnLst>
                                </p:cTn>
                              </p:par>
                              <p:par>
                                <p:cTn id="25" presetID="22" presetClass="entr" presetSubtype="8"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wipe(left)">
                                      <p:cBhvr>
                                        <p:cTn id="27" dur="500"/>
                                        <p:tgtEl>
                                          <p:spTgt spid="4">
                                            <p:txEl>
                                              <p:pRg st="6" end="6"/>
                                            </p:txEl>
                                          </p:spTgt>
                                        </p:tgtEl>
                                      </p:cBhvr>
                                    </p:animEffect>
                                  </p:childTnLst>
                                  <p:subTnLst>
                                    <p:animClr clrSpc="rgb" dir="cw">
                                      <p:cBhvr override="childStyle">
                                        <p:cTn dur="1" fill="hold" display="0" masterRel="nextClick" afterEffect="1"/>
                                        <p:tgtEl>
                                          <p:spTgt spid="4">
                                            <p:txEl>
                                              <p:pRg st="6" end="6"/>
                                            </p:txEl>
                                          </p:spTgt>
                                        </p:tgtEl>
                                        <p:attrNameLst>
                                          <p:attrName>ppt_c</p:attrName>
                                        </p:attrNameLst>
                                      </p:cBhvr>
                                      <p:to>
                                        <a:srgbClr val="99CCFF"/>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wipe(left)">
                                      <p:cBhvr>
                                        <p:cTn id="32" dur="500"/>
                                        <p:tgtEl>
                                          <p:spTgt spid="4">
                                            <p:txEl>
                                              <p:pRg st="7" end="7"/>
                                            </p:txEl>
                                          </p:spTgt>
                                        </p:tgtEl>
                                      </p:cBhvr>
                                    </p:animEffect>
                                  </p:childTnLst>
                                  <p:subTnLst>
                                    <p:animClr clrSpc="rgb" dir="cw">
                                      <p:cBhvr override="childStyle">
                                        <p:cTn dur="1" fill="hold" display="0" masterRel="nextClick" afterEffect="1"/>
                                        <p:tgtEl>
                                          <p:spTgt spid="4">
                                            <p:txEl>
                                              <p:pRg st="7" end="7"/>
                                            </p:txEl>
                                          </p:spTgt>
                                        </p:tgtEl>
                                        <p:attrNameLst>
                                          <p:attrName>ppt_c</p:attrName>
                                        </p:attrNameLst>
                                      </p:cBhvr>
                                      <p:to>
                                        <a:srgbClr val="99CCFF"/>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wipe(left)">
                                      <p:cBhvr>
                                        <p:cTn id="37" dur="500"/>
                                        <p:tgtEl>
                                          <p:spTgt spid="4">
                                            <p:txEl>
                                              <p:pRg st="8" end="8"/>
                                            </p:txEl>
                                          </p:spTgt>
                                        </p:tgtEl>
                                      </p:cBhvr>
                                    </p:animEffect>
                                  </p:childTnLst>
                                  <p:subTnLst>
                                    <p:animClr clrSpc="rgb" dir="cw">
                                      <p:cBhvr override="childStyle">
                                        <p:cTn dur="1" fill="hold" display="0" masterRel="nextClick" afterEffect="1"/>
                                        <p:tgtEl>
                                          <p:spTgt spid="4">
                                            <p:txEl>
                                              <p:pRg st="8" end="8"/>
                                            </p:txEl>
                                          </p:spTgt>
                                        </p:tgtEl>
                                        <p:attrNameLst>
                                          <p:attrName>ppt_c</p:attrName>
                                        </p:attrNameLst>
                                      </p:cBhvr>
                                      <p:to>
                                        <a:srgbClr val="99CCFF"/>
                                      </p:to>
                                    </p:animClr>
                                  </p:sub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wipe(left)">
                                      <p:cBhvr>
                                        <p:cTn id="42" dur="500"/>
                                        <p:tgtEl>
                                          <p:spTgt spid="4">
                                            <p:txEl>
                                              <p:pRg st="9" end="9"/>
                                            </p:txEl>
                                          </p:spTgt>
                                        </p:tgtEl>
                                      </p:cBhvr>
                                    </p:animEffect>
                                  </p:childTnLst>
                                  <p:subTnLst>
                                    <p:animClr clrSpc="rgb" dir="cw">
                                      <p:cBhvr override="childStyle">
                                        <p:cTn dur="1" fill="hold" display="0" masterRel="nextClick" afterEffect="1"/>
                                        <p:tgtEl>
                                          <p:spTgt spid="4">
                                            <p:txEl>
                                              <p:pRg st="9" end="9"/>
                                            </p:txEl>
                                          </p:spTgt>
                                        </p:tgtEl>
                                        <p:attrNameLst>
                                          <p:attrName>ppt_c</p:attrName>
                                        </p:attrNameLst>
                                      </p:cBhvr>
                                      <p:to>
                                        <a:srgbClr val="99CCFF"/>
                                      </p:to>
                                    </p:animClr>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4">
                                            <p:txEl>
                                              <p:pRg st="4" end="4"/>
                                            </p:txEl>
                                          </p:spTgt>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1" nodeType="clickEffect">
                                  <p:stCondLst>
                                    <p:cond delay="0"/>
                                  </p:stCondLst>
                                  <p:childTnLst>
                                    <p:set>
                                      <p:cBhvr>
                                        <p:cTn id="7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utoUpdateAnimBg="0"/>
      <p:bldP spid="4" grpI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CR" dirty="0" smtClean="0"/>
              <a:t>¿Posibles políticas? Subsidios</a:t>
            </a:r>
            <a:endParaRPr lang="es-CR" dirty="0"/>
          </a:p>
        </p:txBody>
      </p:sp>
      <p:sp>
        <p:nvSpPr>
          <p:cNvPr id="6" name="Rectangle 3"/>
          <p:cNvSpPr>
            <a:spLocks noGrp="1" noChangeArrowheads="1"/>
          </p:cNvSpPr>
          <p:nvPr>
            <p:ph idx="1"/>
          </p:nvPr>
        </p:nvSpPr>
        <p:spPr/>
        <p:txBody>
          <a:bodyPr>
            <a:normAutofit lnSpcReduction="10000"/>
          </a:bodyPr>
          <a:lstStyle/>
          <a:p>
            <a:pPr eaLnBrk="1" hangingPunct="1">
              <a:lnSpc>
                <a:spcPct val="90000"/>
              </a:lnSpc>
            </a:pPr>
            <a:r>
              <a:rPr lang="es-AR" sz="2400" b="0" dirty="0" smtClean="0">
                <a:latin typeface="Calibri" charset="0"/>
                <a:cs typeface="Calibri" charset="0"/>
              </a:rPr>
              <a:t>Un subsidio en </a:t>
            </a:r>
            <a:r>
              <a:rPr lang="es-AR" sz="2400" b="0" dirty="0">
                <a:latin typeface="Calibri" charset="0"/>
                <a:cs typeface="Calibri" charset="0"/>
              </a:rPr>
              <a:t>proporción a exportaciones de los seguidores (no las propias).</a:t>
            </a:r>
          </a:p>
          <a:p>
            <a:pPr eaLnBrk="1" hangingPunct="1">
              <a:lnSpc>
                <a:spcPct val="90000"/>
              </a:lnSpc>
            </a:pPr>
            <a:r>
              <a:rPr lang="es-AR" sz="2400" b="0" dirty="0">
                <a:latin typeface="Calibri" charset="0"/>
                <a:cs typeface="Calibri" charset="0"/>
              </a:rPr>
              <a:t>No requiere elegir ganadores ex-</a:t>
            </a:r>
            <a:r>
              <a:rPr lang="es-AR" sz="2400" b="0" dirty="0" smtClean="0">
                <a:latin typeface="Calibri" charset="0"/>
                <a:cs typeface="Calibri" charset="0"/>
              </a:rPr>
              <a:t>ante.</a:t>
            </a:r>
            <a:endParaRPr lang="es-AR" sz="2400" b="0" dirty="0">
              <a:latin typeface="Calibri" charset="0"/>
              <a:cs typeface="Calibri" charset="0"/>
            </a:endParaRPr>
          </a:p>
          <a:p>
            <a:pPr eaLnBrk="1" hangingPunct="1">
              <a:lnSpc>
                <a:spcPct val="90000"/>
              </a:lnSpc>
            </a:pPr>
            <a:r>
              <a:rPr lang="es-AR" sz="2400" b="0" dirty="0">
                <a:latin typeface="Calibri" charset="0"/>
                <a:cs typeface="Calibri" charset="0"/>
              </a:rPr>
              <a:t>Compensa a pioneros que generan externalidades positivas.</a:t>
            </a:r>
          </a:p>
          <a:p>
            <a:pPr eaLnBrk="1" hangingPunct="1">
              <a:lnSpc>
                <a:spcPct val="90000"/>
              </a:lnSpc>
            </a:pPr>
            <a:r>
              <a:rPr lang="es-AR" sz="2400" b="0" dirty="0">
                <a:latin typeface="Calibri" charset="0"/>
                <a:cs typeface="Calibri" charset="0"/>
              </a:rPr>
              <a:t>Los que experimentan y les va mal, no generan externalidades, no reciben subsidio.</a:t>
            </a:r>
          </a:p>
          <a:p>
            <a:pPr eaLnBrk="1" hangingPunct="1">
              <a:lnSpc>
                <a:spcPct val="90000"/>
              </a:lnSpc>
            </a:pPr>
            <a:r>
              <a:rPr lang="es-AR" sz="2400" b="0" dirty="0">
                <a:latin typeface="Calibri" charset="0"/>
                <a:cs typeface="Calibri" charset="0"/>
              </a:rPr>
              <a:t>Los que son exitosos pero (por barreras a la entrada) no tienen seguidores, no generan externalidades, no reciben subsidio.</a:t>
            </a:r>
          </a:p>
          <a:p>
            <a:pPr eaLnBrk="1" hangingPunct="1">
              <a:lnSpc>
                <a:spcPct val="90000"/>
              </a:lnSpc>
            </a:pPr>
            <a:r>
              <a:rPr lang="es-AR" sz="2400" b="0" dirty="0">
                <a:latin typeface="Calibri" charset="0"/>
                <a:cs typeface="Calibri" charset="0"/>
              </a:rPr>
              <a:t>Ventaja adicional: genera incentivos a la difusión por parte del pionero. </a:t>
            </a:r>
            <a:r>
              <a:rPr lang="es-AR" sz="2400" b="1" i="1" u="sng" dirty="0">
                <a:latin typeface="Calibri" charset="0"/>
                <a:cs typeface="Calibri" charset="0"/>
              </a:rPr>
              <a:t>Al facilitar la difusión,  se genera la masa crítica que permite resolver problemas de coordinación. </a:t>
            </a:r>
          </a:p>
          <a:p>
            <a:pPr eaLnBrk="1" hangingPunct="1">
              <a:lnSpc>
                <a:spcPct val="90000"/>
              </a:lnSpc>
            </a:pPr>
            <a:r>
              <a:rPr lang="es-AR" sz="2400" dirty="0" smtClean="0">
                <a:latin typeface="Calibri" charset="0"/>
                <a:cs typeface="Calibri" charset="0"/>
              </a:rPr>
              <a:t>Podría no ser compatible con la OMC</a:t>
            </a:r>
            <a:endParaRPr lang="es-AR" sz="2400" b="0" dirty="0">
              <a:latin typeface="Calibri" charset="0"/>
              <a:cs typeface="Calibri" charset="0"/>
            </a:endParaRPr>
          </a:p>
        </p:txBody>
      </p:sp>
      <p:sp>
        <p:nvSpPr>
          <p:cNvPr id="7" name="TextBox 6"/>
          <p:cNvSpPr txBox="1"/>
          <p:nvPr/>
        </p:nvSpPr>
        <p:spPr>
          <a:xfrm>
            <a:off x="5364088" y="6237312"/>
            <a:ext cx="2340417" cy="307777"/>
          </a:xfrm>
          <a:prstGeom prst="rect">
            <a:avLst/>
          </a:prstGeom>
          <a:noFill/>
        </p:spPr>
        <p:txBody>
          <a:bodyPr wrap="none" rtlCol="0">
            <a:spAutoFit/>
          </a:bodyPr>
          <a:lstStyle/>
          <a:p>
            <a:r>
              <a:rPr lang="es-CR" sz="1400" u="none" dirty="0" smtClean="0"/>
              <a:t>Fuente: Stein y otros, 2012</a:t>
            </a:r>
            <a:endParaRPr lang="es-CR" sz="1400" u="none" dirty="0"/>
          </a:p>
        </p:txBody>
      </p:sp>
    </p:spTree>
    <p:extLst>
      <p:ext uri="{BB962C8B-B14F-4D97-AF65-F5344CB8AC3E}">
        <p14:creationId xmlns:p14="http://schemas.microsoft.com/office/powerpoint/2010/main" val="40435370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subTnLst>
                                    <p:animClr clrSpc="rgb" dir="cw">
                                      <p:cBhvr override="childStyle">
                                        <p:cTn dur="1" fill="hold" display="0" masterRel="nextClick" afterEffect="1"/>
                                        <p:tgtEl>
                                          <p:spTgt spid="6">
                                            <p:txEl>
                                              <p:pRg st="0" end="0"/>
                                            </p:txEl>
                                          </p:spTgt>
                                        </p:tgtEl>
                                        <p:attrNameLst>
                                          <p:attrName>ppt_c</p:attrName>
                                        </p:attrNameLst>
                                      </p:cBhvr>
                                      <p:to>
                                        <a:srgbClr val="99CCF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subTnLst>
                                    <p:animClr clrSpc="rgb" dir="cw">
                                      <p:cBhvr override="childStyle">
                                        <p:cTn dur="1" fill="hold" display="0" masterRel="nextClick" afterEffect="1"/>
                                        <p:tgtEl>
                                          <p:spTgt spid="6">
                                            <p:txEl>
                                              <p:pRg st="1" end="1"/>
                                            </p:txEl>
                                          </p:spTgt>
                                        </p:tgtEl>
                                        <p:attrNameLst>
                                          <p:attrName>ppt_c</p:attrName>
                                        </p:attrNameLst>
                                      </p:cBhvr>
                                      <p:to>
                                        <a:srgbClr val="99CCF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subTnLst>
                                    <p:animClr clrSpc="rgb" dir="cw">
                                      <p:cBhvr override="childStyle">
                                        <p:cTn dur="1" fill="hold" display="0" masterRel="nextClick" afterEffect="1"/>
                                        <p:tgtEl>
                                          <p:spTgt spid="6">
                                            <p:txEl>
                                              <p:pRg st="2" end="2"/>
                                            </p:txEl>
                                          </p:spTgt>
                                        </p:tgtEl>
                                        <p:attrNameLst>
                                          <p:attrName>ppt_c</p:attrName>
                                        </p:attrNameLst>
                                      </p:cBhvr>
                                      <p:to>
                                        <a:srgbClr val="99CCFF"/>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subTnLst>
                                    <p:animClr clrSpc="rgb" dir="cw">
                                      <p:cBhvr override="childStyle">
                                        <p:cTn dur="1" fill="hold" display="0" masterRel="nextClick" afterEffect="1"/>
                                        <p:tgtEl>
                                          <p:spTgt spid="6">
                                            <p:txEl>
                                              <p:pRg st="3" end="3"/>
                                            </p:txEl>
                                          </p:spTgt>
                                        </p:tgtEl>
                                        <p:attrNameLst>
                                          <p:attrName>ppt_c</p:attrName>
                                        </p:attrNameLst>
                                      </p:cBhvr>
                                      <p:to>
                                        <a:srgbClr val="99CCFF"/>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subTnLst>
                                    <p:animClr clrSpc="rgb" dir="cw">
                                      <p:cBhvr override="childStyle">
                                        <p:cTn dur="1" fill="hold" display="0" masterRel="nextClick" afterEffect="1"/>
                                        <p:tgtEl>
                                          <p:spTgt spid="6">
                                            <p:txEl>
                                              <p:pRg st="4" end="4"/>
                                            </p:txEl>
                                          </p:spTgt>
                                        </p:tgtEl>
                                        <p:attrNameLst>
                                          <p:attrName>ppt_c</p:attrName>
                                        </p:attrNameLst>
                                      </p:cBhvr>
                                      <p:to>
                                        <a:srgbClr val="99CCFF"/>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subTnLst>
                                    <p:animClr clrSpc="rgb" dir="cw">
                                      <p:cBhvr override="childStyle">
                                        <p:cTn dur="1" fill="hold" display="0" masterRel="nextClick" afterEffect="1"/>
                                        <p:tgtEl>
                                          <p:spTgt spid="6">
                                            <p:txEl>
                                              <p:pRg st="5" end="5"/>
                                            </p:txEl>
                                          </p:spTgt>
                                        </p:tgtEl>
                                        <p:attrNameLst>
                                          <p:attrName>ppt_c</p:attrName>
                                        </p:attrNameLst>
                                      </p:cBhvr>
                                      <p:to>
                                        <a:srgbClr val="99CCFF"/>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subTnLst>
                                    <p:animClr clrSpc="rgb" dir="cw">
                                      <p:cBhvr override="childStyle">
                                        <p:cTn dur="1" fill="hold" display="0" masterRel="nextClick" afterEffect="1"/>
                                        <p:tgtEl>
                                          <p:spTgt spid="6">
                                            <p:txEl>
                                              <p:pRg st="6" end="6"/>
                                            </p:txEl>
                                          </p:spTgt>
                                        </p:tgtEl>
                                        <p:attrNameLst>
                                          <p:attrName>ppt_c</p:attrName>
                                        </p:attrNameLst>
                                      </p:cBhvr>
                                      <p:to>
                                        <a:srgbClr val="99CC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¿Posibles Políticas? Consejos de Inversión</a:t>
            </a:r>
            <a:endParaRPr lang="es-CR" dirty="0"/>
          </a:p>
        </p:txBody>
      </p:sp>
      <p:sp>
        <p:nvSpPr>
          <p:cNvPr id="4" name="Rectangle 3"/>
          <p:cNvSpPr>
            <a:spLocks noGrp="1" noChangeArrowheads="1"/>
          </p:cNvSpPr>
          <p:nvPr>
            <p:ph idx="1"/>
          </p:nvPr>
        </p:nvSpPr>
        <p:spPr/>
        <p:txBody>
          <a:bodyPr/>
          <a:lstStyle/>
          <a:p>
            <a:pPr eaLnBrk="1" hangingPunct="1">
              <a:lnSpc>
                <a:spcPct val="90000"/>
              </a:lnSpc>
            </a:pPr>
            <a:r>
              <a:rPr lang="es-AR" sz="2200" b="0" dirty="0">
                <a:latin typeface="Calibri" charset="0"/>
                <a:cs typeface="Calibri" charset="0"/>
              </a:rPr>
              <a:t>Los sectores piden al Estado que les ponga impuesto a sus ventas para financiar bienes públicos específicos para el sector.</a:t>
            </a:r>
          </a:p>
          <a:p>
            <a:pPr eaLnBrk="1" hangingPunct="1">
              <a:lnSpc>
                <a:spcPct val="90000"/>
              </a:lnSpc>
            </a:pPr>
            <a:r>
              <a:rPr lang="es-AR" sz="2200" b="0" dirty="0">
                <a:latin typeface="Calibri" charset="0"/>
                <a:cs typeface="Calibri" charset="0"/>
              </a:rPr>
              <a:t>Los propios sectores eligen que bienes públicos financiar (apoyo al surgimiento de proveedores especializados, desarrollo de nuevas variedades, capacitación). Cada </a:t>
            </a:r>
            <a:r>
              <a:rPr lang="es-AR" sz="2200" b="0" i="1" dirty="0">
                <a:latin typeface="Calibri" charset="0"/>
                <a:cs typeface="Calibri" charset="0"/>
              </a:rPr>
              <a:t>board</a:t>
            </a:r>
            <a:r>
              <a:rPr lang="es-AR" sz="2200" b="0" dirty="0">
                <a:latin typeface="Calibri" charset="0"/>
                <a:cs typeface="Calibri" charset="0"/>
              </a:rPr>
              <a:t> requiere un mínimo de apoyo del sector. El Estado certifica que favorecen al sector en su conjunto.</a:t>
            </a:r>
          </a:p>
          <a:p>
            <a:pPr eaLnBrk="1" hangingPunct="1">
              <a:lnSpc>
                <a:spcPct val="90000"/>
              </a:lnSpc>
            </a:pPr>
            <a:r>
              <a:rPr lang="es-AR" sz="2200" b="0" dirty="0">
                <a:latin typeface="Calibri" charset="0"/>
                <a:cs typeface="Calibri" charset="0"/>
              </a:rPr>
              <a:t>Se elige un directorio para manejar cada </a:t>
            </a:r>
            <a:r>
              <a:rPr lang="es-AR" sz="2200" b="0" i="1" dirty="0">
                <a:latin typeface="Calibri" charset="0"/>
                <a:cs typeface="Calibri" charset="0"/>
              </a:rPr>
              <a:t>board</a:t>
            </a:r>
            <a:r>
              <a:rPr lang="es-AR" sz="2200" b="0" dirty="0">
                <a:latin typeface="Calibri" charset="0"/>
                <a:cs typeface="Calibri" charset="0"/>
              </a:rPr>
              <a:t>, que puede decidir en forma autónoma como gastar los recursos para el fin especificado.</a:t>
            </a:r>
          </a:p>
          <a:p>
            <a:pPr eaLnBrk="1" hangingPunct="1">
              <a:lnSpc>
                <a:spcPct val="90000"/>
              </a:lnSpc>
            </a:pPr>
            <a:r>
              <a:rPr lang="es-AR" sz="2200" b="0" dirty="0">
                <a:latin typeface="Calibri" charset="0"/>
                <a:cs typeface="Calibri" charset="0"/>
              </a:rPr>
              <a:t>Cada firma decide a cuales de los </a:t>
            </a:r>
            <a:r>
              <a:rPr lang="es-AR" sz="2200" b="0" i="1" dirty="0">
                <a:latin typeface="Calibri" charset="0"/>
                <a:cs typeface="Calibri" charset="0"/>
              </a:rPr>
              <a:t>boards</a:t>
            </a:r>
            <a:r>
              <a:rPr lang="es-AR" sz="2200" b="0" dirty="0">
                <a:latin typeface="Calibri" charset="0"/>
                <a:cs typeface="Calibri" charset="0"/>
              </a:rPr>
              <a:t> destina sus impuestos.</a:t>
            </a:r>
          </a:p>
          <a:p>
            <a:pPr eaLnBrk="1" hangingPunct="1">
              <a:lnSpc>
                <a:spcPct val="90000"/>
              </a:lnSpc>
            </a:pPr>
            <a:r>
              <a:rPr lang="es-AR" sz="2200" b="0" dirty="0">
                <a:latin typeface="Calibri" charset="0"/>
                <a:cs typeface="Calibri" charset="0"/>
              </a:rPr>
              <a:t>Pueden proponer nuevos </a:t>
            </a:r>
            <a:r>
              <a:rPr lang="es-AR" sz="2200" b="0" i="1" dirty="0">
                <a:latin typeface="Calibri" charset="0"/>
                <a:cs typeface="Calibri" charset="0"/>
              </a:rPr>
              <a:t>boards</a:t>
            </a:r>
            <a:r>
              <a:rPr lang="es-AR" sz="2200" b="0" dirty="0">
                <a:latin typeface="Calibri" charset="0"/>
                <a:cs typeface="Calibri" charset="0"/>
              </a:rPr>
              <a:t> si consideran que hay bienes públicos mas provechosos.</a:t>
            </a:r>
          </a:p>
        </p:txBody>
      </p:sp>
      <p:sp>
        <p:nvSpPr>
          <p:cNvPr id="5" name="TextBox 4"/>
          <p:cNvSpPr txBox="1"/>
          <p:nvPr/>
        </p:nvSpPr>
        <p:spPr>
          <a:xfrm>
            <a:off x="5364088" y="6237312"/>
            <a:ext cx="2340417" cy="307777"/>
          </a:xfrm>
          <a:prstGeom prst="rect">
            <a:avLst/>
          </a:prstGeom>
          <a:noFill/>
        </p:spPr>
        <p:txBody>
          <a:bodyPr wrap="none" rtlCol="0">
            <a:spAutoFit/>
          </a:bodyPr>
          <a:lstStyle/>
          <a:p>
            <a:r>
              <a:rPr lang="es-CR" sz="1400" u="none" dirty="0" smtClean="0"/>
              <a:t>Fuente: Stein y otros, 2012</a:t>
            </a:r>
            <a:endParaRPr lang="es-CR" sz="1400" u="none" dirty="0"/>
          </a:p>
        </p:txBody>
      </p:sp>
    </p:spTree>
    <p:extLst>
      <p:ext uri="{BB962C8B-B14F-4D97-AF65-F5344CB8AC3E}">
        <p14:creationId xmlns:p14="http://schemas.microsoft.com/office/powerpoint/2010/main" val="1822481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subTnLst>
                                    <p:animClr clrSpc="rgb" dir="cw">
                                      <p:cBhvr override="childStyle">
                                        <p:cTn dur="1" fill="hold" display="0" masterRel="nextClick" afterEffect="1"/>
                                        <p:tgtEl>
                                          <p:spTgt spid="4">
                                            <p:txEl>
                                              <p:pRg st="0" end="0"/>
                                            </p:txEl>
                                          </p:spTgt>
                                        </p:tgtEl>
                                        <p:attrNameLst>
                                          <p:attrName>ppt_c</p:attrName>
                                        </p:attrNameLst>
                                      </p:cBhvr>
                                      <p:to>
                                        <a:srgbClr val="99CCF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subTnLst>
                                    <p:animClr clrSpc="rgb" dir="cw">
                                      <p:cBhvr override="childStyle">
                                        <p:cTn dur="1" fill="hold" display="0" masterRel="nextClick" afterEffect="1"/>
                                        <p:tgtEl>
                                          <p:spTgt spid="4">
                                            <p:txEl>
                                              <p:pRg st="1" end="1"/>
                                            </p:txEl>
                                          </p:spTgt>
                                        </p:tgtEl>
                                        <p:attrNameLst>
                                          <p:attrName>ppt_c</p:attrName>
                                        </p:attrNameLst>
                                      </p:cBhvr>
                                      <p:to>
                                        <a:srgbClr val="99CCF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subTnLst>
                                    <p:animClr clrSpc="rgb" dir="cw">
                                      <p:cBhvr override="childStyle">
                                        <p:cTn dur="1" fill="hold" display="0" masterRel="nextClick" afterEffect="1"/>
                                        <p:tgtEl>
                                          <p:spTgt spid="4">
                                            <p:txEl>
                                              <p:pRg st="2" end="2"/>
                                            </p:txEl>
                                          </p:spTgt>
                                        </p:tgtEl>
                                        <p:attrNameLst>
                                          <p:attrName>ppt_c</p:attrName>
                                        </p:attrNameLst>
                                      </p:cBhvr>
                                      <p:to>
                                        <a:srgbClr val="99CCFF"/>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subTnLst>
                                    <p:animClr clrSpc="rgb" dir="cw">
                                      <p:cBhvr override="childStyle">
                                        <p:cTn dur="1" fill="hold" display="0" masterRel="nextClick" afterEffect="1"/>
                                        <p:tgtEl>
                                          <p:spTgt spid="4">
                                            <p:txEl>
                                              <p:pRg st="3" end="3"/>
                                            </p:txEl>
                                          </p:spTgt>
                                        </p:tgtEl>
                                        <p:attrNameLst>
                                          <p:attrName>ppt_c</p:attrName>
                                        </p:attrNameLst>
                                      </p:cBhvr>
                                      <p:to>
                                        <a:srgbClr val="99CCFF"/>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subTnLst>
                                    <p:animClr clrSpc="rgb" dir="cw">
                                      <p:cBhvr override="childStyle">
                                        <p:cTn dur="1" fill="hold" display="0" masterRel="nextClick" afterEffect="1"/>
                                        <p:tgtEl>
                                          <p:spTgt spid="4">
                                            <p:txEl>
                                              <p:pRg st="4" end="4"/>
                                            </p:txEl>
                                          </p:spTgt>
                                        </p:tgtEl>
                                        <p:attrNameLst>
                                          <p:attrName>ppt_c</p:attrName>
                                        </p:attrNameLst>
                                      </p:cBhvr>
                                      <p:to>
                                        <a:srgbClr val="99CC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¿Posibles Políticas? Concursos y Licitaciones públicas</a:t>
            </a:r>
            <a:endParaRPr lang="es-CR" dirty="0"/>
          </a:p>
        </p:txBody>
      </p:sp>
      <p:sp>
        <p:nvSpPr>
          <p:cNvPr id="2" name="Content Placeholder 1"/>
          <p:cNvSpPr>
            <a:spLocks noGrp="1"/>
          </p:cNvSpPr>
          <p:nvPr>
            <p:ph idx="1"/>
          </p:nvPr>
        </p:nvSpPr>
        <p:spPr/>
        <p:txBody>
          <a:bodyPr/>
          <a:lstStyle/>
          <a:p>
            <a:r>
              <a:rPr lang="es-CR" dirty="0" smtClean="0"/>
              <a:t>Fondos estatales son licitados para financiar actividades específicas.</a:t>
            </a:r>
          </a:p>
          <a:p>
            <a:r>
              <a:rPr lang="es-CR" dirty="0" smtClean="0"/>
              <a:t>Universidades y Centros de Investigación son estimulados a participar</a:t>
            </a:r>
          </a:p>
          <a:p>
            <a:r>
              <a:rPr lang="es-CR" dirty="0" smtClean="0"/>
              <a:t>Estricta evaluación</a:t>
            </a:r>
          </a:p>
          <a:p>
            <a:r>
              <a:rPr lang="es-CR" dirty="0" smtClean="0"/>
              <a:t>Riesgo calculado</a:t>
            </a:r>
            <a:endParaRPr lang="es-CR" dirty="0"/>
          </a:p>
        </p:txBody>
      </p:sp>
      <p:sp>
        <p:nvSpPr>
          <p:cNvPr id="4" name="TextBox 3"/>
          <p:cNvSpPr txBox="1"/>
          <p:nvPr/>
        </p:nvSpPr>
        <p:spPr>
          <a:xfrm>
            <a:off x="5724128" y="6237312"/>
            <a:ext cx="2400342" cy="369332"/>
          </a:xfrm>
          <a:prstGeom prst="rect">
            <a:avLst/>
          </a:prstGeom>
          <a:noFill/>
        </p:spPr>
        <p:txBody>
          <a:bodyPr wrap="none" rtlCol="0">
            <a:spAutoFit/>
          </a:bodyPr>
          <a:lstStyle/>
          <a:p>
            <a:r>
              <a:rPr lang="es-CR" u="none" dirty="0" smtClean="0"/>
              <a:t>Fuente: Umaña, 2011</a:t>
            </a:r>
            <a:endParaRPr lang="es-CR" u="none" dirty="0"/>
          </a:p>
        </p:txBody>
      </p:sp>
    </p:spTree>
    <p:extLst>
      <p:ext uri="{BB962C8B-B14F-4D97-AF65-F5344CB8AC3E}">
        <p14:creationId xmlns:p14="http://schemas.microsoft.com/office/powerpoint/2010/main" val="139657314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¿Posibles Políticas? Papel del Gobierno y los Gobiernos</a:t>
            </a:r>
            <a:endParaRPr lang="es-CR" dirty="0"/>
          </a:p>
        </p:txBody>
      </p:sp>
      <p:sp>
        <p:nvSpPr>
          <p:cNvPr id="2" name="Content Placeholder 1"/>
          <p:cNvSpPr>
            <a:spLocks noGrp="1"/>
          </p:cNvSpPr>
          <p:nvPr>
            <p:ph idx="1"/>
          </p:nvPr>
        </p:nvSpPr>
        <p:spPr/>
        <p:txBody>
          <a:bodyPr/>
          <a:lstStyle/>
          <a:p>
            <a:r>
              <a:rPr lang="es-CR" sz="2400" dirty="0" smtClean="0"/>
              <a:t>No se </a:t>
            </a:r>
            <a:r>
              <a:rPr lang="es-CR" sz="2400" dirty="0"/>
              <a:t>espera que el Gobierno sea quien resuelva todos los problemas de coordinación.  </a:t>
            </a:r>
            <a:endParaRPr lang="es-CR" sz="2400" dirty="0" smtClean="0"/>
          </a:p>
          <a:p>
            <a:r>
              <a:rPr lang="es-CR" sz="2400" dirty="0" smtClean="0"/>
              <a:t>Tampoco  </a:t>
            </a:r>
            <a:r>
              <a:rPr lang="es-CR" sz="2400" dirty="0"/>
              <a:t>se le atribuye toda la responsabilidad al gremio o representante del sector (en caso que exista). </a:t>
            </a:r>
            <a:endParaRPr lang="es-CR" sz="2400" dirty="0" smtClean="0"/>
          </a:p>
          <a:p>
            <a:r>
              <a:rPr lang="es-CR" sz="2400" dirty="0" smtClean="0"/>
              <a:t> </a:t>
            </a:r>
            <a:r>
              <a:rPr lang="es-CR" sz="2400" dirty="0"/>
              <a:t>Más bien se parte del supuesto que la solución a las fallas de mercado es un proceso cooperativo, donde los gremios y las universidades cumplen un papel muy importante junto al Gobierno.   </a:t>
            </a:r>
            <a:endParaRPr lang="es-CR" sz="2400" dirty="0" smtClean="0"/>
          </a:p>
          <a:p>
            <a:r>
              <a:rPr lang="es-CR" sz="2400" dirty="0" smtClean="0"/>
              <a:t>La </a:t>
            </a:r>
            <a:r>
              <a:rPr lang="es-CR" sz="2400" dirty="0"/>
              <a:t>profesionalización de los gremios y la efectiva inserción de la academia en la solución de estos problemas, una tarea pendiente en la región, contribuiría al aumento de la </a:t>
            </a:r>
            <a:r>
              <a:rPr lang="es-CR" sz="2400" dirty="0" smtClean="0"/>
              <a:t>productividad</a:t>
            </a:r>
            <a:endParaRPr lang="es-CR" sz="2400" dirty="0"/>
          </a:p>
        </p:txBody>
      </p:sp>
      <p:sp>
        <p:nvSpPr>
          <p:cNvPr id="4" name="TextBox 3"/>
          <p:cNvSpPr txBox="1"/>
          <p:nvPr/>
        </p:nvSpPr>
        <p:spPr>
          <a:xfrm>
            <a:off x="5724128" y="6237312"/>
            <a:ext cx="2400342" cy="369332"/>
          </a:xfrm>
          <a:prstGeom prst="rect">
            <a:avLst/>
          </a:prstGeom>
          <a:noFill/>
        </p:spPr>
        <p:txBody>
          <a:bodyPr wrap="none" rtlCol="0">
            <a:spAutoFit/>
          </a:bodyPr>
          <a:lstStyle/>
          <a:p>
            <a:r>
              <a:rPr lang="es-CR" u="none" dirty="0" smtClean="0"/>
              <a:t>Fuente: Umaña, 2011</a:t>
            </a:r>
            <a:endParaRPr lang="es-CR" u="none" dirty="0"/>
          </a:p>
        </p:txBody>
      </p:sp>
    </p:spTree>
    <p:extLst>
      <p:ext uri="{BB962C8B-B14F-4D97-AF65-F5344CB8AC3E}">
        <p14:creationId xmlns:p14="http://schemas.microsoft.com/office/powerpoint/2010/main" val="286096238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CR" dirty="0" smtClean="0"/>
              <a:t>¿Posibles Políticas? </a:t>
            </a:r>
            <a:r>
              <a:rPr lang="es-CR" dirty="0"/>
              <a:t>Combinación de medidas de acuerdo al nivel de desarrollo</a:t>
            </a:r>
          </a:p>
        </p:txBody>
      </p:sp>
      <p:sp>
        <p:nvSpPr>
          <p:cNvPr id="2" name="Content Placeholder 1"/>
          <p:cNvSpPr>
            <a:spLocks noGrp="1"/>
          </p:cNvSpPr>
          <p:nvPr>
            <p:ph idx="1"/>
          </p:nvPr>
        </p:nvSpPr>
        <p:spPr/>
        <p:txBody>
          <a:bodyPr/>
          <a:lstStyle/>
          <a:p>
            <a:pPr marL="0" indent="0">
              <a:buNone/>
            </a:pPr>
            <a:r>
              <a:rPr lang="es-CR" sz="2400" dirty="0" smtClean="0"/>
              <a:t>Para </a:t>
            </a:r>
            <a:r>
              <a:rPr lang="es-CR" sz="2400" dirty="0"/>
              <a:t>países menos </a:t>
            </a:r>
            <a:r>
              <a:rPr lang="es-CR" sz="2400" dirty="0" smtClean="0"/>
              <a:t>adelantados: generar descubrimientos y mejorar la coordinación, </a:t>
            </a:r>
          </a:p>
          <a:p>
            <a:pPr marL="0" indent="0">
              <a:buNone/>
            </a:pPr>
            <a:r>
              <a:rPr lang="es-CR" sz="2400" dirty="0" smtClean="0"/>
              <a:t>Otros: se </a:t>
            </a:r>
            <a:r>
              <a:rPr lang="es-CR" sz="2400" dirty="0"/>
              <a:t>haría énfasis en las medidas de promoción de la productividad de </a:t>
            </a:r>
            <a:r>
              <a:rPr lang="es-CR" sz="2400" dirty="0" smtClean="0"/>
              <a:t>las actividades existentes.</a:t>
            </a:r>
          </a:p>
          <a:p>
            <a:pPr lvl="1"/>
            <a:r>
              <a:rPr lang="es-CR" sz="2000" dirty="0" smtClean="0"/>
              <a:t>políticas </a:t>
            </a:r>
            <a:r>
              <a:rPr lang="es-CR" sz="2000" dirty="0"/>
              <a:t>para promover las exportaciones en casos en </a:t>
            </a:r>
            <a:r>
              <a:rPr lang="es-CR" sz="2000" dirty="0" smtClean="0"/>
              <a:t>que el sector no </a:t>
            </a:r>
            <a:r>
              <a:rPr lang="es-CR" sz="2000" dirty="0"/>
              <a:t>genere suficientes inversiones para descubrir nuevos mercados;  </a:t>
            </a:r>
            <a:endParaRPr lang="es-CR" sz="2000" dirty="0" smtClean="0"/>
          </a:p>
          <a:p>
            <a:pPr lvl="1"/>
            <a:r>
              <a:rPr lang="es-CR" sz="2000" dirty="0" smtClean="0"/>
              <a:t>inversiones </a:t>
            </a:r>
            <a:r>
              <a:rPr lang="es-CR" sz="2000" dirty="0"/>
              <a:t>complementarias en infraestructura; </a:t>
            </a:r>
            <a:endParaRPr lang="es-CR" sz="2000" dirty="0" smtClean="0"/>
          </a:p>
          <a:p>
            <a:pPr lvl="1"/>
            <a:r>
              <a:rPr lang="es-CR" sz="2000" dirty="0" smtClean="0"/>
              <a:t>becas </a:t>
            </a:r>
            <a:r>
              <a:rPr lang="es-CR" sz="2000" dirty="0"/>
              <a:t>y apoyos para estudios en áreas de importancia para la diversificación y crecimiento del sector; y por supuesto </a:t>
            </a:r>
            <a:endParaRPr lang="es-CR" sz="2000" dirty="0" smtClean="0"/>
          </a:p>
          <a:p>
            <a:pPr lvl="1"/>
            <a:r>
              <a:rPr lang="es-CR" sz="2000" dirty="0" smtClean="0"/>
              <a:t>el </a:t>
            </a:r>
            <a:r>
              <a:rPr lang="es-CR" sz="2000" dirty="0"/>
              <a:t>apoyo directo a la innovación mediante donaciones y concurso de propuestas</a:t>
            </a:r>
            <a:r>
              <a:rPr lang="en-US" sz="2000" dirty="0"/>
              <a:t> </a:t>
            </a:r>
            <a:endParaRPr lang="es-CR" sz="2000" dirty="0"/>
          </a:p>
        </p:txBody>
      </p:sp>
      <p:sp>
        <p:nvSpPr>
          <p:cNvPr id="4" name="TextBox 3"/>
          <p:cNvSpPr txBox="1"/>
          <p:nvPr/>
        </p:nvSpPr>
        <p:spPr>
          <a:xfrm>
            <a:off x="5724128" y="6237312"/>
            <a:ext cx="2400342" cy="369332"/>
          </a:xfrm>
          <a:prstGeom prst="rect">
            <a:avLst/>
          </a:prstGeom>
          <a:noFill/>
        </p:spPr>
        <p:txBody>
          <a:bodyPr wrap="none" rtlCol="0">
            <a:spAutoFit/>
          </a:bodyPr>
          <a:lstStyle/>
          <a:p>
            <a:r>
              <a:rPr lang="es-CR" u="none" dirty="0" smtClean="0"/>
              <a:t>Fuente: Umaña, 2011</a:t>
            </a:r>
            <a:endParaRPr lang="es-CR" u="none" dirty="0"/>
          </a:p>
        </p:txBody>
      </p:sp>
    </p:spTree>
    <p:extLst>
      <p:ext uri="{BB962C8B-B14F-4D97-AF65-F5344CB8AC3E}">
        <p14:creationId xmlns:p14="http://schemas.microsoft.com/office/powerpoint/2010/main" val="109365865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69"/>
            <a:ext cx="8229600" cy="858044"/>
          </a:xfrm>
        </p:spPr>
        <p:txBody>
          <a:bodyPr>
            <a:normAutofit/>
          </a:bodyPr>
          <a:lstStyle/>
          <a:p>
            <a:r>
              <a:rPr lang="es-CR" dirty="0" smtClean="0"/>
              <a:t>Eficiencia en los mercados</a:t>
            </a:r>
            <a:endParaRPr lang="es-CR" dirty="0"/>
          </a:p>
        </p:txBody>
      </p:sp>
      <p:sp>
        <p:nvSpPr>
          <p:cNvPr id="3" name="Content Placeholder 2"/>
          <p:cNvSpPr>
            <a:spLocks noGrp="1"/>
          </p:cNvSpPr>
          <p:nvPr>
            <p:ph idx="1"/>
          </p:nvPr>
        </p:nvSpPr>
        <p:spPr/>
        <p:txBody>
          <a:bodyPr>
            <a:normAutofit/>
          </a:bodyPr>
          <a:lstStyle/>
          <a:p>
            <a:r>
              <a:rPr lang="es-CR" dirty="0" smtClean="0"/>
              <a:t>El beneficio fundamental de la competencia es el crecimiento de la productividad a través de la innovación de productos, procesos y técnicas gerenciales.</a:t>
            </a:r>
          </a:p>
          <a:p>
            <a:r>
              <a:rPr lang="es-CR" dirty="0" smtClean="0"/>
              <a:t>La productividad es clave en el desarrollo económico, y es el principal determinante del bienestar del consumidor y del estándar de vida de los ciudadanos.</a:t>
            </a:r>
          </a:p>
          <a:p>
            <a:r>
              <a:rPr lang="es-CR" dirty="0" smtClean="0"/>
              <a:t>Un factor determinante de la competividad es la rivalidad o competencia en el mercado doméstico (Porter, 1990)</a:t>
            </a:r>
          </a:p>
          <a:p>
            <a:endParaRPr lang="es-CR" dirty="0"/>
          </a:p>
        </p:txBody>
      </p:sp>
    </p:spTree>
    <p:extLst>
      <p:ext uri="{BB962C8B-B14F-4D97-AF65-F5344CB8AC3E}">
        <p14:creationId xmlns:p14="http://schemas.microsoft.com/office/powerpoint/2010/main" val="180047517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R" dirty="0" smtClean="0"/>
              <a:t>Competividad y Competencia</a:t>
            </a:r>
            <a:endParaRPr lang="es-CR" dirty="0"/>
          </a:p>
        </p:txBody>
      </p:sp>
      <p:graphicFrame>
        <p:nvGraphicFramePr>
          <p:cNvPr id="5" name="Diagram 4"/>
          <p:cNvGraphicFramePr/>
          <p:nvPr>
            <p:extLst>
              <p:ext uri="{D42A27DB-BD31-4B8C-83A1-F6EECF244321}">
                <p14:modId xmlns:p14="http://schemas.microsoft.com/office/powerpoint/2010/main" val="2107212384"/>
              </p:ext>
            </p:extLst>
          </p:nvPr>
        </p:nvGraphicFramePr>
        <p:xfrm>
          <a:off x="1105391" y="1254990"/>
          <a:ext cx="6480495" cy="4042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57535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CR" dirty="0" smtClean="0"/>
              <a:t>¿Por qué son necesarias políticas de competencia?</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4752762"/>
              </p:ext>
            </p:extLst>
          </p:nvPr>
        </p:nvGraphicFramePr>
        <p:xfrm>
          <a:off x="457200" y="1201738"/>
          <a:ext cx="8229600" cy="4675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443297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R" dirty="0" smtClean="0"/>
              <a:t>¿Cómo promover la competencia?</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12434677"/>
              </p:ext>
            </p:extLst>
          </p:nvPr>
        </p:nvGraphicFramePr>
        <p:xfrm>
          <a:off x="457200" y="1201738"/>
          <a:ext cx="8229600" cy="4675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377444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CR" dirty="0" smtClean="0"/>
              <a:t>Determinantes de la competencia según el IGC</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34356432"/>
              </p:ext>
            </p:extLst>
          </p:nvPr>
        </p:nvGraphicFramePr>
        <p:xfrm>
          <a:off x="457200" y="1201738"/>
          <a:ext cx="8229600" cy="4675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367499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CR" dirty="0" smtClean="0"/>
              <a:t>Promoción de la competencia a través de la competencia internacional</a:t>
            </a:r>
            <a:endParaRPr lang="es-C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3371131"/>
              </p:ext>
            </p:extLst>
          </p:nvPr>
        </p:nvGraphicFramePr>
        <p:xfrm>
          <a:off x="457200" y="1201738"/>
          <a:ext cx="8229600" cy="4675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338276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txBox="1">
            <a:spLocks/>
          </p:cNvSpPr>
          <p:nvPr/>
        </p:nvSpPr>
        <p:spPr>
          <a:xfrm>
            <a:off x="417468" y="368606"/>
            <a:ext cx="7672502" cy="465766"/>
          </a:xfrm>
          <a:prstGeom prst="rect">
            <a:avLst/>
          </a:prstGeom>
        </p:spPr>
        <p:txBody>
          <a:bodyPr anchor="ctr"/>
          <a:lstStyle>
            <a:lvl1pPr algn="l" rtl="0" eaLnBrk="1" fontAlgn="base" hangingPunct="1">
              <a:spcBef>
                <a:spcPct val="0"/>
              </a:spcBef>
              <a:spcAft>
                <a:spcPct val="0"/>
              </a:spcAft>
              <a:defRPr sz="2000" kern="1200">
                <a:solidFill>
                  <a:schemeClr val="bg1"/>
                </a:solidFill>
                <a:latin typeface="Arial Narrow" pitchFamily="34" charset="0"/>
                <a:ea typeface="+mj-ea"/>
                <a:cs typeface="Arial" pitchFamily="34"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s-CR" sz="2400" u="none" dirty="0"/>
              <a:t>Intregración Comercial de Centroamérica con el resto del mundo</a:t>
            </a:r>
            <a:endParaRPr lang="en-US" sz="2400" u="none" dirty="0"/>
          </a:p>
        </p:txBody>
      </p:sp>
      <p:sp>
        <p:nvSpPr>
          <p:cNvPr id="10" name="TextBox 6"/>
          <p:cNvSpPr txBox="1"/>
          <p:nvPr/>
        </p:nvSpPr>
        <p:spPr>
          <a:xfrm>
            <a:off x="17284" y="5702847"/>
            <a:ext cx="9126716" cy="276999"/>
          </a:xfrm>
          <a:prstGeom prst="rect">
            <a:avLst/>
          </a:prstGeom>
          <a:noFill/>
        </p:spPr>
        <p:txBody>
          <a:bodyPr wrap="square" rtlCol="0">
            <a:spAutoFit/>
          </a:bodyPr>
          <a:lstStyle/>
          <a:p>
            <a:r>
              <a:rPr lang="en-US" sz="1200" i="1" u="none" dirty="0">
                <a:latin typeface="Arial Narrow" panose="020B0606020202030204" pitchFamily="34" charset="0"/>
              </a:rPr>
              <a:t>* </a:t>
            </a:r>
            <a:r>
              <a:rPr lang="en-US" sz="1200" i="1" u="none" dirty="0" err="1">
                <a:latin typeface="Arial Narrow" panose="020B0606020202030204" pitchFamily="34" charset="0"/>
              </a:rPr>
              <a:t>Exportaciones</a:t>
            </a:r>
            <a:r>
              <a:rPr lang="en-US" sz="1200" i="1" u="none" dirty="0">
                <a:latin typeface="Arial Narrow" panose="020B0606020202030204" pitchFamily="34" charset="0"/>
              </a:rPr>
              <a:t> </a:t>
            </a:r>
            <a:r>
              <a:rPr lang="en-US" sz="1200" i="1" u="none" dirty="0" err="1">
                <a:latin typeface="Arial Narrow" panose="020B0606020202030204" pitchFamily="34" charset="0"/>
              </a:rPr>
              <a:t>más</a:t>
            </a:r>
            <a:r>
              <a:rPr lang="en-US" sz="1200" i="1" u="none" dirty="0">
                <a:latin typeface="Arial Narrow" panose="020B0606020202030204" pitchFamily="34" charset="0"/>
              </a:rPr>
              <a:t> </a:t>
            </a:r>
            <a:r>
              <a:rPr lang="en-US" sz="1200" i="1" u="none" dirty="0" err="1">
                <a:latin typeface="Arial Narrow" panose="020B0606020202030204" pitchFamily="34" charset="0"/>
              </a:rPr>
              <a:t>importaciones</a:t>
            </a:r>
            <a:r>
              <a:rPr lang="en-US" sz="1200" i="1" u="none" dirty="0">
                <a:latin typeface="Arial Narrow" panose="020B0606020202030204" pitchFamily="34" charset="0"/>
              </a:rPr>
              <a:t> de </a:t>
            </a:r>
            <a:r>
              <a:rPr lang="en-US" sz="1200" i="1" u="none" dirty="0" err="1">
                <a:latin typeface="Arial Narrow" panose="020B0606020202030204" pitchFamily="34" charset="0"/>
              </a:rPr>
              <a:t>bienes</a:t>
            </a:r>
            <a:r>
              <a:rPr lang="en-US" sz="1200" i="1" u="none" dirty="0">
                <a:latin typeface="Arial Narrow" panose="020B0606020202030204" pitchFamily="34" charset="0"/>
              </a:rPr>
              <a:t> y </a:t>
            </a:r>
            <a:r>
              <a:rPr lang="en-US" sz="1200" i="1" u="none" dirty="0" err="1">
                <a:latin typeface="Arial Narrow" panose="020B0606020202030204" pitchFamily="34" charset="0"/>
              </a:rPr>
              <a:t>servicios</a:t>
            </a:r>
            <a:r>
              <a:rPr lang="en-US" sz="1200" i="1" u="none" dirty="0">
                <a:latin typeface="Arial Narrow" panose="020B0606020202030204" pitchFamily="34" charset="0"/>
              </a:rPr>
              <a:t> </a:t>
            </a:r>
            <a:r>
              <a:rPr lang="en-US" sz="1200" i="1" u="none" dirty="0" err="1">
                <a:latin typeface="Arial Narrow" panose="020B0606020202030204" pitchFamily="34" charset="0"/>
              </a:rPr>
              <a:t>como</a:t>
            </a:r>
            <a:r>
              <a:rPr lang="en-US" sz="1200" i="1" u="none" dirty="0">
                <a:latin typeface="Arial Narrow" panose="020B0606020202030204" pitchFamily="34" charset="0"/>
              </a:rPr>
              <a:t> </a:t>
            </a:r>
            <a:r>
              <a:rPr lang="en-US" sz="1200" i="1" u="none" dirty="0" err="1">
                <a:latin typeface="Arial Narrow" panose="020B0606020202030204" pitchFamily="34" charset="0"/>
              </a:rPr>
              <a:t>porcentaje</a:t>
            </a:r>
            <a:r>
              <a:rPr lang="en-US" sz="1200" i="1" u="none" dirty="0">
                <a:latin typeface="Arial Narrow" panose="020B0606020202030204" pitchFamily="34" charset="0"/>
              </a:rPr>
              <a:t> del PIB (</a:t>
            </a:r>
            <a:r>
              <a:rPr lang="en-US" sz="1200" i="1" u="none" dirty="0" err="1">
                <a:latin typeface="Arial Narrow" panose="020B0606020202030204" pitchFamily="34" charset="0"/>
              </a:rPr>
              <a:t>Año</a:t>
            </a:r>
            <a:r>
              <a:rPr lang="en-US" sz="1200" i="1" u="none" dirty="0">
                <a:latin typeface="Arial Narrow" panose="020B0606020202030204" pitchFamily="34" charset="0"/>
              </a:rPr>
              <a:t> 2015). </a:t>
            </a:r>
            <a:r>
              <a:rPr lang="en-US" sz="1200" i="1" u="none" dirty="0" err="1">
                <a:latin typeface="Arial Narrow" panose="020B0606020202030204" pitchFamily="34" charset="0"/>
              </a:rPr>
              <a:t>Fuente</a:t>
            </a:r>
            <a:r>
              <a:rPr lang="en-US" sz="1200" i="1" u="none" dirty="0">
                <a:latin typeface="Arial Narrow" panose="020B0606020202030204" pitchFamily="34" charset="0"/>
              </a:rPr>
              <a:t> </a:t>
            </a:r>
            <a:r>
              <a:rPr lang="en-US" sz="1200" i="1" u="none" dirty="0" err="1">
                <a:latin typeface="Arial Narrow" panose="020B0606020202030204" pitchFamily="34" charset="0"/>
              </a:rPr>
              <a:t>Banco</a:t>
            </a:r>
            <a:r>
              <a:rPr lang="en-US" sz="1200" i="1" u="none" dirty="0">
                <a:latin typeface="Arial Narrow" panose="020B0606020202030204" pitchFamily="34" charset="0"/>
              </a:rPr>
              <a:t> Mundial</a:t>
            </a:r>
          </a:p>
        </p:txBody>
      </p:sp>
      <p:pic>
        <p:nvPicPr>
          <p:cNvPr id="11" name="Picture 2" descr="http://chart.apis.google.com/chart?cht=map:fixed=-70,-180,80,180&amp;chs=450x300&amp;chf=bg,s,336699&amp;chco=d0d0d0,cc0000&amp;chd=s:999999999999999999999999999999999999999999999999999999999999&amp;chld=MX|BB|AG|CU|DM|DO|LC|PE|US|TT|CO|CA|CR|CL|PA|NI|KK|VC|SR|JM|HN|GY|GT|GD|GF|SV|BZ|TW|KR|CN|SG|CH|GB|NL|LI|IS|NO|DE|AT|BE|BG|CZ|HR|DK|SK|SI|ES|FR|FI|GR|HU|IE|IT|LT|LU|MT|PT|PL|RO|SE"/>
          <p:cNvPicPr>
            <a:picLocks noChangeAspect="1" noChangeArrowheads="1"/>
          </p:cNvPicPr>
          <p:nvPr/>
        </p:nvPicPr>
        <p:blipFill>
          <a:blip r:embed="rId2" cstate="print"/>
          <a:srcRect/>
          <a:stretch>
            <a:fillRect/>
          </a:stretch>
        </p:blipFill>
        <p:spPr bwMode="auto">
          <a:xfrm>
            <a:off x="17285" y="1364566"/>
            <a:ext cx="6327544" cy="4260539"/>
          </a:xfrm>
          <a:prstGeom prst="rect">
            <a:avLst/>
          </a:prstGeom>
          <a:noFill/>
        </p:spPr>
      </p:pic>
      <p:sp>
        <p:nvSpPr>
          <p:cNvPr id="12" name="TextBox 5"/>
          <p:cNvSpPr txBox="1"/>
          <p:nvPr/>
        </p:nvSpPr>
        <p:spPr>
          <a:xfrm>
            <a:off x="-40063" y="3747123"/>
            <a:ext cx="1937595" cy="338554"/>
          </a:xfrm>
          <a:prstGeom prst="rect">
            <a:avLst/>
          </a:prstGeom>
          <a:noFill/>
        </p:spPr>
        <p:txBody>
          <a:bodyPr wrap="square" rtlCol="0">
            <a:spAutoFit/>
          </a:bodyPr>
          <a:lstStyle/>
          <a:p>
            <a:r>
              <a:rPr lang="en-US" sz="1600" u="none" dirty="0" err="1">
                <a:solidFill>
                  <a:srgbClr val="FFFFFF"/>
                </a:solidFill>
                <a:latin typeface="Arial Narrow" panose="020B0606020202030204" pitchFamily="34" charset="0"/>
              </a:rPr>
              <a:t>Grado</a:t>
            </a:r>
            <a:r>
              <a:rPr lang="en-US" sz="1600" u="none" dirty="0">
                <a:solidFill>
                  <a:srgbClr val="FFFFFF"/>
                </a:solidFill>
                <a:latin typeface="Arial Narrow" panose="020B0606020202030204" pitchFamily="34" charset="0"/>
              </a:rPr>
              <a:t> de </a:t>
            </a:r>
            <a:r>
              <a:rPr lang="en-US" sz="1600" u="none" dirty="0" err="1">
                <a:solidFill>
                  <a:srgbClr val="FFFFFF"/>
                </a:solidFill>
                <a:latin typeface="Arial Narrow" panose="020B0606020202030204" pitchFamily="34" charset="0"/>
              </a:rPr>
              <a:t>apertura</a:t>
            </a:r>
            <a:r>
              <a:rPr lang="en-US" sz="1600" u="none" dirty="0">
                <a:solidFill>
                  <a:srgbClr val="FFFFFF"/>
                </a:solidFill>
                <a:latin typeface="Arial Narrow" panose="020B0606020202030204" pitchFamily="34" charset="0"/>
              </a:rPr>
              <a:t>* </a:t>
            </a:r>
          </a:p>
        </p:txBody>
      </p:sp>
      <p:sp>
        <p:nvSpPr>
          <p:cNvPr id="13" name="TextBox 1"/>
          <p:cNvSpPr txBox="1"/>
          <p:nvPr/>
        </p:nvSpPr>
        <p:spPr>
          <a:xfrm>
            <a:off x="242101" y="4035101"/>
            <a:ext cx="1864605" cy="1384995"/>
          </a:xfrm>
          <a:prstGeom prst="rect">
            <a:avLst/>
          </a:prstGeom>
          <a:noFill/>
        </p:spPr>
        <p:txBody>
          <a:bodyPr wrap="square" rtlCol="0">
            <a:spAutoFit/>
          </a:bodyPr>
          <a:lstStyle/>
          <a:p>
            <a:r>
              <a:rPr lang="en-US" sz="1400" u="none" dirty="0">
                <a:solidFill>
                  <a:srgbClr val="FFFFFF"/>
                </a:solidFill>
                <a:latin typeface="Arial Narrow" panose="020B0606020202030204" pitchFamily="34" charset="0"/>
              </a:rPr>
              <a:t>CR   (63%)</a:t>
            </a:r>
          </a:p>
          <a:p>
            <a:r>
              <a:rPr lang="en-US" sz="1400" u="none" dirty="0">
                <a:solidFill>
                  <a:srgbClr val="FFFFFF"/>
                </a:solidFill>
                <a:latin typeface="Arial Narrow" panose="020B0606020202030204" pitchFamily="34" charset="0"/>
              </a:rPr>
              <a:t>ELS  (68%)</a:t>
            </a:r>
          </a:p>
          <a:p>
            <a:r>
              <a:rPr lang="en-US" sz="1400" u="none" dirty="0">
                <a:solidFill>
                  <a:srgbClr val="FFFFFF"/>
                </a:solidFill>
                <a:latin typeface="Arial Narrow" panose="020B0606020202030204" pitchFamily="34" charset="0"/>
              </a:rPr>
              <a:t>GT    (51%)</a:t>
            </a:r>
          </a:p>
          <a:p>
            <a:r>
              <a:rPr lang="en-US" sz="1400" u="none" dirty="0">
                <a:solidFill>
                  <a:srgbClr val="FFFFFF"/>
                </a:solidFill>
                <a:latin typeface="Arial Narrow" panose="020B0606020202030204" pitchFamily="34" charset="0"/>
              </a:rPr>
              <a:t>HND (107%)</a:t>
            </a:r>
          </a:p>
          <a:p>
            <a:r>
              <a:rPr lang="en-US" sz="1400" u="none" dirty="0">
                <a:solidFill>
                  <a:srgbClr val="FFFFFF"/>
                </a:solidFill>
                <a:latin typeface="Arial Narrow" panose="020B0606020202030204" pitchFamily="34" charset="0"/>
              </a:rPr>
              <a:t>NIC   (93%)</a:t>
            </a:r>
          </a:p>
          <a:p>
            <a:r>
              <a:rPr lang="en-US" sz="1400" u="none" dirty="0">
                <a:solidFill>
                  <a:srgbClr val="FFFFFF"/>
                </a:solidFill>
                <a:latin typeface="Arial Narrow" panose="020B0606020202030204" pitchFamily="34" charset="0"/>
              </a:rPr>
              <a:t>PAN  (105%)</a:t>
            </a:r>
          </a:p>
        </p:txBody>
      </p:sp>
      <p:graphicFrame>
        <p:nvGraphicFramePr>
          <p:cNvPr id="14" name="5 Diagrama"/>
          <p:cNvGraphicFramePr/>
          <p:nvPr>
            <p:extLst>
              <p:ext uri="{D42A27DB-BD31-4B8C-83A1-F6EECF244321}">
                <p14:modId xmlns:p14="http://schemas.microsoft.com/office/powerpoint/2010/main" val="3163887033"/>
              </p:ext>
            </p:extLst>
          </p:nvPr>
        </p:nvGraphicFramePr>
        <p:xfrm>
          <a:off x="6087839" y="1814732"/>
          <a:ext cx="3235569" cy="31581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524793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CR" dirty="0" smtClean="0"/>
              <a:t>Mapa de Competencia</a:t>
            </a:r>
            <a:endParaRPr lang="es-C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38775665"/>
              </p:ext>
            </p:extLst>
          </p:nvPr>
        </p:nvGraphicFramePr>
        <p:xfrm>
          <a:off x="1727201" y="1201738"/>
          <a:ext cx="6146799" cy="3294064"/>
        </p:xfrm>
        <a:graphic>
          <a:graphicData uri="http://schemas.openxmlformats.org/drawingml/2006/table">
            <a:tbl>
              <a:tblPr firstRow="1"/>
              <a:tblGrid>
                <a:gridCol w="557647"/>
                <a:gridCol w="557647"/>
                <a:gridCol w="481605"/>
                <a:gridCol w="519627"/>
                <a:gridCol w="633691"/>
                <a:gridCol w="697060"/>
                <a:gridCol w="481605"/>
                <a:gridCol w="557647"/>
                <a:gridCol w="570322"/>
                <a:gridCol w="557647"/>
                <a:gridCol w="532301"/>
              </a:tblGrid>
              <a:tr h="411758">
                <a:tc>
                  <a:txBody>
                    <a:bodyPr/>
                    <a:lstStyle/>
                    <a:p>
                      <a:pPr algn="l" fontAlgn="ctr"/>
                      <a:r>
                        <a:rPr lang="en-US" sz="1200" b="1" i="0" u="none" strike="noStrike" dirty="0">
                          <a:solidFill>
                            <a:srgbClr val="000000"/>
                          </a:solidFill>
                          <a:effectLst/>
                          <a:latin typeface="Calibri"/>
                        </a:rPr>
                        <a:t>País</a:t>
                      </a:r>
                    </a:p>
                  </a:txBody>
                  <a:tcPr marL="12359" marR="12359"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dirty="0">
                          <a:solidFill>
                            <a:srgbClr val="000000"/>
                          </a:solidFill>
                          <a:effectLst/>
                          <a:latin typeface="Calibri"/>
                        </a:rPr>
                        <a:t>POS</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dirty="0">
                          <a:solidFill>
                            <a:srgbClr val="000000"/>
                          </a:solidFill>
                          <a:effectLst/>
                          <a:latin typeface="Calibri"/>
                        </a:rPr>
                        <a:t>EFI</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INT</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DOM</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COMP</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DB</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BAR</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ARA</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IMP</a:t>
                      </a:r>
                    </a:p>
                  </a:txBody>
                  <a:tcPr marL="12359" marR="12359" marT="1270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EXT</a:t>
                      </a:r>
                    </a:p>
                  </a:txBody>
                  <a:tcPr marL="12359" marR="12359"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9BBB59"/>
                      </a:solidFill>
                      <a:prstDash val="solid"/>
                      <a:round/>
                      <a:headEnd type="none" w="med" len="med"/>
                      <a:tailEnd type="none" w="med" len="med"/>
                    </a:lnB>
                  </a:tcPr>
                </a:tc>
              </a:tr>
              <a:tr h="411758">
                <a:tc>
                  <a:txBody>
                    <a:bodyPr/>
                    <a:lstStyle/>
                    <a:p>
                      <a:pPr algn="l" fontAlgn="ctr"/>
                      <a:r>
                        <a:rPr lang="en-US" sz="1200" b="1" i="0" u="none" strike="noStrike" dirty="0">
                          <a:solidFill>
                            <a:srgbClr val="000000"/>
                          </a:solidFill>
                          <a:effectLst/>
                          <a:latin typeface="Calibri"/>
                        </a:rPr>
                        <a:t>CRI</a:t>
                      </a:r>
                    </a:p>
                  </a:txBody>
                  <a:tcPr marL="12359" marR="12359" marT="12700" marB="0" anchor="ctr">
                    <a:lnL w="12700" cap="flat" cmpd="sng" algn="ctr">
                      <a:solidFill>
                        <a:srgbClr val="000000"/>
                      </a:solidFill>
                      <a:prstDash val="solid"/>
                      <a:round/>
                      <a:headEnd type="none" w="med" len="med"/>
                      <a:tailEnd type="none" w="med" len="med"/>
                    </a:lnL>
                    <a:lnR>
                      <a:noFill/>
                    </a:lnR>
                    <a:lnT w="6350" cap="flat" cmpd="sng" algn="ctr">
                      <a:solidFill>
                        <a:srgbClr val="9BBB59"/>
                      </a:solidFill>
                      <a:prstDash val="solid"/>
                      <a:round/>
                      <a:headEnd type="none" w="med" len="med"/>
                      <a:tailEnd type="none" w="med" len="med"/>
                    </a:lnT>
                    <a:lnB>
                      <a:noFill/>
                    </a:lnB>
                    <a:solidFill>
                      <a:srgbClr val="EBF1DE"/>
                    </a:solidFill>
                  </a:tcPr>
                </a:tc>
                <a:tc>
                  <a:txBody>
                    <a:bodyPr/>
                    <a:lstStyle/>
                    <a:p>
                      <a:pPr algn="ctr" fontAlgn="ctr"/>
                      <a:r>
                        <a:rPr lang="en-US" sz="1200" b="1" i="0" u="none" strike="noStrike" dirty="0">
                          <a:solidFill>
                            <a:srgbClr val="000000"/>
                          </a:solidFill>
                          <a:effectLst/>
                          <a:latin typeface="Calibri"/>
                        </a:rPr>
                        <a:t>54</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EBF1DE"/>
                    </a:solidFill>
                  </a:tcPr>
                </a:tc>
                <a:tc>
                  <a:txBody>
                    <a:bodyPr/>
                    <a:lstStyle/>
                    <a:p>
                      <a:pPr algn="ctr" fontAlgn="ctr"/>
                      <a:r>
                        <a:rPr lang="is-IS" sz="1200" b="1" i="0" u="none" strike="noStrike" dirty="0">
                          <a:solidFill>
                            <a:srgbClr val="000000"/>
                          </a:solidFill>
                          <a:effectLst/>
                          <a:latin typeface="Calibri"/>
                        </a:rPr>
                        <a:t>78</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FF0000"/>
                    </a:solidFill>
                  </a:tcPr>
                </a:tc>
                <a:tc>
                  <a:txBody>
                    <a:bodyPr/>
                    <a:lstStyle/>
                    <a:p>
                      <a:pPr algn="ctr" fontAlgn="ctr"/>
                      <a:r>
                        <a:rPr lang="cs-CZ" sz="1200" b="1" i="0" u="none" strike="noStrike">
                          <a:solidFill>
                            <a:srgbClr val="000000"/>
                          </a:solidFill>
                          <a:effectLst/>
                          <a:latin typeface="Calibri"/>
                        </a:rPr>
                        <a:t>49</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EBF1DE"/>
                    </a:solidFill>
                  </a:tcPr>
                </a:tc>
                <a:tc>
                  <a:txBody>
                    <a:bodyPr/>
                    <a:lstStyle/>
                    <a:p>
                      <a:pPr algn="ctr" fontAlgn="ctr"/>
                      <a:r>
                        <a:rPr lang="is-IS" sz="1200" b="1" i="0" u="none" strike="noStrike">
                          <a:solidFill>
                            <a:srgbClr val="000000"/>
                          </a:solidFill>
                          <a:effectLst/>
                          <a:latin typeface="Calibri"/>
                        </a:rPr>
                        <a:t>42</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EBF1DE"/>
                    </a:solidFill>
                  </a:tcPr>
                </a:tc>
                <a:tc>
                  <a:txBody>
                    <a:bodyPr/>
                    <a:lstStyle/>
                    <a:p>
                      <a:pPr algn="ctr" fontAlgn="ctr"/>
                      <a:r>
                        <a:rPr lang="en-US" sz="1200" b="1" i="0" u="none" strike="noStrike">
                          <a:solidFill>
                            <a:srgbClr val="000000"/>
                          </a:solidFill>
                          <a:effectLst/>
                          <a:latin typeface="Calibri"/>
                        </a:rPr>
                        <a:t>65</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FF0000"/>
                    </a:solidFill>
                  </a:tcPr>
                </a:tc>
                <a:tc>
                  <a:txBody>
                    <a:bodyPr/>
                    <a:lstStyle/>
                    <a:p>
                      <a:pPr algn="ctr" fontAlgn="ctr"/>
                      <a:r>
                        <a:rPr lang="is-IS" sz="1200" b="1" i="0" u="none" strike="noStrike">
                          <a:solidFill>
                            <a:srgbClr val="000000"/>
                          </a:solidFill>
                          <a:effectLst/>
                          <a:latin typeface="Calibri"/>
                        </a:rPr>
                        <a:t>106</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FF0000"/>
                    </a:solidFill>
                  </a:tcPr>
                </a:tc>
                <a:tc>
                  <a:txBody>
                    <a:bodyPr/>
                    <a:lstStyle/>
                    <a:p>
                      <a:pPr algn="ctr" fontAlgn="ctr"/>
                      <a:r>
                        <a:rPr lang="cs-CZ" sz="1200" b="1" i="0" u="none" strike="noStrike">
                          <a:solidFill>
                            <a:srgbClr val="000000"/>
                          </a:solidFill>
                          <a:effectLst/>
                          <a:latin typeface="Calibri"/>
                        </a:rPr>
                        <a:t>115</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FF0000"/>
                    </a:solidFill>
                  </a:tcPr>
                </a:tc>
                <a:tc>
                  <a:txBody>
                    <a:bodyPr/>
                    <a:lstStyle/>
                    <a:p>
                      <a:pPr algn="ctr" fontAlgn="ctr"/>
                      <a:r>
                        <a:rPr lang="en-US" sz="1200" b="1" i="0" u="none" strike="noStrike" dirty="0">
                          <a:solidFill>
                            <a:srgbClr val="000000"/>
                          </a:solidFill>
                          <a:effectLst/>
                          <a:latin typeface="Calibri"/>
                        </a:rPr>
                        <a:t>50</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FF0000"/>
                    </a:solidFill>
                  </a:tcPr>
                </a:tc>
                <a:tc>
                  <a:txBody>
                    <a:bodyPr/>
                    <a:lstStyle/>
                    <a:p>
                      <a:pPr algn="ctr" fontAlgn="ctr"/>
                      <a:r>
                        <a:rPr lang="en-US" sz="1200" b="1" i="0" u="none" strike="noStrike">
                          <a:solidFill>
                            <a:srgbClr val="000000"/>
                          </a:solidFill>
                          <a:effectLst/>
                          <a:latin typeface="Calibri"/>
                        </a:rPr>
                        <a:t>95</a:t>
                      </a:r>
                    </a:p>
                  </a:txBody>
                  <a:tcPr marL="12359" marR="12359" marT="12700" marB="0" anchor="ctr">
                    <a:lnL>
                      <a:noFill/>
                    </a:lnL>
                    <a:lnR>
                      <a:noFill/>
                    </a:lnR>
                    <a:lnT w="6350" cap="flat" cmpd="sng" algn="ctr">
                      <a:solidFill>
                        <a:srgbClr val="9BBB59"/>
                      </a:solidFill>
                      <a:prstDash val="solid"/>
                      <a:round/>
                      <a:headEnd type="none" w="med" len="med"/>
                      <a:tailEnd type="none" w="med" len="med"/>
                    </a:lnT>
                    <a:lnB>
                      <a:noFill/>
                    </a:lnB>
                    <a:solidFill>
                      <a:srgbClr val="FF0000"/>
                    </a:solidFill>
                  </a:tcPr>
                </a:tc>
                <a:tc>
                  <a:txBody>
                    <a:bodyPr/>
                    <a:lstStyle/>
                    <a:p>
                      <a:pPr algn="ctr" fontAlgn="ctr"/>
                      <a:r>
                        <a:rPr lang="en-US" sz="1200" b="1" i="0" u="none" strike="noStrike">
                          <a:solidFill>
                            <a:srgbClr val="000000"/>
                          </a:solidFill>
                          <a:effectLst/>
                          <a:latin typeface="Calibri"/>
                        </a:rPr>
                        <a:t>35</a:t>
                      </a:r>
                    </a:p>
                  </a:txBody>
                  <a:tcPr marL="12359" marR="12359" marT="12700" marB="0" anchor="ctr">
                    <a:lnL>
                      <a:noFill/>
                    </a:lnL>
                    <a:lnR w="12700" cap="flat" cmpd="sng" algn="ctr">
                      <a:solidFill>
                        <a:srgbClr val="000000"/>
                      </a:solidFill>
                      <a:prstDash val="solid"/>
                      <a:round/>
                      <a:headEnd type="none" w="med" len="med"/>
                      <a:tailEnd type="none" w="med" len="med"/>
                    </a:lnR>
                    <a:lnT w="6350" cap="flat" cmpd="sng" algn="ctr">
                      <a:solidFill>
                        <a:srgbClr val="9BBB59"/>
                      </a:solidFill>
                      <a:prstDash val="solid"/>
                      <a:round/>
                      <a:headEnd type="none" w="med" len="med"/>
                      <a:tailEnd type="none" w="med" len="med"/>
                    </a:lnT>
                    <a:lnB>
                      <a:noFill/>
                    </a:lnB>
                    <a:solidFill>
                      <a:srgbClr val="EBF1DE"/>
                    </a:solidFill>
                  </a:tcPr>
                </a:tc>
              </a:tr>
              <a:tr h="411758">
                <a:tc>
                  <a:txBody>
                    <a:bodyPr/>
                    <a:lstStyle/>
                    <a:p>
                      <a:pPr algn="l" fontAlgn="ctr"/>
                      <a:r>
                        <a:rPr lang="en-US" sz="1200" b="1" i="0" u="none" strike="noStrike">
                          <a:solidFill>
                            <a:srgbClr val="000000"/>
                          </a:solidFill>
                          <a:effectLst/>
                          <a:latin typeface="Calibri"/>
                        </a:rPr>
                        <a:t>SLV</a:t>
                      </a:r>
                    </a:p>
                  </a:txBody>
                  <a:tcPr marL="12359" marR="12359" marT="1270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is-IS" sz="1200" b="1" i="0" u="none" strike="noStrike">
                          <a:solidFill>
                            <a:srgbClr val="000000"/>
                          </a:solidFill>
                          <a:effectLst/>
                          <a:latin typeface="Calibri"/>
                        </a:rPr>
                        <a:t>105</a:t>
                      </a:r>
                    </a:p>
                  </a:txBody>
                  <a:tcPr marL="12359" marR="12359" marT="12700" marB="0" anchor="ctr">
                    <a:lnL>
                      <a:noFill/>
                    </a:lnL>
                    <a:lnR>
                      <a:noFill/>
                    </a:lnR>
                    <a:lnT>
                      <a:noFill/>
                    </a:lnT>
                    <a:lnB>
                      <a:noFill/>
                    </a:lnB>
                  </a:tcPr>
                </a:tc>
                <a:tc>
                  <a:txBody>
                    <a:bodyPr/>
                    <a:lstStyle/>
                    <a:p>
                      <a:pPr algn="ctr" fontAlgn="ctr"/>
                      <a:r>
                        <a:rPr lang="fi-FI" sz="1200" b="1" i="0" u="none" strike="noStrike" dirty="0">
                          <a:solidFill>
                            <a:srgbClr val="000000"/>
                          </a:solidFill>
                          <a:effectLst/>
                          <a:latin typeface="Calibri"/>
                        </a:rPr>
                        <a:t>102</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a:solidFill>
                            <a:srgbClr val="000000"/>
                          </a:solidFill>
                          <a:effectLst/>
                          <a:latin typeface="Calibri"/>
                        </a:rPr>
                        <a:t>53</a:t>
                      </a:r>
                    </a:p>
                  </a:txBody>
                  <a:tcPr marL="12359" marR="12359" marT="12700" marB="0" anchor="ctr">
                    <a:lnL>
                      <a:noFill/>
                    </a:lnL>
                    <a:lnR>
                      <a:noFill/>
                    </a:lnR>
                    <a:lnT>
                      <a:noFill/>
                    </a:lnT>
                    <a:lnB>
                      <a:noFill/>
                    </a:lnB>
                  </a:tcPr>
                </a:tc>
                <a:tc>
                  <a:txBody>
                    <a:bodyPr/>
                    <a:lstStyle/>
                    <a:p>
                      <a:pPr algn="ctr" fontAlgn="ctr"/>
                      <a:r>
                        <a:rPr lang="cs-CZ" sz="1200" b="1" i="0" u="none" strike="noStrike">
                          <a:solidFill>
                            <a:srgbClr val="000000"/>
                          </a:solidFill>
                          <a:effectLst/>
                          <a:latin typeface="Calibri"/>
                        </a:rPr>
                        <a:t>119</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a:solidFill>
                            <a:srgbClr val="000000"/>
                          </a:solidFill>
                          <a:effectLst/>
                          <a:latin typeface="Calibri"/>
                        </a:rPr>
                        <a:t>123</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dirty="0">
                          <a:solidFill>
                            <a:srgbClr val="000000"/>
                          </a:solidFill>
                          <a:effectLst/>
                          <a:latin typeface="Calibri"/>
                        </a:rPr>
                        <a:t>92</a:t>
                      </a:r>
                    </a:p>
                  </a:txBody>
                  <a:tcPr marL="12359" marR="12359" marT="12700" marB="0" anchor="ctr">
                    <a:lnL>
                      <a:noFill/>
                    </a:lnL>
                    <a:lnR>
                      <a:noFill/>
                    </a:lnR>
                    <a:lnT>
                      <a:noFill/>
                    </a:lnT>
                    <a:lnB>
                      <a:noFill/>
                    </a:lnB>
                    <a:solidFill>
                      <a:srgbClr val="FF0000"/>
                    </a:solidFill>
                  </a:tcPr>
                </a:tc>
                <a:tc>
                  <a:txBody>
                    <a:bodyPr/>
                    <a:lstStyle/>
                    <a:p>
                      <a:pPr algn="ctr" fontAlgn="ctr"/>
                      <a:r>
                        <a:rPr lang="cs-CZ" sz="1200" b="1" i="0" u="none" strike="noStrike">
                          <a:solidFill>
                            <a:srgbClr val="000000"/>
                          </a:solidFill>
                          <a:effectLst/>
                          <a:latin typeface="Calibri"/>
                        </a:rPr>
                        <a:t>110</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a:solidFill>
                            <a:srgbClr val="000000"/>
                          </a:solidFill>
                          <a:effectLst/>
                          <a:latin typeface="Calibri"/>
                        </a:rPr>
                        <a:t>61</a:t>
                      </a:r>
                    </a:p>
                  </a:txBody>
                  <a:tcPr marL="12359" marR="12359"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Calibri"/>
                        </a:rPr>
                        <a:t>59</a:t>
                      </a:r>
                    </a:p>
                  </a:txBody>
                  <a:tcPr marL="12359" marR="12359" marT="12700" marB="0" anchor="ctr">
                    <a:lnL>
                      <a:noFill/>
                    </a:lnL>
                    <a:lnR>
                      <a:noFill/>
                    </a:lnR>
                    <a:lnT>
                      <a:noFill/>
                    </a:lnT>
                    <a:lnB>
                      <a:noFill/>
                    </a:lnB>
                  </a:tcPr>
                </a:tc>
                <a:tc>
                  <a:txBody>
                    <a:bodyPr/>
                    <a:lstStyle/>
                    <a:p>
                      <a:pPr algn="ctr" fontAlgn="ctr"/>
                      <a:r>
                        <a:rPr lang="is-IS" sz="1200" b="1" i="0" u="none" strike="noStrike">
                          <a:solidFill>
                            <a:srgbClr val="000000"/>
                          </a:solidFill>
                          <a:effectLst/>
                          <a:latin typeface="Calibri"/>
                        </a:rPr>
                        <a:t>82</a:t>
                      </a:r>
                    </a:p>
                  </a:txBody>
                  <a:tcPr marL="12359" marR="12359" marT="12700" marB="0" anchor="ctr">
                    <a:lnL>
                      <a:noFill/>
                    </a:lnL>
                    <a:lnR w="12700" cap="flat" cmpd="sng" algn="ctr">
                      <a:solidFill>
                        <a:srgbClr val="000000"/>
                      </a:solidFill>
                      <a:prstDash val="solid"/>
                      <a:round/>
                      <a:headEnd type="none" w="med" len="med"/>
                      <a:tailEnd type="none" w="med" len="med"/>
                    </a:lnR>
                    <a:lnT>
                      <a:noFill/>
                    </a:lnT>
                    <a:lnB>
                      <a:noFill/>
                    </a:lnB>
                  </a:tcPr>
                </a:tc>
              </a:tr>
              <a:tr h="411758">
                <a:tc>
                  <a:txBody>
                    <a:bodyPr/>
                    <a:lstStyle/>
                    <a:p>
                      <a:pPr algn="l" fontAlgn="ctr"/>
                      <a:r>
                        <a:rPr lang="en-US" sz="1200" b="1" i="0" u="none" strike="noStrike">
                          <a:solidFill>
                            <a:srgbClr val="000000"/>
                          </a:solidFill>
                          <a:effectLst/>
                          <a:latin typeface="Calibri"/>
                        </a:rPr>
                        <a:t>GTM</a:t>
                      </a:r>
                    </a:p>
                  </a:txBody>
                  <a:tcPr marL="12359" marR="12359" marT="12700" marB="0" anchor="ctr">
                    <a:lnL w="12700" cap="flat" cmpd="sng" algn="ctr">
                      <a:solidFill>
                        <a:srgbClr val="000000"/>
                      </a:solidFill>
                      <a:prstDash val="solid"/>
                      <a:round/>
                      <a:headEnd type="none" w="med" len="med"/>
                      <a:tailEnd type="none" w="med" len="med"/>
                    </a:lnL>
                    <a:lnR>
                      <a:noFill/>
                    </a:lnR>
                    <a:lnT>
                      <a:noFill/>
                    </a:lnT>
                    <a:lnB>
                      <a:noFill/>
                    </a:lnB>
                    <a:solidFill>
                      <a:srgbClr val="EBF1DE"/>
                    </a:solidFill>
                  </a:tcPr>
                </a:tc>
                <a:tc>
                  <a:txBody>
                    <a:bodyPr/>
                    <a:lstStyle/>
                    <a:p>
                      <a:pPr algn="ctr" fontAlgn="ctr"/>
                      <a:r>
                        <a:rPr lang="is-IS" sz="1200" b="1" i="0" u="none" strike="noStrike">
                          <a:solidFill>
                            <a:srgbClr val="000000"/>
                          </a:solidFill>
                          <a:effectLst/>
                          <a:latin typeface="Calibri"/>
                        </a:rPr>
                        <a:t>78</a:t>
                      </a:r>
                    </a:p>
                  </a:txBody>
                  <a:tcPr marL="12359" marR="12359" marT="12700" marB="0" anchor="ctr">
                    <a:lnL>
                      <a:noFill/>
                    </a:lnL>
                    <a:lnR>
                      <a:noFill/>
                    </a:lnR>
                    <a:lnT>
                      <a:noFill/>
                    </a:lnT>
                    <a:lnB>
                      <a:noFill/>
                    </a:lnB>
                    <a:solidFill>
                      <a:srgbClr val="EBF1DE"/>
                    </a:solidFill>
                  </a:tcPr>
                </a:tc>
                <a:tc>
                  <a:txBody>
                    <a:bodyPr/>
                    <a:lstStyle/>
                    <a:p>
                      <a:pPr algn="ctr" fontAlgn="ctr"/>
                      <a:r>
                        <a:rPr lang="is-IS" sz="1200" b="1" i="0" u="none" strike="noStrike">
                          <a:solidFill>
                            <a:srgbClr val="000000"/>
                          </a:solidFill>
                          <a:effectLst/>
                          <a:latin typeface="Calibri"/>
                        </a:rPr>
                        <a:t>48</a:t>
                      </a:r>
                    </a:p>
                  </a:txBody>
                  <a:tcPr marL="12359" marR="12359" marT="12700" marB="0" anchor="ctr">
                    <a:lnL>
                      <a:noFill/>
                    </a:lnL>
                    <a:lnR>
                      <a:noFill/>
                    </a:lnR>
                    <a:lnT>
                      <a:noFill/>
                    </a:lnT>
                    <a:lnB>
                      <a:noFill/>
                    </a:lnB>
                    <a:solidFill>
                      <a:srgbClr val="EBF1DE"/>
                    </a:solidFill>
                  </a:tcPr>
                </a:tc>
                <a:tc>
                  <a:txBody>
                    <a:bodyPr/>
                    <a:lstStyle/>
                    <a:p>
                      <a:pPr algn="ctr" fontAlgn="ctr"/>
                      <a:r>
                        <a:rPr lang="is-IS" sz="1200" b="1" i="0" u="none" strike="noStrike">
                          <a:solidFill>
                            <a:srgbClr val="000000"/>
                          </a:solidFill>
                          <a:effectLst/>
                          <a:latin typeface="Calibri"/>
                        </a:rPr>
                        <a:t>26</a:t>
                      </a:r>
                    </a:p>
                  </a:txBody>
                  <a:tcPr marL="12359" marR="12359" marT="12700" marB="0" anchor="ctr">
                    <a:lnL>
                      <a:noFill/>
                    </a:lnL>
                    <a:lnR>
                      <a:noFill/>
                    </a:lnR>
                    <a:lnT>
                      <a:noFill/>
                    </a:lnT>
                    <a:lnB>
                      <a:noFill/>
                    </a:lnB>
                    <a:solidFill>
                      <a:srgbClr val="EBF1DE"/>
                    </a:solidFill>
                  </a:tcPr>
                </a:tc>
                <a:tc>
                  <a:txBody>
                    <a:bodyPr/>
                    <a:lstStyle/>
                    <a:p>
                      <a:pPr algn="ctr" fontAlgn="ctr"/>
                      <a:r>
                        <a:rPr lang="en-US" sz="1200" b="1" i="0" u="none" strike="noStrike">
                          <a:solidFill>
                            <a:srgbClr val="000000"/>
                          </a:solidFill>
                          <a:effectLst/>
                          <a:latin typeface="Calibri"/>
                        </a:rPr>
                        <a:t>44</a:t>
                      </a:r>
                    </a:p>
                  </a:txBody>
                  <a:tcPr marL="12359" marR="12359" marT="12700" marB="0" anchor="ctr">
                    <a:lnL>
                      <a:noFill/>
                    </a:lnL>
                    <a:lnR>
                      <a:noFill/>
                    </a:lnR>
                    <a:lnT>
                      <a:noFill/>
                    </a:lnT>
                    <a:lnB>
                      <a:noFill/>
                    </a:lnB>
                    <a:solidFill>
                      <a:srgbClr val="EBF1DE"/>
                    </a:solidFill>
                  </a:tcPr>
                </a:tc>
                <a:tc>
                  <a:txBody>
                    <a:bodyPr/>
                    <a:lstStyle/>
                    <a:p>
                      <a:pPr algn="ctr" fontAlgn="ctr"/>
                      <a:r>
                        <a:rPr lang="cs-CZ" sz="1200" b="1" i="0" u="none" strike="noStrike">
                          <a:solidFill>
                            <a:srgbClr val="000000"/>
                          </a:solidFill>
                          <a:effectLst/>
                          <a:latin typeface="Calibri"/>
                        </a:rPr>
                        <a:t>110</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dirty="0">
                          <a:solidFill>
                            <a:srgbClr val="000000"/>
                          </a:solidFill>
                          <a:effectLst/>
                          <a:latin typeface="Calibri"/>
                        </a:rPr>
                        <a:t>96</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a:solidFill>
                            <a:srgbClr val="000000"/>
                          </a:solidFill>
                          <a:effectLst/>
                          <a:latin typeface="Calibri"/>
                        </a:rPr>
                        <a:t>40</a:t>
                      </a:r>
                    </a:p>
                  </a:txBody>
                  <a:tcPr marL="12359" marR="12359" marT="12700" marB="0" anchor="ctr">
                    <a:lnL>
                      <a:noFill/>
                    </a:lnL>
                    <a:lnR>
                      <a:noFill/>
                    </a:lnR>
                    <a:lnT>
                      <a:noFill/>
                    </a:lnT>
                    <a:lnB>
                      <a:noFill/>
                    </a:lnB>
                    <a:solidFill>
                      <a:srgbClr val="EBF1DE"/>
                    </a:solidFill>
                  </a:tcPr>
                </a:tc>
                <a:tc>
                  <a:txBody>
                    <a:bodyPr/>
                    <a:lstStyle/>
                    <a:p>
                      <a:pPr algn="ctr" fontAlgn="ctr"/>
                      <a:r>
                        <a:rPr lang="en-US" sz="1200" b="1" i="0" u="none" strike="noStrike">
                          <a:solidFill>
                            <a:srgbClr val="000000"/>
                          </a:solidFill>
                          <a:effectLst/>
                          <a:latin typeface="Calibri"/>
                        </a:rPr>
                        <a:t>47</a:t>
                      </a:r>
                    </a:p>
                  </a:txBody>
                  <a:tcPr marL="12359" marR="12359" marT="12700" marB="0" anchor="ctr">
                    <a:lnL>
                      <a:noFill/>
                    </a:lnL>
                    <a:lnR>
                      <a:noFill/>
                    </a:lnR>
                    <a:lnT>
                      <a:noFill/>
                    </a:lnT>
                    <a:lnB>
                      <a:noFill/>
                    </a:lnB>
                    <a:solidFill>
                      <a:srgbClr val="EBF1DE"/>
                    </a:solidFill>
                  </a:tcPr>
                </a:tc>
                <a:tc>
                  <a:txBody>
                    <a:bodyPr/>
                    <a:lstStyle/>
                    <a:p>
                      <a:pPr algn="ctr" fontAlgn="ctr"/>
                      <a:r>
                        <a:rPr lang="en-US" sz="1200" b="1" i="0" u="none" strike="noStrike">
                          <a:solidFill>
                            <a:srgbClr val="000000"/>
                          </a:solidFill>
                          <a:effectLst/>
                          <a:latin typeface="Calibri"/>
                        </a:rPr>
                        <a:t>99</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a:solidFill>
                            <a:srgbClr val="000000"/>
                          </a:solidFill>
                          <a:effectLst/>
                          <a:latin typeface="Calibri"/>
                        </a:rPr>
                        <a:t>62</a:t>
                      </a:r>
                    </a:p>
                  </a:txBody>
                  <a:tcPr marL="12359" marR="12359" marT="12700" marB="0" anchor="ctr">
                    <a:lnL>
                      <a:noFill/>
                    </a:lnL>
                    <a:lnR w="12700" cap="flat" cmpd="sng" algn="ctr">
                      <a:solidFill>
                        <a:srgbClr val="000000"/>
                      </a:solidFill>
                      <a:prstDash val="solid"/>
                      <a:round/>
                      <a:headEnd type="none" w="med" len="med"/>
                      <a:tailEnd type="none" w="med" len="med"/>
                    </a:lnR>
                    <a:lnT>
                      <a:noFill/>
                    </a:lnT>
                    <a:lnB>
                      <a:noFill/>
                    </a:lnB>
                    <a:solidFill>
                      <a:srgbClr val="EBF1DE"/>
                    </a:solidFill>
                  </a:tcPr>
                </a:tc>
              </a:tr>
              <a:tr h="411758">
                <a:tc>
                  <a:txBody>
                    <a:bodyPr/>
                    <a:lstStyle/>
                    <a:p>
                      <a:pPr algn="l" fontAlgn="ctr"/>
                      <a:r>
                        <a:rPr lang="en-US" sz="1200" b="1" i="0" u="none" strike="noStrike">
                          <a:solidFill>
                            <a:srgbClr val="000000"/>
                          </a:solidFill>
                          <a:effectLst/>
                          <a:latin typeface="Calibri"/>
                        </a:rPr>
                        <a:t>HND</a:t>
                      </a:r>
                    </a:p>
                  </a:txBody>
                  <a:tcPr marL="12359" marR="12359" marT="1270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1" i="0" u="none" strike="noStrike">
                          <a:solidFill>
                            <a:srgbClr val="000000"/>
                          </a:solidFill>
                          <a:effectLst/>
                          <a:latin typeface="Calibri"/>
                        </a:rPr>
                        <a:t>88</a:t>
                      </a:r>
                    </a:p>
                  </a:txBody>
                  <a:tcPr marL="12359" marR="12359" marT="12700" marB="0" anchor="ctr">
                    <a:lnL>
                      <a:noFill/>
                    </a:lnL>
                    <a:lnR>
                      <a:noFill/>
                    </a:lnR>
                    <a:lnT>
                      <a:noFill/>
                    </a:lnT>
                    <a:lnB>
                      <a:noFill/>
                    </a:lnB>
                  </a:tcPr>
                </a:tc>
                <a:tc>
                  <a:txBody>
                    <a:bodyPr/>
                    <a:lstStyle/>
                    <a:p>
                      <a:pPr algn="ctr" fontAlgn="ctr"/>
                      <a:r>
                        <a:rPr lang="cs-CZ" sz="1200" b="1" i="0" u="none" strike="noStrike">
                          <a:solidFill>
                            <a:srgbClr val="000000"/>
                          </a:solidFill>
                          <a:effectLst/>
                          <a:latin typeface="Calibri"/>
                        </a:rPr>
                        <a:t>94</a:t>
                      </a:r>
                    </a:p>
                  </a:txBody>
                  <a:tcPr marL="12359" marR="12359" marT="12700" marB="0" anchor="ctr">
                    <a:lnL>
                      <a:noFill/>
                    </a:lnL>
                    <a:lnR>
                      <a:noFill/>
                    </a:lnR>
                    <a:lnT>
                      <a:noFill/>
                    </a:lnT>
                    <a:lnB>
                      <a:noFill/>
                    </a:lnB>
                    <a:solidFill>
                      <a:srgbClr val="FF0000"/>
                    </a:solidFill>
                  </a:tcPr>
                </a:tc>
                <a:tc>
                  <a:txBody>
                    <a:bodyPr/>
                    <a:lstStyle/>
                    <a:p>
                      <a:pPr algn="ctr" fontAlgn="ctr"/>
                      <a:r>
                        <a:rPr lang="fi-FI" sz="1200" b="1" i="0" u="none" strike="noStrike">
                          <a:solidFill>
                            <a:srgbClr val="000000"/>
                          </a:solidFill>
                          <a:effectLst/>
                          <a:latin typeface="Calibri"/>
                        </a:rPr>
                        <a:t>79</a:t>
                      </a:r>
                    </a:p>
                  </a:txBody>
                  <a:tcPr marL="12359" marR="12359" marT="12700" marB="0" anchor="ctr">
                    <a:lnL>
                      <a:noFill/>
                    </a:lnL>
                    <a:lnR>
                      <a:noFill/>
                    </a:lnR>
                    <a:lnT>
                      <a:noFill/>
                    </a:lnT>
                    <a:lnB>
                      <a:noFill/>
                    </a:lnB>
                  </a:tcPr>
                </a:tc>
                <a:tc>
                  <a:txBody>
                    <a:bodyPr/>
                    <a:lstStyle/>
                    <a:p>
                      <a:pPr algn="ctr" fontAlgn="ctr"/>
                      <a:r>
                        <a:rPr lang="is-IS" sz="1200" b="1" i="0" u="none" strike="noStrike">
                          <a:solidFill>
                            <a:srgbClr val="000000"/>
                          </a:solidFill>
                          <a:effectLst/>
                          <a:latin typeface="Calibri"/>
                        </a:rPr>
                        <a:t>93</a:t>
                      </a:r>
                    </a:p>
                  </a:txBody>
                  <a:tcPr marL="12359" marR="12359" marT="12700" marB="0" anchor="ctr">
                    <a:lnL>
                      <a:noFill/>
                    </a:lnL>
                    <a:lnR>
                      <a:noFill/>
                    </a:lnR>
                    <a:lnT>
                      <a:noFill/>
                    </a:lnT>
                    <a:lnB>
                      <a:noFill/>
                    </a:lnB>
                    <a:solidFill>
                      <a:srgbClr val="FF0000"/>
                    </a:solidFill>
                  </a:tcPr>
                </a:tc>
                <a:tc>
                  <a:txBody>
                    <a:bodyPr/>
                    <a:lstStyle/>
                    <a:p>
                      <a:pPr algn="ctr" fontAlgn="ctr"/>
                      <a:r>
                        <a:rPr lang="fi-FI" sz="1200" b="1" i="0" u="none" strike="noStrike">
                          <a:solidFill>
                            <a:srgbClr val="000000"/>
                          </a:solidFill>
                          <a:effectLst/>
                          <a:latin typeface="Calibri"/>
                        </a:rPr>
                        <a:t>87</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dirty="0">
                          <a:solidFill>
                            <a:srgbClr val="000000"/>
                          </a:solidFill>
                          <a:effectLst/>
                          <a:latin typeface="Calibri"/>
                        </a:rPr>
                        <a:t>81</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a:solidFill>
                            <a:srgbClr val="000000"/>
                          </a:solidFill>
                          <a:effectLst/>
                          <a:latin typeface="Calibri"/>
                        </a:rPr>
                        <a:t>82</a:t>
                      </a:r>
                    </a:p>
                  </a:txBody>
                  <a:tcPr marL="12359" marR="12359"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Calibri"/>
                        </a:rPr>
                        <a:t>53</a:t>
                      </a:r>
                    </a:p>
                  </a:txBody>
                  <a:tcPr marL="12359" marR="12359" marT="12700" marB="0" anchor="ctr">
                    <a:lnL>
                      <a:noFill/>
                    </a:lnL>
                    <a:lnR>
                      <a:noFill/>
                    </a:lnR>
                    <a:lnT>
                      <a:noFill/>
                    </a:lnT>
                    <a:lnB>
                      <a:noFill/>
                    </a:lnB>
                  </a:tcPr>
                </a:tc>
                <a:tc>
                  <a:txBody>
                    <a:bodyPr/>
                    <a:lstStyle/>
                    <a:p>
                      <a:pPr algn="ctr" fontAlgn="ctr"/>
                      <a:r>
                        <a:rPr lang="en-US" sz="1200" b="1" i="0" u="none" strike="noStrike" dirty="0">
                          <a:solidFill>
                            <a:srgbClr val="000000"/>
                          </a:solidFill>
                          <a:effectLst/>
                          <a:latin typeface="Calibri"/>
                        </a:rPr>
                        <a:t>30</a:t>
                      </a:r>
                    </a:p>
                  </a:txBody>
                  <a:tcPr marL="12359" marR="12359" marT="12700" marB="0" anchor="ctr">
                    <a:lnL>
                      <a:noFill/>
                    </a:lnL>
                    <a:lnR>
                      <a:noFill/>
                    </a:lnR>
                    <a:lnT>
                      <a:noFill/>
                    </a:lnT>
                    <a:lnB>
                      <a:noFill/>
                    </a:lnB>
                  </a:tcPr>
                </a:tc>
                <a:tc>
                  <a:txBody>
                    <a:bodyPr/>
                    <a:lstStyle/>
                    <a:p>
                      <a:pPr algn="ctr" fontAlgn="ctr"/>
                      <a:r>
                        <a:rPr lang="uk-UA" sz="1200" b="1" i="0" u="none" strike="noStrike">
                          <a:solidFill>
                            <a:srgbClr val="000000"/>
                          </a:solidFill>
                          <a:effectLst/>
                          <a:latin typeface="Calibri"/>
                        </a:rPr>
                        <a:t>77</a:t>
                      </a:r>
                    </a:p>
                  </a:txBody>
                  <a:tcPr marL="12359" marR="12359" marT="12700" marB="0" anchor="ctr">
                    <a:lnL>
                      <a:noFill/>
                    </a:lnL>
                    <a:lnR w="12700" cap="flat" cmpd="sng" algn="ctr">
                      <a:solidFill>
                        <a:srgbClr val="000000"/>
                      </a:solidFill>
                      <a:prstDash val="solid"/>
                      <a:round/>
                      <a:headEnd type="none" w="med" len="med"/>
                      <a:tailEnd type="none" w="med" len="med"/>
                    </a:lnR>
                    <a:lnT>
                      <a:noFill/>
                    </a:lnT>
                    <a:lnB>
                      <a:noFill/>
                    </a:lnB>
                  </a:tcPr>
                </a:tc>
              </a:tr>
              <a:tr h="411758">
                <a:tc>
                  <a:txBody>
                    <a:bodyPr/>
                    <a:lstStyle/>
                    <a:p>
                      <a:pPr algn="l" fontAlgn="ctr"/>
                      <a:r>
                        <a:rPr lang="en-US" sz="1200" b="1" i="0" u="none" strike="noStrike">
                          <a:solidFill>
                            <a:srgbClr val="000000"/>
                          </a:solidFill>
                          <a:effectLst/>
                          <a:latin typeface="Calibri"/>
                        </a:rPr>
                        <a:t>NIC</a:t>
                      </a:r>
                    </a:p>
                  </a:txBody>
                  <a:tcPr marL="12359" marR="12359" marT="12700" marB="0" anchor="ctr">
                    <a:lnL w="12700" cap="flat" cmpd="sng" algn="ctr">
                      <a:solidFill>
                        <a:srgbClr val="000000"/>
                      </a:solidFill>
                      <a:prstDash val="solid"/>
                      <a:round/>
                      <a:headEnd type="none" w="med" len="med"/>
                      <a:tailEnd type="none" w="med" len="med"/>
                    </a:lnL>
                    <a:lnR>
                      <a:noFill/>
                    </a:lnR>
                    <a:lnT>
                      <a:noFill/>
                    </a:lnT>
                    <a:lnB>
                      <a:noFill/>
                    </a:lnB>
                    <a:solidFill>
                      <a:srgbClr val="EBF1DE"/>
                    </a:solidFill>
                  </a:tcPr>
                </a:tc>
                <a:tc>
                  <a:txBody>
                    <a:bodyPr/>
                    <a:lstStyle/>
                    <a:p>
                      <a:pPr algn="ctr" fontAlgn="ctr"/>
                      <a:r>
                        <a:rPr lang="en-US" sz="1200" b="1" i="0" u="none" strike="noStrike" dirty="0">
                          <a:solidFill>
                            <a:srgbClr val="000000"/>
                          </a:solidFill>
                          <a:effectLst/>
                          <a:latin typeface="Calibri"/>
                        </a:rPr>
                        <a:t>103</a:t>
                      </a:r>
                    </a:p>
                  </a:txBody>
                  <a:tcPr marL="12359" marR="12359" marT="12700" marB="0" anchor="ctr">
                    <a:lnL>
                      <a:noFill/>
                    </a:lnL>
                    <a:lnR>
                      <a:noFill/>
                    </a:lnR>
                    <a:lnT>
                      <a:noFill/>
                    </a:lnT>
                    <a:lnB>
                      <a:noFill/>
                    </a:lnB>
                    <a:solidFill>
                      <a:srgbClr val="EBF1DE"/>
                    </a:solidFill>
                  </a:tcPr>
                </a:tc>
                <a:tc>
                  <a:txBody>
                    <a:bodyPr/>
                    <a:lstStyle/>
                    <a:p>
                      <a:pPr algn="ctr" fontAlgn="ctr"/>
                      <a:r>
                        <a:rPr lang="is-IS" sz="1200" b="1" i="0" u="none" strike="noStrike">
                          <a:solidFill>
                            <a:srgbClr val="000000"/>
                          </a:solidFill>
                          <a:effectLst/>
                          <a:latin typeface="Calibri"/>
                        </a:rPr>
                        <a:t>122</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dirty="0">
                          <a:solidFill>
                            <a:srgbClr val="000000"/>
                          </a:solidFill>
                          <a:effectLst/>
                          <a:latin typeface="Calibri"/>
                        </a:rPr>
                        <a:t>100</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a:solidFill>
                            <a:srgbClr val="000000"/>
                          </a:solidFill>
                          <a:effectLst/>
                          <a:latin typeface="Calibri"/>
                        </a:rPr>
                        <a:t>135</a:t>
                      </a:r>
                    </a:p>
                  </a:txBody>
                  <a:tcPr marL="12359" marR="12359" marT="12700" marB="0" anchor="ctr">
                    <a:lnL>
                      <a:noFill/>
                    </a:lnL>
                    <a:lnR>
                      <a:noFill/>
                    </a:lnR>
                    <a:lnT>
                      <a:noFill/>
                    </a:lnT>
                    <a:lnB>
                      <a:noFill/>
                    </a:lnB>
                    <a:solidFill>
                      <a:srgbClr val="FF0000"/>
                    </a:solidFill>
                  </a:tcPr>
                </a:tc>
                <a:tc>
                  <a:txBody>
                    <a:bodyPr/>
                    <a:lstStyle/>
                    <a:p>
                      <a:pPr algn="ctr" fontAlgn="ctr"/>
                      <a:r>
                        <a:rPr lang="cs-CZ" sz="1200" b="1" i="0" u="none" strike="noStrike">
                          <a:solidFill>
                            <a:srgbClr val="000000"/>
                          </a:solidFill>
                          <a:effectLst/>
                          <a:latin typeface="Calibri"/>
                        </a:rPr>
                        <a:t>121</a:t>
                      </a:r>
                    </a:p>
                  </a:txBody>
                  <a:tcPr marL="12359" marR="12359" marT="12700" marB="0" anchor="ctr">
                    <a:lnL>
                      <a:noFill/>
                    </a:lnL>
                    <a:lnR>
                      <a:noFill/>
                    </a:lnR>
                    <a:lnT>
                      <a:noFill/>
                    </a:lnT>
                    <a:lnB>
                      <a:noFill/>
                    </a:lnB>
                    <a:solidFill>
                      <a:srgbClr val="FF0000"/>
                    </a:solidFill>
                  </a:tcPr>
                </a:tc>
                <a:tc>
                  <a:txBody>
                    <a:bodyPr/>
                    <a:lstStyle/>
                    <a:p>
                      <a:pPr algn="ctr" fontAlgn="ctr"/>
                      <a:r>
                        <a:rPr lang="uk-UA" sz="1200" b="1" i="0" u="none" strike="noStrike" dirty="0">
                          <a:solidFill>
                            <a:srgbClr val="000000"/>
                          </a:solidFill>
                          <a:effectLst/>
                          <a:latin typeface="Calibri"/>
                        </a:rPr>
                        <a:t>77</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a:solidFill>
                            <a:srgbClr val="000000"/>
                          </a:solidFill>
                          <a:effectLst/>
                          <a:latin typeface="Calibri"/>
                        </a:rPr>
                        <a:t>103</a:t>
                      </a:r>
                    </a:p>
                  </a:txBody>
                  <a:tcPr marL="12359" marR="12359" marT="12700" marB="0" anchor="ctr">
                    <a:lnL>
                      <a:noFill/>
                    </a:lnL>
                    <a:lnR>
                      <a:noFill/>
                    </a:lnR>
                    <a:lnT>
                      <a:noFill/>
                    </a:lnT>
                    <a:lnB>
                      <a:noFill/>
                    </a:lnB>
                    <a:solidFill>
                      <a:srgbClr val="FF0000"/>
                    </a:solidFill>
                  </a:tcPr>
                </a:tc>
                <a:tc>
                  <a:txBody>
                    <a:bodyPr/>
                    <a:lstStyle/>
                    <a:p>
                      <a:pPr algn="ctr" fontAlgn="ctr"/>
                      <a:r>
                        <a:rPr lang="uk-UA" sz="1200" b="1" i="0" u="none" strike="noStrike">
                          <a:solidFill>
                            <a:srgbClr val="000000"/>
                          </a:solidFill>
                          <a:effectLst/>
                          <a:latin typeface="Calibri"/>
                        </a:rPr>
                        <a:t>51</a:t>
                      </a:r>
                    </a:p>
                  </a:txBody>
                  <a:tcPr marL="12359" marR="12359" marT="12700" marB="0" anchor="ctr">
                    <a:lnL>
                      <a:noFill/>
                    </a:lnL>
                    <a:lnR>
                      <a:noFill/>
                    </a:lnR>
                    <a:lnT>
                      <a:noFill/>
                    </a:lnT>
                    <a:lnB>
                      <a:noFill/>
                    </a:lnB>
                    <a:solidFill>
                      <a:srgbClr val="EBF1DE"/>
                    </a:solidFill>
                  </a:tcPr>
                </a:tc>
                <a:tc>
                  <a:txBody>
                    <a:bodyPr/>
                    <a:lstStyle/>
                    <a:p>
                      <a:pPr algn="ctr" fontAlgn="ctr"/>
                      <a:r>
                        <a:rPr lang="is-IS" sz="1200" b="1" i="0" u="none" strike="noStrike">
                          <a:solidFill>
                            <a:srgbClr val="000000"/>
                          </a:solidFill>
                          <a:effectLst/>
                          <a:latin typeface="Calibri"/>
                        </a:rPr>
                        <a:t>28</a:t>
                      </a:r>
                    </a:p>
                  </a:txBody>
                  <a:tcPr marL="12359" marR="12359" marT="12700" marB="0" anchor="ctr">
                    <a:lnL>
                      <a:noFill/>
                    </a:lnL>
                    <a:lnR>
                      <a:noFill/>
                    </a:lnR>
                    <a:lnT>
                      <a:noFill/>
                    </a:lnT>
                    <a:lnB>
                      <a:noFill/>
                    </a:lnB>
                    <a:solidFill>
                      <a:srgbClr val="EBF1DE"/>
                    </a:solidFill>
                  </a:tcPr>
                </a:tc>
                <a:tc>
                  <a:txBody>
                    <a:bodyPr/>
                    <a:lstStyle/>
                    <a:p>
                      <a:pPr algn="ctr" fontAlgn="ctr"/>
                      <a:r>
                        <a:rPr lang="ru-RU" sz="1200" b="1" i="0" u="none" strike="noStrike" dirty="0">
                          <a:solidFill>
                            <a:srgbClr val="000000"/>
                          </a:solidFill>
                          <a:effectLst/>
                          <a:latin typeface="Calibri"/>
                        </a:rPr>
                        <a:t>74</a:t>
                      </a:r>
                    </a:p>
                  </a:txBody>
                  <a:tcPr marL="12359" marR="12359" marT="12700" marB="0" anchor="ctr">
                    <a:lnL>
                      <a:noFill/>
                    </a:lnL>
                    <a:lnR w="12700" cap="flat" cmpd="sng" algn="ctr">
                      <a:solidFill>
                        <a:srgbClr val="000000"/>
                      </a:solidFill>
                      <a:prstDash val="solid"/>
                      <a:round/>
                      <a:headEnd type="none" w="med" len="med"/>
                      <a:tailEnd type="none" w="med" len="med"/>
                    </a:lnR>
                    <a:lnT>
                      <a:noFill/>
                    </a:lnT>
                    <a:lnB>
                      <a:noFill/>
                    </a:lnB>
                    <a:solidFill>
                      <a:srgbClr val="EBF1DE"/>
                    </a:solidFill>
                  </a:tcPr>
                </a:tc>
              </a:tr>
              <a:tr h="411758">
                <a:tc>
                  <a:txBody>
                    <a:bodyPr/>
                    <a:lstStyle/>
                    <a:p>
                      <a:pPr algn="l" fontAlgn="ctr"/>
                      <a:r>
                        <a:rPr lang="en-US" sz="1200" b="1" i="0" u="none" strike="noStrike">
                          <a:solidFill>
                            <a:srgbClr val="000000"/>
                          </a:solidFill>
                          <a:effectLst/>
                          <a:latin typeface="Calibri"/>
                        </a:rPr>
                        <a:t>PAN</a:t>
                      </a:r>
                    </a:p>
                  </a:txBody>
                  <a:tcPr marL="12359" marR="12359" marT="1270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is-IS" sz="1200" b="1" i="0" u="none" strike="noStrike">
                          <a:solidFill>
                            <a:srgbClr val="000000"/>
                          </a:solidFill>
                          <a:effectLst/>
                          <a:latin typeface="Calibri"/>
                        </a:rPr>
                        <a:t>42</a:t>
                      </a:r>
                    </a:p>
                  </a:txBody>
                  <a:tcPr marL="12359" marR="12359"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Calibri"/>
                        </a:rPr>
                        <a:t>40</a:t>
                      </a:r>
                    </a:p>
                  </a:txBody>
                  <a:tcPr marL="12359" marR="12359" marT="12700" marB="0" anchor="ctr">
                    <a:lnL>
                      <a:noFill/>
                    </a:lnL>
                    <a:lnR>
                      <a:noFill/>
                    </a:lnR>
                    <a:lnT>
                      <a:noFill/>
                    </a:lnT>
                    <a:lnB>
                      <a:noFill/>
                    </a:lnB>
                  </a:tcPr>
                </a:tc>
                <a:tc>
                  <a:txBody>
                    <a:bodyPr/>
                    <a:lstStyle/>
                    <a:p>
                      <a:pPr algn="ctr" fontAlgn="ctr"/>
                      <a:r>
                        <a:rPr lang="ru-RU" sz="1200" b="1" i="0" u="none" strike="noStrike" dirty="0">
                          <a:solidFill>
                            <a:srgbClr val="000000"/>
                          </a:solidFill>
                          <a:effectLst/>
                          <a:latin typeface="Calibri"/>
                        </a:rPr>
                        <a:t>34</a:t>
                      </a:r>
                    </a:p>
                  </a:txBody>
                  <a:tcPr marL="12359" marR="12359"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Calibri"/>
                        </a:rPr>
                        <a:t>35</a:t>
                      </a:r>
                    </a:p>
                  </a:txBody>
                  <a:tcPr marL="12359" marR="12359"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Calibri"/>
                        </a:rPr>
                        <a:t>43</a:t>
                      </a:r>
                    </a:p>
                  </a:txBody>
                  <a:tcPr marL="12359" marR="12359" marT="12700" marB="0" anchor="ctr">
                    <a:lnL>
                      <a:noFill/>
                    </a:lnL>
                    <a:lnR>
                      <a:noFill/>
                    </a:lnR>
                    <a:lnT>
                      <a:noFill/>
                    </a:lnT>
                    <a:lnB>
                      <a:noFill/>
                    </a:lnB>
                    <a:solidFill>
                      <a:srgbClr val="FF0000"/>
                    </a:solidFill>
                  </a:tcPr>
                </a:tc>
                <a:tc>
                  <a:txBody>
                    <a:bodyPr/>
                    <a:lstStyle/>
                    <a:p>
                      <a:pPr algn="ctr" fontAlgn="ctr"/>
                      <a:r>
                        <a:rPr lang="ru-RU" sz="1200" b="1" i="0" u="none" strike="noStrike">
                          <a:solidFill>
                            <a:srgbClr val="000000"/>
                          </a:solidFill>
                          <a:effectLst/>
                          <a:latin typeface="Calibri"/>
                        </a:rPr>
                        <a:t>34</a:t>
                      </a:r>
                    </a:p>
                  </a:txBody>
                  <a:tcPr marL="12359" marR="12359" marT="12700" marB="0" anchor="ctr">
                    <a:lnL>
                      <a:noFill/>
                    </a:lnL>
                    <a:lnR>
                      <a:noFill/>
                    </a:lnR>
                    <a:lnT>
                      <a:noFill/>
                    </a:lnT>
                    <a:lnB>
                      <a:noFill/>
                    </a:lnB>
                  </a:tcPr>
                </a:tc>
                <a:tc>
                  <a:txBody>
                    <a:bodyPr/>
                    <a:lstStyle/>
                    <a:p>
                      <a:pPr algn="ctr" fontAlgn="ctr"/>
                      <a:r>
                        <a:rPr lang="is-IS" sz="1200" b="1" i="0" u="none" strike="noStrike">
                          <a:solidFill>
                            <a:srgbClr val="000000"/>
                          </a:solidFill>
                          <a:effectLst/>
                          <a:latin typeface="Calibri"/>
                        </a:rPr>
                        <a:t>27</a:t>
                      </a:r>
                    </a:p>
                  </a:txBody>
                  <a:tcPr marL="12359" marR="12359"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Calibri"/>
                        </a:rPr>
                        <a:t>65</a:t>
                      </a:r>
                    </a:p>
                  </a:txBody>
                  <a:tcPr marL="12359" marR="12359" marT="12700" marB="0" anchor="ctr">
                    <a:lnL>
                      <a:noFill/>
                    </a:lnL>
                    <a:lnR>
                      <a:noFill/>
                    </a:lnR>
                    <a:lnT>
                      <a:noFill/>
                    </a:lnT>
                    <a:lnB>
                      <a:noFill/>
                    </a:lnB>
                    <a:solidFill>
                      <a:srgbClr val="FF0000"/>
                    </a:solidFill>
                  </a:tcPr>
                </a:tc>
                <a:tc>
                  <a:txBody>
                    <a:bodyPr/>
                    <a:lstStyle/>
                    <a:p>
                      <a:pPr algn="ctr" fontAlgn="ctr"/>
                      <a:r>
                        <a:rPr lang="is-IS" sz="1200" b="1" i="0" u="none" strike="noStrike">
                          <a:solidFill>
                            <a:srgbClr val="000000"/>
                          </a:solidFill>
                          <a:effectLst/>
                          <a:latin typeface="Calibri"/>
                        </a:rPr>
                        <a:t>66</a:t>
                      </a:r>
                    </a:p>
                  </a:txBody>
                  <a:tcPr marL="12359" marR="12359" marT="12700" marB="0" anchor="ctr">
                    <a:lnL>
                      <a:noFill/>
                    </a:lnL>
                    <a:lnR>
                      <a:noFill/>
                    </a:lnR>
                    <a:lnT>
                      <a:noFill/>
                    </a:lnT>
                    <a:lnB>
                      <a:noFill/>
                    </a:lnB>
                    <a:solidFill>
                      <a:srgbClr val="FF0000"/>
                    </a:solidFill>
                  </a:tcPr>
                </a:tc>
                <a:tc>
                  <a:txBody>
                    <a:bodyPr/>
                    <a:lstStyle/>
                    <a:p>
                      <a:pPr algn="ctr" fontAlgn="ctr"/>
                      <a:r>
                        <a:rPr lang="en-US" sz="1200" b="1" i="0" u="none" strike="noStrike" dirty="0">
                          <a:solidFill>
                            <a:srgbClr val="000000"/>
                          </a:solidFill>
                          <a:effectLst/>
                          <a:latin typeface="Calibri"/>
                        </a:rPr>
                        <a:t>8</a:t>
                      </a:r>
                    </a:p>
                  </a:txBody>
                  <a:tcPr marL="12359" marR="12359" marT="12700" marB="0" anchor="ctr">
                    <a:lnL>
                      <a:noFill/>
                    </a:lnL>
                    <a:lnR w="12700" cap="flat" cmpd="sng" algn="ctr">
                      <a:solidFill>
                        <a:srgbClr val="000000"/>
                      </a:solidFill>
                      <a:prstDash val="solid"/>
                      <a:round/>
                      <a:headEnd type="none" w="med" len="med"/>
                      <a:tailEnd type="none" w="med" len="med"/>
                    </a:lnR>
                    <a:lnT>
                      <a:noFill/>
                    </a:lnT>
                    <a:lnB>
                      <a:noFill/>
                    </a:lnB>
                  </a:tcPr>
                </a:tc>
              </a:tr>
              <a:tr h="411758">
                <a:tc>
                  <a:txBody>
                    <a:bodyPr/>
                    <a:lstStyle/>
                    <a:p>
                      <a:pPr algn="l" fontAlgn="ctr"/>
                      <a:r>
                        <a:rPr lang="en-US" sz="1200" b="1" i="0" u="none" strike="noStrike">
                          <a:solidFill>
                            <a:srgbClr val="000000"/>
                          </a:solidFill>
                          <a:effectLst/>
                          <a:latin typeface="Calibri"/>
                        </a:rPr>
                        <a:t>DOM</a:t>
                      </a:r>
                    </a:p>
                  </a:txBody>
                  <a:tcPr marL="12359" marR="12359" marT="1270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1200" b="1" i="0" u="none" strike="noStrike">
                          <a:solidFill>
                            <a:srgbClr val="000000"/>
                          </a:solidFill>
                          <a:effectLst/>
                          <a:latin typeface="Calibri"/>
                        </a:rPr>
                        <a:t>98</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ctr"/>
                      <a:r>
                        <a:rPr lang="is-IS" sz="1200" b="1" i="0" u="none" strike="noStrike">
                          <a:solidFill>
                            <a:srgbClr val="000000"/>
                          </a:solidFill>
                          <a:effectLst/>
                          <a:latin typeface="Calibri"/>
                        </a:rPr>
                        <a:t>106</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solidFill>
                            <a:srgbClr val="000000"/>
                          </a:solidFill>
                          <a:effectLst/>
                          <a:latin typeface="Calibri"/>
                        </a:rPr>
                        <a:t>21</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ctr"/>
                      <a:r>
                        <a:rPr lang="is-IS" sz="1200" b="1" i="0" u="none" strike="noStrike">
                          <a:solidFill>
                            <a:srgbClr val="000000"/>
                          </a:solidFill>
                          <a:effectLst/>
                          <a:latin typeface="Calibri"/>
                        </a:rPr>
                        <a:t>130</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200" b="1" i="0" u="none" strike="noStrike">
                          <a:solidFill>
                            <a:srgbClr val="000000"/>
                          </a:solidFill>
                          <a:effectLst/>
                          <a:latin typeface="Calibri"/>
                        </a:rPr>
                        <a:t>132</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200" b="1" i="0" u="none" strike="noStrike" dirty="0">
                          <a:solidFill>
                            <a:srgbClr val="000000"/>
                          </a:solidFill>
                          <a:effectLst/>
                          <a:latin typeface="Calibri"/>
                        </a:rPr>
                        <a:t>86</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200" b="1" i="0" u="none" strike="noStrike">
                          <a:solidFill>
                            <a:srgbClr val="000000"/>
                          </a:solidFill>
                          <a:effectLst/>
                          <a:latin typeface="Calibri"/>
                        </a:rPr>
                        <a:t>69</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ctr"/>
                      <a:r>
                        <a:rPr lang="uk-UA" sz="1200" b="1" i="0" u="none" strike="noStrike">
                          <a:solidFill>
                            <a:srgbClr val="000000"/>
                          </a:solidFill>
                          <a:effectLst/>
                          <a:latin typeface="Calibri"/>
                        </a:rPr>
                        <a:t>77</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ctr"/>
                      <a:r>
                        <a:rPr lang="cs-CZ" sz="1200" b="1" i="0" u="none" strike="noStrike">
                          <a:solidFill>
                            <a:srgbClr val="000000"/>
                          </a:solidFill>
                          <a:effectLst/>
                          <a:latin typeface="Calibri"/>
                        </a:rPr>
                        <a:t>110</a:t>
                      </a:r>
                    </a:p>
                  </a:txBody>
                  <a:tcPr marL="12359" marR="1235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200" b="1" i="0" u="none" strike="noStrike" dirty="0">
                          <a:solidFill>
                            <a:srgbClr val="000000"/>
                          </a:solidFill>
                          <a:effectLst/>
                          <a:latin typeface="Calibri"/>
                        </a:rPr>
                        <a:t>41</a:t>
                      </a:r>
                    </a:p>
                  </a:txBody>
                  <a:tcPr marL="12359" marR="12359"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BF1DE"/>
                    </a:solidFill>
                  </a:tcPr>
                </a:tc>
              </a:tr>
            </a:tbl>
          </a:graphicData>
        </a:graphic>
      </p:graphicFrame>
      <p:sp>
        <p:nvSpPr>
          <p:cNvPr id="7" name="TextBox 6"/>
          <p:cNvSpPr txBox="1"/>
          <p:nvPr/>
        </p:nvSpPr>
        <p:spPr>
          <a:xfrm>
            <a:off x="626918" y="5054492"/>
            <a:ext cx="2492990" cy="646331"/>
          </a:xfrm>
          <a:prstGeom prst="rect">
            <a:avLst/>
          </a:prstGeom>
          <a:noFill/>
        </p:spPr>
        <p:txBody>
          <a:bodyPr wrap="none" rtlCol="0">
            <a:spAutoFit/>
          </a:bodyPr>
          <a:lstStyle/>
          <a:p>
            <a:r>
              <a:rPr lang="es-CR" sz="1200" dirty="0" smtClean="0"/>
              <a:t>POS: Posición en el ránking</a:t>
            </a:r>
          </a:p>
          <a:p>
            <a:r>
              <a:rPr lang="es-CR" sz="1200" dirty="0" smtClean="0"/>
              <a:t>EFI: Eficiencia del mercado de bienes</a:t>
            </a:r>
          </a:p>
          <a:p>
            <a:r>
              <a:rPr lang="es-CR" sz="1200" dirty="0" smtClean="0"/>
              <a:t>INT: Intensidad de la competencia</a:t>
            </a:r>
          </a:p>
        </p:txBody>
      </p:sp>
      <p:sp>
        <p:nvSpPr>
          <p:cNvPr id="8" name="TextBox 7"/>
          <p:cNvSpPr txBox="1"/>
          <p:nvPr/>
        </p:nvSpPr>
        <p:spPr>
          <a:xfrm>
            <a:off x="3813464" y="5054492"/>
            <a:ext cx="2007618" cy="769441"/>
          </a:xfrm>
          <a:prstGeom prst="rect">
            <a:avLst/>
          </a:prstGeom>
          <a:noFill/>
        </p:spPr>
        <p:txBody>
          <a:bodyPr wrap="none" rtlCol="0">
            <a:spAutoFit/>
          </a:bodyPr>
          <a:lstStyle/>
          <a:p>
            <a:endParaRPr lang="es-CR" sz="1100" dirty="0" smtClean="0"/>
          </a:p>
          <a:p>
            <a:r>
              <a:rPr lang="es-CR" sz="1100" dirty="0" smtClean="0"/>
              <a:t>DOM: Dominio de mercado</a:t>
            </a:r>
          </a:p>
          <a:p>
            <a:r>
              <a:rPr lang="es-CR" sz="1100" dirty="0" smtClean="0"/>
              <a:t>COMP: Efectividad de la política</a:t>
            </a:r>
          </a:p>
          <a:p>
            <a:r>
              <a:rPr lang="es-CR" sz="1100" dirty="0" smtClean="0"/>
              <a:t>BAR: Barreras No Arancelarias</a:t>
            </a:r>
            <a:endParaRPr lang="es-CR" sz="1100" dirty="0"/>
          </a:p>
        </p:txBody>
      </p:sp>
      <p:sp>
        <p:nvSpPr>
          <p:cNvPr id="9" name="TextBox 8"/>
          <p:cNvSpPr txBox="1"/>
          <p:nvPr/>
        </p:nvSpPr>
        <p:spPr>
          <a:xfrm>
            <a:off x="6515100" y="5008325"/>
            <a:ext cx="1813317" cy="646331"/>
          </a:xfrm>
          <a:prstGeom prst="rect">
            <a:avLst/>
          </a:prstGeom>
          <a:noFill/>
        </p:spPr>
        <p:txBody>
          <a:bodyPr wrap="none" rtlCol="0">
            <a:spAutoFit/>
          </a:bodyPr>
          <a:lstStyle/>
          <a:p>
            <a:r>
              <a:rPr lang="es-CR" sz="1200" dirty="0" smtClean="0"/>
              <a:t>ARA: Aranceles</a:t>
            </a:r>
          </a:p>
          <a:p>
            <a:r>
              <a:rPr lang="es-CR" sz="1200" dirty="0" smtClean="0"/>
              <a:t>IMP: Importaciones / PIB</a:t>
            </a:r>
          </a:p>
          <a:p>
            <a:r>
              <a:rPr lang="es-CR" sz="1200" dirty="0" smtClean="0"/>
              <a:t>EXT: Propiedad extranjera</a:t>
            </a:r>
            <a:endParaRPr lang="es-CR" sz="1200" dirty="0"/>
          </a:p>
        </p:txBody>
      </p:sp>
    </p:spTree>
    <p:extLst>
      <p:ext uri="{BB962C8B-B14F-4D97-AF65-F5344CB8AC3E}">
        <p14:creationId xmlns:p14="http://schemas.microsoft.com/office/powerpoint/2010/main" val="422190322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R" dirty="0" smtClean="0"/>
              <a:t>Competencia</a:t>
            </a:r>
            <a:endParaRPr lang="es-CR" dirty="0"/>
          </a:p>
        </p:txBody>
      </p:sp>
      <p:sp>
        <p:nvSpPr>
          <p:cNvPr id="3" name="Content Placeholder 2"/>
          <p:cNvSpPr>
            <a:spLocks noGrp="1"/>
          </p:cNvSpPr>
          <p:nvPr>
            <p:ph idx="1"/>
          </p:nvPr>
        </p:nvSpPr>
        <p:spPr/>
        <p:txBody>
          <a:bodyPr>
            <a:normAutofit fontScale="85000" lnSpcReduction="20000"/>
          </a:bodyPr>
          <a:lstStyle/>
          <a:p>
            <a:r>
              <a:rPr lang="es-CR" sz="2600" dirty="0" smtClean="0"/>
              <a:t>Las </a:t>
            </a:r>
            <a:r>
              <a:rPr lang="es-CR" sz="2600" dirty="0" smtClean="0"/>
              <a:t>promesas </a:t>
            </a:r>
            <a:r>
              <a:rPr lang="es-CR" sz="2600" dirty="0" smtClean="0"/>
              <a:t>(teóricas) </a:t>
            </a:r>
            <a:r>
              <a:rPr lang="es-CR" sz="2600" dirty="0" smtClean="0"/>
              <a:t>sobre los beneficios de las economías de mercado, se basan en un principio fundamental:  la libre </a:t>
            </a:r>
            <a:r>
              <a:rPr lang="es-CR" sz="2600" dirty="0" smtClean="0"/>
              <a:t>competencia</a:t>
            </a:r>
            <a:endParaRPr lang="es-CR" sz="2600" dirty="0" smtClean="0"/>
          </a:p>
          <a:p>
            <a:endParaRPr lang="es-CR" sz="2600" dirty="0" smtClean="0"/>
          </a:p>
          <a:p>
            <a:r>
              <a:rPr lang="es-CR" sz="2600" dirty="0" smtClean="0"/>
              <a:t>La </a:t>
            </a:r>
            <a:r>
              <a:rPr lang="es-CR" sz="2600" dirty="0" smtClean="0"/>
              <a:t>paradoja es que casualmente las empresas más exitosas, tienden a favorecer mecanismos para suprimir la </a:t>
            </a:r>
            <a:r>
              <a:rPr lang="es-CR" sz="2600" dirty="0" smtClean="0"/>
              <a:t>competencia</a:t>
            </a:r>
          </a:p>
          <a:p>
            <a:endParaRPr lang="es-CR" sz="2400" dirty="0" smtClean="0"/>
          </a:p>
          <a:p>
            <a:r>
              <a:rPr lang="es-CR" sz="2400" dirty="0" smtClean="0"/>
              <a:t>Pese </a:t>
            </a:r>
            <a:r>
              <a:rPr lang="es-CR" sz="2400" dirty="0"/>
              <a:t>al buen suceso de la apertura comercial, prevalecen barreras no arancelarias que borran con la izquierda lo que se hace con la derecha</a:t>
            </a:r>
          </a:p>
          <a:p>
            <a:endParaRPr lang="es-CR" sz="2600" dirty="0" smtClean="0"/>
          </a:p>
          <a:p>
            <a:r>
              <a:rPr lang="es-CR" sz="2400" dirty="0"/>
              <a:t>En Centroamérica y República Dominicana existen estructuras de mercado que dificultan la competencia en sectores clave de la economía tanto por su magnitud, importancia estratégica y efecto sobre el ingreso de los consumidores, por ejemplo:</a:t>
            </a:r>
          </a:p>
          <a:p>
            <a:pPr lvl="1"/>
            <a:r>
              <a:rPr lang="es-CR" sz="2000" dirty="0"/>
              <a:t>Electricidad</a:t>
            </a:r>
          </a:p>
          <a:p>
            <a:pPr lvl="1"/>
            <a:r>
              <a:rPr lang="es-CR" sz="2000" dirty="0"/>
              <a:t>Telecom</a:t>
            </a:r>
          </a:p>
          <a:p>
            <a:pPr lvl="1"/>
            <a:r>
              <a:rPr lang="es-CR" sz="2000" dirty="0"/>
              <a:t>Alimentos</a:t>
            </a:r>
          </a:p>
          <a:p>
            <a:endParaRPr lang="es-CR" dirty="0" smtClean="0"/>
          </a:p>
        </p:txBody>
      </p:sp>
    </p:spTree>
    <p:extLst>
      <p:ext uri="{BB962C8B-B14F-4D97-AF65-F5344CB8AC3E}">
        <p14:creationId xmlns:p14="http://schemas.microsoft.com/office/powerpoint/2010/main" val="2208597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Reflexiones</a:t>
            </a:r>
            <a:endParaRPr lang="es-ES_tradnl" dirty="0"/>
          </a:p>
        </p:txBody>
      </p:sp>
      <p:sp>
        <p:nvSpPr>
          <p:cNvPr id="3" name="Content Placeholder 2"/>
          <p:cNvSpPr>
            <a:spLocks noGrp="1"/>
          </p:cNvSpPr>
          <p:nvPr>
            <p:ph idx="1"/>
          </p:nvPr>
        </p:nvSpPr>
        <p:spPr/>
        <p:txBody>
          <a:bodyPr/>
          <a:lstStyle/>
          <a:p>
            <a:r>
              <a:rPr lang="es-ES_tradnl" dirty="0" smtClean="0"/>
              <a:t>Crecer y no caer en la trampa de ingreso medio requiere acciones tanto p</a:t>
            </a:r>
            <a:r>
              <a:rPr lang="es-ES_tradnl" dirty="0" smtClean="0"/>
              <a:t>úblicas como privadas que permitan generar una mayor competitividad</a:t>
            </a:r>
          </a:p>
          <a:p>
            <a:pPr lvl="1"/>
            <a:r>
              <a:rPr lang="es-ES_tradnl" dirty="0" smtClean="0"/>
              <a:t>Innovación tanto dentro con fuera de la frontera de producción</a:t>
            </a:r>
          </a:p>
          <a:p>
            <a:pPr lvl="1"/>
            <a:r>
              <a:rPr lang="es-ES_tradnl" dirty="0" smtClean="0"/>
              <a:t>Mercados eficientes que permitan asignar adecuadamente los recursos</a:t>
            </a:r>
          </a:p>
        </p:txBody>
      </p:sp>
    </p:spTree>
    <p:extLst>
      <p:ext uri="{BB962C8B-B14F-4D97-AF65-F5344CB8AC3E}">
        <p14:creationId xmlns:p14="http://schemas.microsoft.com/office/powerpoint/2010/main" val="22271336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5606</TotalTime>
  <Words>1995</Words>
  <Application>Microsoft Macintosh PowerPoint</Application>
  <PresentationFormat>On-screen Show (4:3)</PresentationFormat>
  <Paragraphs>290</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La región avanza…pero a ritmo lento en la mayoría de países</vt:lpstr>
      <vt:lpstr>Las tasas de crecimiento esperadas para la región no son las mejores</vt:lpstr>
      <vt:lpstr>El crecimiento proyectado de AL no permite cerrar las brechas de ingreso con los países más avanzados</vt:lpstr>
      <vt:lpstr>Reto: Generar un mayor crecimiento económico de largo plazo</vt:lpstr>
      <vt:lpstr>Que permita aumentar los ingresos de las personas</vt:lpstr>
      <vt:lpstr>La competitividad es una forma de impulsar el crecimiento</vt:lpstr>
      <vt:lpstr>Descubrir la ventaja comparativa</vt:lpstr>
      <vt:lpstr>El dilema del pionero o del “auto-descubrimiento”</vt:lpstr>
      <vt:lpstr>El dilema del pionero o del “auto-descubrimiento”</vt:lpstr>
      <vt:lpstr>Piña: Costa Rica</vt:lpstr>
      <vt:lpstr>Piña: Costa Rica</vt:lpstr>
      <vt:lpstr>Entonces</vt:lpstr>
      <vt:lpstr>Apropiabilidad: ¿Cómo superarla?</vt:lpstr>
      <vt:lpstr>Coordinación</vt:lpstr>
      <vt:lpstr>¿Posibles políticas? Subsidios</vt:lpstr>
      <vt:lpstr>¿Posibles Políticas? Consejos de Inversión</vt:lpstr>
      <vt:lpstr>¿Posibles Políticas? Concursos y Licitaciones públicas</vt:lpstr>
      <vt:lpstr>¿Posibles Políticas? Papel del Gobierno y los Gobiernos</vt:lpstr>
      <vt:lpstr>¿Posibles Políticas? Combinación de medidas de acuerdo al nivel de desarrollo</vt:lpstr>
      <vt:lpstr>Eficiencia en los mercados</vt:lpstr>
      <vt:lpstr>Competividad y Competencia</vt:lpstr>
      <vt:lpstr>¿Por qué son necesarias políticas de competencia?</vt:lpstr>
      <vt:lpstr>¿Cómo promover la competencia?</vt:lpstr>
      <vt:lpstr>Determinantes de la competencia según el IGC</vt:lpstr>
      <vt:lpstr>Promoción de la competencia a través de la competencia internacional</vt:lpstr>
      <vt:lpstr>PowerPoint Presentation</vt:lpstr>
      <vt:lpstr>Mapa de Competencia</vt:lpstr>
      <vt:lpstr>Competencia</vt:lpstr>
      <vt:lpstr>Reflexiones</vt:lpstr>
    </vt:vector>
  </TitlesOfParts>
  <Company>INCAE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Competencia y competitividad</dc:title>
  <dc:creator>Victor Umaña</dc:creator>
  <cp:lastModifiedBy>Ronald Arce</cp:lastModifiedBy>
  <cp:revision>22</cp:revision>
  <dcterms:created xsi:type="dcterms:W3CDTF">2017-03-31T17:16:15Z</dcterms:created>
  <dcterms:modified xsi:type="dcterms:W3CDTF">2017-04-21T00:11:51Z</dcterms:modified>
</cp:coreProperties>
</file>