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4690" r:id="rId2"/>
    <p:sldId id="4695" r:id="rId3"/>
    <p:sldId id="4692" r:id="rId4"/>
    <p:sldId id="4693" r:id="rId5"/>
    <p:sldId id="4694" r:id="rId6"/>
    <p:sldId id="4696" r:id="rId7"/>
    <p:sldId id="4698" r:id="rId8"/>
    <p:sldId id="4699" r:id="rId9"/>
    <p:sldId id="4700" r:id="rId10"/>
    <p:sldId id="4701" r:id="rId11"/>
    <p:sldId id="4702" r:id="rId12"/>
    <p:sldId id="4703" r:id="rId13"/>
    <p:sldId id="4704" r:id="rId14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CD686-EBFE-D076-95CC-5297D25293A3}" name="José Rafael Alas Vides" initials="JA" userId="S::jalas@economia.gob.sv::aa6f7c1b-afc5-466a-9b93-1d903f8c12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C23"/>
    <a:srgbClr val="DF9E38"/>
    <a:srgbClr val="0240F5"/>
    <a:srgbClr val="71A7E8"/>
    <a:srgbClr val="23B2E3"/>
    <a:srgbClr val="007CB4"/>
    <a:srgbClr val="192854"/>
    <a:srgbClr val="00D2FF"/>
    <a:srgbClr val="000A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283" autoAdjust="0"/>
  </p:normalViewPr>
  <p:slideViewPr>
    <p:cSldViewPr snapToGrid="0">
      <p:cViewPr varScale="1">
        <p:scale>
          <a:sx n="58" d="100"/>
          <a:sy n="58" d="100"/>
        </p:scale>
        <p:origin x="9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A053FE8B-4F83-88B9-D51B-0CA94EF300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215A21-D6C5-E5D7-3A7A-AB97497774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8074C-3698-4F34-9C25-4D87D2D2C62A}" type="datetimeFigureOut">
              <a:rPr lang="es-GT" smtClean="0"/>
              <a:t>2/11/2024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FAC56E-FD27-C140-3343-33EF267C82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32B968-E54B-BCCD-2F72-315EC71844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ED7F6-E1A8-4050-A632-C6D4832742B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96710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8359E-AC92-47CF-8136-764BDD565960}" type="datetimeFigureOut">
              <a:rPr lang="es-GT" smtClean="0"/>
              <a:t>2/11/2024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E65FD-926D-4AAD-8799-C10DC9A37A6F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1541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66EC5DED-C272-54C3-187F-78E815949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C129E9A5-FC79-2D58-1934-86F43FA63F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1D5B7A5E-B002-8643-5437-E5BB67F7DD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479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697B645E-52F6-0342-6AEF-5AFB83FE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2783D898-E85A-2660-5340-8820B30959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792C1A3B-666D-AC6D-806D-80E969D07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7638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0D9D442-41E9-BAA4-701B-AEE60497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936FF7E9-6BCC-050E-042F-E8E8E7B16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2869C400-B0A9-65CC-F10E-05B2DF6A17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9434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194883EB-D732-F5F4-672E-D23CD1B90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63614615-37E1-3A5F-EA39-9C01E2BADD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396FC338-0891-CE20-5988-6D1B108C9D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3067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C9CD596A-41D4-25DD-504B-E4A308BD3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560659F5-F927-9F19-7143-A3E3E82B47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21590710-75EE-9420-B070-9BE48E47CB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7199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28248C08-24E2-00DD-5937-330BA3FA8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79478648-FDFF-FE9A-8D5F-C923C5A87E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7B158CA6-F3C4-7894-963E-0A739ABD5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9927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B5EE05B4-2B4D-1E56-5B6C-873C330A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644E621C-9FCA-8289-813C-686DC62AFC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3A380B20-48EA-1EA3-FEF8-CE10FF83C9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0057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DA5AE161-CA54-FFE9-E2AF-4B0161A33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54367E52-A05D-C1B6-3335-1D3E433834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2903E88D-3977-B949-94A5-A42951A991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5465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0A793970-20FA-ABF5-3BA9-E4D9CEAB7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E83D38B7-F31D-22EB-D617-45B5D0152D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05C4F724-9ED4-7619-5F6B-7ADF98A006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201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0D61A329-2B86-CA03-7E82-CFB0EC10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32D04D7E-2EBF-D7BD-763E-EDFFB16B7F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9BAAF1E1-FBCE-A538-4847-3CED6F2BBC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1253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37D98AA5-FAF9-9DB0-2D93-48DBE26BB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59F0B10B-6DE9-FB2E-45D6-9BDC1DD1E9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C9C45ECB-F677-6904-70BE-FFEA7BF032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5643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98A0D0B7-1077-EC0D-3AD4-D359580EB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53924877-0C47-A2DA-0BFB-357DE75FF7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84E7BAC4-6F84-AA98-CD12-557952ED3B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4720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24F3A822-A8F6-3623-F076-176D13B11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493D120D-9E89-166A-AED4-C1E6D975A1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4721" y="4415785"/>
            <a:ext cx="5140960" cy="418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D5F360DC-BF50-B64F-B81E-ACCA0A2DE2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7060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9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9275" y="486149"/>
            <a:ext cx="4473449" cy="12724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 userDrawn="1"/>
        </p:nvSpPr>
        <p:spPr>
          <a:xfrm>
            <a:off x="-57665" y="-76383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4E6BA7F-AD96-8A6F-CDC9-0BEDD17FE946}"/>
              </a:ext>
            </a:extLst>
          </p:cNvPr>
          <p:cNvGrpSpPr/>
          <p:nvPr userDrawn="1"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38A7F18D-3925-C454-BA4A-665907AEC1D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3B397E3F-66E2-4079-0E4C-946DEF87A25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DD0E3011-4D31-B008-3DFE-4AB38627DBE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</p:spTree>
    <p:extLst>
      <p:ext uri="{BB962C8B-B14F-4D97-AF65-F5344CB8AC3E}">
        <p14:creationId xmlns:p14="http://schemas.microsoft.com/office/powerpoint/2010/main" val="179089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25" name="Google Shape;25;p70" descr="A black and white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59275" y="486149"/>
            <a:ext cx="4473449" cy="12724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 userDrawn="1"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4E6BA7F-AD96-8A6F-CDC9-0BEDD17FE946}"/>
              </a:ext>
            </a:extLst>
          </p:cNvPr>
          <p:cNvGrpSpPr/>
          <p:nvPr userDrawn="1"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8A7F18D-3925-C454-BA4A-665907AEC1D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B397E3F-66E2-4079-0E4C-946DEF87A25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DD0E3011-4D31-B008-3DFE-4AB38627DBE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</p:spTree>
    <p:extLst>
      <p:ext uri="{BB962C8B-B14F-4D97-AF65-F5344CB8AC3E}">
        <p14:creationId xmlns:p14="http://schemas.microsoft.com/office/powerpoint/2010/main" val="283087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2/11/2024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7851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 userDrawn="1"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3A9416A-7F90-B56B-91F9-9878B061849E}"/>
              </a:ext>
            </a:extLst>
          </p:cNvPr>
          <p:cNvSpPr/>
          <p:nvPr userDrawn="1"/>
        </p:nvSpPr>
        <p:spPr>
          <a:xfrm>
            <a:off x="9307773" y="-13648"/>
            <a:ext cx="2715906" cy="1032969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7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5A412F08-2836-2BB8-37D7-4152AF6EC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2313"/>
          <a:stretch/>
        </p:blipFill>
        <p:spPr>
          <a:xfrm>
            <a:off x="9623482" y="-13648"/>
            <a:ext cx="2071693" cy="102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0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70B64-355E-1482-7BFA-84F45BA97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89551E-6E1E-048E-4122-2241FE7F0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291E72-A20B-3790-0D06-70FAD835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DD48-95D3-4D34-9798-8A75FC6FC9DF}" type="datetimeFigureOut">
              <a:rPr lang="es-GT" smtClean="0"/>
              <a:t>2/11/2024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87D9FC-71D1-875A-BEDD-32415D0E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6EA52F-FDD6-D7E4-43E6-65EB67DD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2CA5E-70AB-4EB8-B3A1-254BD50FF7D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839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376bc0359d_0_4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1376bc0359d_0_4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1376bc0359d_0_4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708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80501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Relationship Id="rId14" Type="http://schemas.openxmlformats.org/officeDocument/2006/relationships/image" Target="../media/image4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0FD72587-6F83-CC38-2AB6-7D4A3A6AA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085B629-F44A-F59A-39E1-BC7C5F580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359896"/>
              </p:ext>
            </p:extLst>
          </p:nvPr>
        </p:nvGraphicFramePr>
        <p:xfrm>
          <a:off x="1898186" y="4875677"/>
          <a:ext cx="8128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75836188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99911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SV" i="0" u="none" dirty="0">
                          <a:latin typeface="Montserrat Light" pitchFamily="2" charset="0"/>
                        </a:rPr>
                        <a:t>Maria Luisa Hayem Brevé</a:t>
                      </a:r>
                    </a:p>
                    <a:p>
                      <a:pPr algn="ctr"/>
                      <a:r>
                        <a:rPr lang="es-SV" i="0" u="none" dirty="0" err="1">
                          <a:latin typeface="Montserrat Light" pitchFamily="2" charset="0"/>
                        </a:rPr>
                        <a:t>Minister</a:t>
                      </a:r>
                      <a:r>
                        <a:rPr lang="es-SV" i="0" u="none" dirty="0">
                          <a:latin typeface="Montserrat Light" pitchFamily="2" charset="0"/>
                        </a:rPr>
                        <a:t> </a:t>
                      </a:r>
                      <a:r>
                        <a:rPr lang="es-SV" i="0" u="none" dirty="0" err="1">
                          <a:latin typeface="Montserrat Light" pitchFamily="2" charset="0"/>
                        </a:rPr>
                        <a:t>of</a:t>
                      </a:r>
                      <a:r>
                        <a:rPr lang="es-SV" i="0" u="none" dirty="0">
                          <a:latin typeface="Montserrat Light" pitchFamily="2" charset="0"/>
                        </a:rPr>
                        <a:t> </a:t>
                      </a:r>
                      <a:r>
                        <a:rPr lang="es-SV" i="0" u="none" dirty="0" err="1">
                          <a:latin typeface="Montserrat Light" pitchFamily="2" charset="0"/>
                        </a:rPr>
                        <a:t>Economy</a:t>
                      </a:r>
                      <a:endParaRPr lang="es-SV" i="0" u="none" dirty="0">
                        <a:latin typeface="Montserrat Light" pitchFamily="2" charset="0"/>
                      </a:endParaRPr>
                    </a:p>
                    <a:p>
                      <a:pPr algn="ctr"/>
                      <a:r>
                        <a:rPr lang="es-SV" i="0" u="none" dirty="0">
                          <a:latin typeface="Montserrat Light" pitchFamily="2" charset="0"/>
                        </a:rPr>
                        <a:t>EL SALVADOR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i="0" u="none" dirty="0">
                          <a:latin typeface="Montserrat Light" pitchFamily="2" charset="0"/>
                        </a:rPr>
                        <a:t>Gabriela García </a:t>
                      </a:r>
                    </a:p>
                    <a:p>
                      <a:pPr algn="ctr"/>
                      <a:r>
                        <a:rPr lang="es-SV" i="0" u="none" dirty="0" err="1">
                          <a:latin typeface="Montserrat Light" pitchFamily="2" charset="0"/>
                        </a:rPr>
                        <a:t>Minister</a:t>
                      </a:r>
                      <a:r>
                        <a:rPr lang="es-SV" i="0" u="none" dirty="0">
                          <a:latin typeface="Montserrat Light" pitchFamily="2" charset="0"/>
                        </a:rPr>
                        <a:t> </a:t>
                      </a:r>
                      <a:r>
                        <a:rPr lang="es-SV" i="0" u="none" dirty="0" err="1">
                          <a:latin typeface="Montserrat Light" pitchFamily="2" charset="0"/>
                        </a:rPr>
                        <a:t>of</a:t>
                      </a:r>
                      <a:r>
                        <a:rPr lang="es-SV" i="0" u="none" dirty="0">
                          <a:latin typeface="Montserrat Light" pitchFamily="2" charset="0"/>
                        </a:rPr>
                        <a:t> </a:t>
                      </a:r>
                      <a:r>
                        <a:rPr lang="es-SV" i="0" u="none" dirty="0" err="1">
                          <a:latin typeface="Montserrat Light" pitchFamily="2" charset="0"/>
                        </a:rPr>
                        <a:t>Economy</a:t>
                      </a:r>
                      <a:endParaRPr lang="es-SV" i="0" u="none" dirty="0">
                        <a:latin typeface="Montserrat Light" pitchFamily="2" charset="0"/>
                      </a:endParaRPr>
                    </a:p>
                    <a:p>
                      <a:pPr algn="ctr"/>
                      <a:r>
                        <a:rPr lang="es-SV" i="0" u="none" dirty="0">
                          <a:latin typeface="Montserrat Light" pitchFamily="2" charset="0"/>
                        </a:rPr>
                        <a:t>GUATEMALA</a:t>
                      </a:r>
                    </a:p>
                    <a:p>
                      <a:pPr algn="ctr"/>
                      <a:endParaRPr lang="es-SV" i="0" u="none" dirty="0">
                        <a:latin typeface="Montserrat Light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396356"/>
                  </a:ext>
                </a:extLst>
              </a:tr>
            </a:tbl>
          </a:graphicData>
        </a:graphic>
      </p:graphicFrame>
      <p:pic>
        <p:nvPicPr>
          <p:cNvPr id="11" name="Gráfico 10">
            <a:extLst>
              <a:ext uri="{FF2B5EF4-FFF2-40B4-BE49-F238E27FC236}">
                <a16:creationId xmlns:a16="http://schemas.microsoft.com/office/drawing/2014/main" id="{217BC181-F0FA-5985-8510-7BB0B4C38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8339" y="460783"/>
            <a:ext cx="1928394" cy="1795401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B1558703-4279-0A18-3747-89C9E5776465}"/>
              </a:ext>
            </a:extLst>
          </p:cNvPr>
          <p:cNvSpPr txBox="1"/>
          <p:nvPr/>
        </p:nvSpPr>
        <p:spPr>
          <a:xfrm>
            <a:off x="2043270" y="2420617"/>
            <a:ext cx="783783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4000" b="1" spc="3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SemiBold" pitchFamily="2" charset="77"/>
              </a:rPr>
              <a:t>75th Latin </a:t>
            </a:r>
            <a:r>
              <a:rPr lang="es-419" sz="4000" b="1" spc="300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SemiBold" pitchFamily="2" charset="77"/>
              </a:rPr>
              <a:t>America</a:t>
            </a:r>
            <a:r>
              <a:rPr lang="es-419" sz="4000" b="1" spc="3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 SemiBold" pitchFamily="2" charset="77"/>
              </a:rPr>
              <a:t> Day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000" b="1" u="none" strike="noStrike" kern="1200" cap="none" spc="300" normalizeH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ontserrat SemiBold" pitchFamily="2" charset="77"/>
              </a:rPr>
              <a:t>Hamburg, Germany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F76E295-8932-68D8-0371-1BE0476C24AD}"/>
              </a:ext>
            </a:extLst>
          </p:cNvPr>
          <p:cNvSpPr/>
          <p:nvPr/>
        </p:nvSpPr>
        <p:spPr>
          <a:xfrm flipV="1">
            <a:off x="3396000" y="3816156"/>
            <a:ext cx="54000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SV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useo Sans 300" panose="02000000000000000000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945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1A9A1995-19A6-BF9B-604D-63679B300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a toalla colgada&#10;&#10;Descripción generada automáticamente con confianza baja">
            <a:extLst>
              <a:ext uri="{FF2B5EF4-FFF2-40B4-BE49-F238E27FC236}">
                <a16:creationId xmlns:a16="http://schemas.microsoft.com/office/drawing/2014/main" id="{ADFA118F-5DD1-8CF9-5631-8B10A2834F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036" r="4066" b="139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 descr="Patrón de fondo&#10;&#10;Descripción generada automáticamente">
            <a:extLst>
              <a:ext uri="{FF2B5EF4-FFF2-40B4-BE49-F238E27FC236}">
                <a16:creationId xmlns:a16="http://schemas.microsoft.com/office/drawing/2014/main" id="{9324CC1F-2F98-AAFA-3117-78A692711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9979"/>
          <a:stretch/>
        </p:blipFill>
        <p:spPr>
          <a:xfrm flipH="1">
            <a:off x="0" y="1663700"/>
            <a:ext cx="12192000" cy="519430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0E0830A0-A599-5AF6-DD3D-251A4AA85018}"/>
              </a:ext>
            </a:extLst>
          </p:cNvPr>
          <p:cNvSpPr txBox="1"/>
          <p:nvPr/>
        </p:nvSpPr>
        <p:spPr>
          <a:xfrm>
            <a:off x="1031944" y="5742713"/>
            <a:ext cx="1012811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_tradnl" sz="28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EL SALVADOR AND GUATEMALA</a:t>
            </a:r>
          </a:p>
        </p:txBody>
      </p:sp>
    </p:spTree>
    <p:extLst>
      <p:ext uri="{BB962C8B-B14F-4D97-AF65-F5344CB8AC3E}">
        <p14:creationId xmlns:p14="http://schemas.microsoft.com/office/powerpoint/2010/main" val="180767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5E8025BF-D672-9994-2435-96E3DC902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5FDCAB64-6DEF-399B-DE95-0A04C2DDC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9351" y="1524283"/>
            <a:ext cx="4714875" cy="4793456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84921782-5E5F-397C-DC26-71FEDD007AD7}"/>
              </a:ext>
            </a:extLst>
          </p:cNvPr>
          <p:cNvSpPr txBox="1">
            <a:spLocks/>
          </p:cNvSpPr>
          <p:nvPr/>
        </p:nvSpPr>
        <p:spPr>
          <a:xfrm>
            <a:off x="6096000" y="2090910"/>
            <a:ext cx="4810125" cy="16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Population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: 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24 </a:t>
            </a:r>
            <a:r>
              <a:rPr lang="es-GT" sz="1600" kern="0" dirty="0" err="1">
                <a:solidFill>
                  <a:schemeClr val="bg1"/>
                </a:solidFill>
                <a:latin typeface="Montserrat Medium" pitchFamily="2" charset="0"/>
              </a:rPr>
              <a:t>million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GT" sz="1600" kern="0" dirty="0" err="1">
                <a:solidFill>
                  <a:schemeClr val="bg1"/>
                </a:solidFill>
                <a:latin typeface="Montserrat Medium" pitchFamily="2" charset="0"/>
              </a:rPr>
              <a:t>inhabitants</a:t>
            </a: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Territory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: 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130,000 km</a:t>
            </a:r>
            <a:r>
              <a:rPr lang="es-GT" sz="1600" kern="0" baseline="30000" dirty="0">
                <a:solidFill>
                  <a:schemeClr val="bg1"/>
                </a:solidFill>
                <a:latin typeface="Montserrat Medium" pitchFamily="2" charset="0"/>
              </a:rPr>
              <a:t>2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GDP:</a:t>
            </a:r>
            <a:r>
              <a:rPr lang="es-GT" sz="1600" kern="0" dirty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USD 136 </a:t>
            </a:r>
            <a:r>
              <a:rPr lang="es-GT" sz="1600" kern="0" dirty="0" err="1">
                <a:solidFill>
                  <a:schemeClr val="bg1"/>
                </a:solidFill>
                <a:latin typeface="Montserrat Medium" pitchFamily="2" charset="0"/>
              </a:rPr>
              <a:t>billion</a:t>
            </a: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Private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investment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: 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USD 22 </a:t>
            </a:r>
            <a:r>
              <a:rPr lang="es-GT" sz="1600" kern="0" dirty="0" err="1">
                <a:solidFill>
                  <a:schemeClr val="bg1"/>
                </a:solidFill>
                <a:latin typeface="Montserrat Medium" pitchFamily="2" charset="0"/>
              </a:rPr>
              <a:t>billion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Economic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growth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for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both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es-GT" sz="1600" b="1" kern="0" dirty="0" err="1">
                <a:solidFill>
                  <a:schemeClr val="bg1"/>
                </a:solidFill>
                <a:latin typeface="Montserrat ExtraBold" pitchFamily="2" charset="0"/>
              </a:rPr>
              <a:t>countries</a:t>
            </a:r>
            <a:r>
              <a:rPr lang="es-GT" sz="1600" b="1" kern="0" dirty="0">
                <a:solidFill>
                  <a:schemeClr val="bg1"/>
                </a:solidFill>
                <a:latin typeface="Montserrat ExtraBold" pitchFamily="2" charset="0"/>
              </a:rPr>
              <a:t>: </a:t>
            </a: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3.5%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7ED2AB7-CE17-6333-90DC-2BDFB2099986}"/>
              </a:ext>
            </a:extLst>
          </p:cNvPr>
          <p:cNvSpPr txBox="1"/>
          <p:nvPr/>
        </p:nvSpPr>
        <p:spPr>
          <a:xfrm>
            <a:off x="5819626" y="5646524"/>
            <a:ext cx="5595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DF9E38"/>
                </a:solidFill>
                <a:latin typeface="Montserrat Medium" pitchFamily="2" charset="0"/>
              </a:rPr>
              <a:t>Data to 2023 </a:t>
            </a:r>
          </a:p>
          <a:p>
            <a:pPr algn="r"/>
            <a:r>
              <a:rPr lang="en-US" sz="1200" dirty="0">
                <a:solidFill>
                  <a:srgbClr val="DF9E38"/>
                </a:solidFill>
                <a:latin typeface="Montserrat Medium" pitchFamily="2" charset="0"/>
              </a:rPr>
              <a:t>Source: Central Reserve Bank of El Salvador and Bank of Guatemala</a:t>
            </a:r>
            <a:endParaRPr lang="es-ES" sz="1200" dirty="0">
              <a:solidFill>
                <a:srgbClr val="DF9E38"/>
              </a:solidFill>
              <a:latin typeface="Montserrat Medium" pitchFamily="2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9FC3548-4385-7F57-C342-249862C70E3C}"/>
              </a:ext>
            </a:extLst>
          </p:cNvPr>
          <p:cNvSpPr/>
          <p:nvPr/>
        </p:nvSpPr>
        <p:spPr>
          <a:xfrm>
            <a:off x="1207870" y="581772"/>
            <a:ext cx="9776260" cy="733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GUATEMALA AND</a:t>
            </a:r>
            <a:r>
              <a:rPr kumimoji="0" lang="es-ES_tradnl" sz="24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useo Sans 700" panose="02000000000000000000" pitchFamily="2" charset="77"/>
                <a:ea typeface="+mn-lt"/>
                <a:cs typeface="Calibri" panose="020F0502020204030204"/>
              </a:rPr>
              <a:t> EL SALVADOR</a:t>
            </a:r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53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1353BF1F-D6EB-69D6-B012-8F47895B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4C5C4DB-C087-9BC2-D4C8-B72210CA60F5}"/>
              </a:ext>
            </a:extLst>
          </p:cNvPr>
          <p:cNvSpPr/>
          <p:nvPr/>
        </p:nvSpPr>
        <p:spPr>
          <a:xfrm>
            <a:off x="1207870" y="693919"/>
            <a:ext cx="9776260" cy="1208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EL SALVADOR AND GUATEMALA</a:t>
            </a:r>
          </a:p>
          <a:p>
            <a:pPr algn="ctr"/>
            <a:r>
              <a:rPr lang="es-ES_tradnl" sz="20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INVESTMENT DESTINATION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A26CBC1C-0E6E-441C-487A-6F13037FD020}"/>
              </a:ext>
            </a:extLst>
          </p:cNvPr>
          <p:cNvGrpSpPr/>
          <p:nvPr/>
        </p:nvGrpSpPr>
        <p:grpSpPr>
          <a:xfrm>
            <a:off x="1712119" y="2105025"/>
            <a:ext cx="8767762" cy="3350722"/>
            <a:chOff x="1207870" y="2173220"/>
            <a:chExt cx="9210675" cy="3596852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F6EF1D23-9D5A-B2D9-7921-77F10800DD44}"/>
                </a:ext>
              </a:extLst>
            </p:cNvPr>
            <p:cNvSpPr txBox="1"/>
            <p:nvPr/>
          </p:nvSpPr>
          <p:spPr>
            <a:xfrm>
              <a:off x="8328943" y="3138229"/>
              <a:ext cx="168001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Modern and competitive infrastructure</a:t>
              </a:r>
              <a:endParaRPr lang="es-ES" sz="1200" dirty="0">
                <a:solidFill>
                  <a:schemeClr val="bg1"/>
                </a:solidFill>
                <a:latin typeface="Montserrat Medium" pitchFamily="2" charset="0"/>
              </a:endParaRPr>
            </a:p>
          </p:txBody>
        </p: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94B82E0B-8078-3354-7A04-61D04E397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07870" y="2173220"/>
              <a:ext cx="9210675" cy="3596852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6518A3F-6C7F-A38A-4D64-07EB8D7BC30F}"/>
                </a:ext>
              </a:extLst>
            </p:cNvPr>
            <p:cNvSpPr txBox="1"/>
            <p:nvPr/>
          </p:nvSpPr>
          <p:spPr>
            <a:xfrm>
              <a:off x="1665780" y="3150197"/>
              <a:ext cx="151685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Talent: our greatest asset</a:t>
              </a:r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D4BCEBF3-C1C9-252D-E765-169AB7176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87640" y="2315245"/>
              <a:ext cx="909638" cy="720322"/>
            </a:xfrm>
            <a:prstGeom prst="rect">
              <a:avLst/>
            </a:prstGeom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3D285BA-32A8-DB0E-8BE2-6A8A73E9E6E5}"/>
                </a:ext>
              </a:extLst>
            </p:cNvPr>
            <p:cNvSpPr txBox="1"/>
            <p:nvPr/>
          </p:nvSpPr>
          <p:spPr>
            <a:xfrm>
              <a:off x="3676178" y="3134409"/>
              <a:ext cx="20166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Energy from environmentally friendly sources</a:t>
              </a:r>
            </a:p>
          </p:txBody>
        </p:sp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67504F74-68B9-4283-4067-4A65350D6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38333" y="2296049"/>
              <a:ext cx="777344" cy="703749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B6E7B639-ED81-C727-F39E-9170DDB84206}"/>
                </a:ext>
              </a:extLst>
            </p:cNvPr>
            <p:cNvSpPr txBox="1"/>
            <p:nvPr/>
          </p:nvSpPr>
          <p:spPr>
            <a:xfrm>
              <a:off x="7312656" y="5073642"/>
              <a:ext cx="2325908" cy="6938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Strategic location that connect us with North and South America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231ADD2D-02AE-96C6-23CF-7CD6FF8FDA03}"/>
                </a:ext>
              </a:extLst>
            </p:cNvPr>
            <p:cNvSpPr txBox="1"/>
            <p:nvPr/>
          </p:nvSpPr>
          <p:spPr>
            <a:xfrm>
              <a:off x="1939473" y="5073642"/>
              <a:ext cx="23843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Modern regulatory framework and incentives that stimulate production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B819BAD9-46F7-B387-4C93-24BC9789569E}"/>
                </a:ext>
              </a:extLst>
            </p:cNvPr>
            <p:cNvSpPr txBox="1"/>
            <p:nvPr/>
          </p:nvSpPr>
          <p:spPr>
            <a:xfrm>
              <a:off x="6125055" y="3134409"/>
              <a:ext cx="168001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Macroeconomic stability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90DCC0FE-58B3-FDEE-6A57-E73BE0F63EC5}"/>
                </a:ext>
              </a:extLst>
            </p:cNvPr>
            <p:cNvSpPr txBox="1"/>
            <p:nvPr/>
          </p:nvSpPr>
          <p:spPr>
            <a:xfrm>
              <a:off x="4991641" y="5089031"/>
              <a:ext cx="168001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</a:rPr>
                <a:t>Common Trade Agreements </a:t>
              </a:r>
            </a:p>
          </p:txBody>
        </p: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106E60E4-8BAD-93B3-A8C3-0F52E311F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56732" y="2331818"/>
              <a:ext cx="866152" cy="703749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1B5B084D-3F35-F9E1-FCC8-9C803EA8A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54414" y="2315245"/>
              <a:ext cx="711422" cy="71573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A347A919-F1EA-F396-87D9-DD3DEF6C1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907504" y="4150668"/>
              <a:ext cx="576455" cy="794443"/>
            </a:xfrm>
            <a:prstGeom prst="rect">
              <a:avLst/>
            </a:prstGeom>
          </p:spPr>
        </p:pic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D337389D-F133-6591-8A93-7F8566AB0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405403" y="4240557"/>
              <a:ext cx="852487" cy="747712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9982DC26-A14F-AA2B-75B6-C760109E3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145842" y="4193827"/>
              <a:ext cx="659537" cy="794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8588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EE250629-95E9-B6D7-F73A-2E5824DF6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2300472-6094-5F90-4C8B-F61C5F4FFEE7}"/>
              </a:ext>
            </a:extLst>
          </p:cNvPr>
          <p:cNvSpPr/>
          <p:nvPr/>
        </p:nvSpPr>
        <p:spPr>
          <a:xfrm>
            <a:off x="1207870" y="713464"/>
            <a:ext cx="9776260" cy="1208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OUR FTAS ALLOW US TO ATTRACT MORE</a:t>
            </a:r>
          </a:p>
          <a:p>
            <a:pPr algn="ctr"/>
            <a:r>
              <a:rPr lang="es-ES_tradnl" sz="20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INVESTMENT FROM KEY MARKETS</a:t>
            </a:r>
          </a:p>
        </p:txBody>
      </p:sp>
      <p:grpSp>
        <p:nvGrpSpPr>
          <p:cNvPr id="53" name="Grupo 52">
            <a:extLst>
              <a:ext uri="{FF2B5EF4-FFF2-40B4-BE49-F238E27FC236}">
                <a16:creationId xmlns:a16="http://schemas.microsoft.com/office/drawing/2014/main" id="{E8792DAF-EA73-F5AB-28CF-12D01AE18003}"/>
              </a:ext>
            </a:extLst>
          </p:cNvPr>
          <p:cNvGrpSpPr/>
          <p:nvPr/>
        </p:nvGrpSpPr>
        <p:grpSpPr>
          <a:xfrm>
            <a:off x="1499102" y="2383962"/>
            <a:ext cx="9193796" cy="2673275"/>
            <a:chOff x="1537202" y="2383962"/>
            <a:chExt cx="9193796" cy="2673275"/>
          </a:xfrm>
        </p:grpSpPr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037D55B-96EA-29FF-7A6D-B409195C058F}"/>
                </a:ext>
              </a:extLst>
            </p:cNvPr>
            <p:cNvSpPr txBox="1"/>
            <p:nvPr/>
          </p:nvSpPr>
          <p:spPr>
            <a:xfrm>
              <a:off x="6847441" y="3548208"/>
              <a:ext cx="1566307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  <a:latin typeface="Montserrat Medium" pitchFamily="2" charset="0"/>
                </a:rPr>
                <a:t>Gateway to the largest market in Latin America</a:t>
              </a:r>
              <a:r>
                <a:rPr lang="en-US" sz="1200" b="1" dirty="0">
                  <a:solidFill>
                    <a:srgbClr val="FFFFFF"/>
                  </a:solidFill>
                  <a:latin typeface="Montserrat Medium" pitchFamily="2" charset="0"/>
                </a:rPr>
                <a:t>: </a:t>
              </a:r>
              <a:r>
                <a:rPr lang="en-US" sz="1200" b="1" dirty="0">
                  <a:solidFill>
                    <a:srgbClr val="FFFFFF"/>
                  </a:solidFill>
                  <a:latin typeface="Montserrat ExtraBold" pitchFamily="2" charset="0"/>
                </a:rPr>
                <a:t>Mexico.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02F22C2E-59D0-137F-4D60-C49D9E93D760}"/>
                </a:ext>
              </a:extLst>
            </p:cNvPr>
            <p:cNvSpPr txBox="1"/>
            <p:nvPr/>
          </p:nvSpPr>
          <p:spPr>
            <a:xfrm>
              <a:off x="1537202" y="3548208"/>
              <a:ext cx="217945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  <a:latin typeface="Montserrat Medium" pitchFamily="2" charset="0"/>
                </a:rPr>
                <a:t>Access to the European market, through the </a:t>
              </a:r>
              <a:r>
                <a:rPr lang="en-US" sz="1200" b="1" dirty="0">
                  <a:solidFill>
                    <a:srgbClr val="FFFFFF"/>
                  </a:solidFill>
                  <a:latin typeface="Montserrat ExtraBold" pitchFamily="2" charset="0"/>
                </a:rPr>
                <a:t>Association Agreement between the European Union and Central America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DCB04F77-4A8A-C733-A39F-90D65BAA67C2}"/>
                </a:ext>
              </a:extLst>
            </p:cNvPr>
            <p:cNvSpPr txBox="1"/>
            <p:nvPr/>
          </p:nvSpPr>
          <p:spPr>
            <a:xfrm>
              <a:off x="8932144" y="3548208"/>
              <a:ext cx="17988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FFFF"/>
                  </a:solidFill>
                  <a:latin typeface="Montserrat ExtraBold" pitchFamily="2" charset="0"/>
                </a:rPr>
                <a:t>Preferential access to the Central American market.</a:t>
              </a: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D7735475-CEEB-B9A6-C603-64C7E3C8CFA0}"/>
                </a:ext>
              </a:extLst>
            </p:cNvPr>
            <p:cNvSpPr txBox="1"/>
            <p:nvPr/>
          </p:nvSpPr>
          <p:spPr>
            <a:xfrm>
              <a:off x="4232529" y="3548208"/>
              <a:ext cx="206180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FFFF"/>
                  </a:solidFill>
                  <a:latin typeface="Montserrat ExtraBold" pitchFamily="2" charset="0"/>
                </a:rPr>
                <a:t>Free Trade Agreement with the United States, </a:t>
              </a:r>
              <a:r>
                <a:rPr lang="en-US" sz="1200" dirty="0">
                  <a:solidFill>
                    <a:srgbClr val="FFFFFF"/>
                  </a:solidFill>
                  <a:latin typeface="Montserrat Medium" pitchFamily="2" charset="0"/>
                </a:rPr>
                <a:t>the largest market in the world.</a:t>
              </a:r>
            </a:p>
          </p:txBody>
        </p:sp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659BEA5A-3C0D-FF0D-325B-F5014E19A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01920" y="2733007"/>
              <a:ext cx="844615" cy="563076"/>
            </a:xfrm>
            <a:prstGeom prst="rect">
              <a:avLst/>
            </a:prstGeom>
          </p:spPr>
        </p:pic>
        <p:pic>
          <p:nvPicPr>
            <p:cNvPr id="1030" name="Picture 6" descr="Comprar Bandera de Estados Unidos con escudo - BPH">
              <a:extLst>
                <a:ext uri="{FF2B5EF4-FFF2-40B4-BE49-F238E27FC236}">
                  <a16:creationId xmlns:a16="http://schemas.microsoft.com/office/drawing/2014/main" id="{BFEFC376-D82E-4B48-43DF-1E199323D9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8545" y="2733519"/>
              <a:ext cx="844615" cy="562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20E0CE37-B30D-7ACF-5C5A-ADC118063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3664" y="2739349"/>
              <a:ext cx="963059" cy="550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Gráfico 41">
              <a:extLst>
                <a:ext uri="{FF2B5EF4-FFF2-40B4-BE49-F238E27FC236}">
                  <a16:creationId xmlns:a16="http://schemas.microsoft.com/office/drawing/2014/main" id="{222C907B-9398-9DA7-6F62-CD258DC34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166137" y="2643099"/>
              <a:ext cx="963059" cy="742893"/>
            </a:xfrm>
            <a:prstGeom prst="rect">
              <a:avLst/>
            </a:prstGeom>
          </p:spPr>
        </p:pic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8A567E9D-D09A-9855-C114-2B80E72B7032}"/>
                </a:ext>
              </a:extLst>
            </p:cNvPr>
            <p:cNvCxnSpPr>
              <a:cxnSpLocks/>
            </p:cNvCxnSpPr>
            <p:nvPr/>
          </p:nvCxnSpPr>
          <p:spPr>
            <a:xfrm>
              <a:off x="3965829" y="2383962"/>
              <a:ext cx="0" cy="2673275"/>
            </a:xfrm>
            <a:prstGeom prst="line">
              <a:avLst/>
            </a:prstGeom>
            <a:ln w="12700">
              <a:solidFill>
                <a:srgbClr val="71A7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B823A05C-BFBE-8E2D-DB50-2405F2BB88EA}"/>
                </a:ext>
              </a:extLst>
            </p:cNvPr>
            <p:cNvCxnSpPr>
              <a:cxnSpLocks/>
            </p:cNvCxnSpPr>
            <p:nvPr/>
          </p:nvCxnSpPr>
          <p:spPr>
            <a:xfrm>
              <a:off x="6569329" y="2383962"/>
              <a:ext cx="0" cy="2673275"/>
            </a:xfrm>
            <a:prstGeom prst="line">
              <a:avLst/>
            </a:prstGeom>
            <a:ln w="12700">
              <a:solidFill>
                <a:srgbClr val="71A7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B4D93672-5BE5-F223-3830-16E6B4367797}"/>
                </a:ext>
              </a:extLst>
            </p:cNvPr>
            <p:cNvCxnSpPr>
              <a:cxnSpLocks/>
            </p:cNvCxnSpPr>
            <p:nvPr/>
          </p:nvCxnSpPr>
          <p:spPr>
            <a:xfrm>
              <a:off x="8652129" y="2383962"/>
              <a:ext cx="0" cy="2673275"/>
            </a:xfrm>
            <a:prstGeom prst="line">
              <a:avLst/>
            </a:prstGeom>
            <a:ln w="12700">
              <a:solidFill>
                <a:srgbClr val="71A7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241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410BE70B-3CA1-B10D-9673-33F46EDF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sentadas en una mesa azul&#10;&#10;Descripción generada automáticamente con confianza baja">
            <a:extLst>
              <a:ext uri="{FF2B5EF4-FFF2-40B4-BE49-F238E27FC236}">
                <a16:creationId xmlns:a16="http://schemas.microsoft.com/office/drawing/2014/main" id="{15909E0F-7495-C828-3642-07F13BFBA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t="16382" r="9338" b="13030"/>
          <a:stretch/>
        </p:blipFill>
        <p:spPr>
          <a:xfrm>
            <a:off x="0" y="0"/>
            <a:ext cx="12192000" cy="6811108"/>
          </a:xfrm>
          <a:prstGeom prst="rect">
            <a:avLst/>
          </a:prstGeom>
        </p:spPr>
      </p:pic>
      <p:pic>
        <p:nvPicPr>
          <p:cNvPr id="2" name="Imagen 1" descr="Patrón de fondo&#10;&#10;Descripción generada automáticamente">
            <a:extLst>
              <a:ext uri="{FF2B5EF4-FFF2-40B4-BE49-F238E27FC236}">
                <a16:creationId xmlns:a16="http://schemas.microsoft.com/office/drawing/2014/main" id="{C508A730-950E-5DDA-4090-ED518374B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9979"/>
          <a:stretch/>
        </p:blipFill>
        <p:spPr>
          <a:xfrm flipH="1">
            <a:off x="0" y="1663700"/>
            <a:ext cx="12192000" cy="519430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7259434A-B13C-9432-5677-3AB3028B7832}"/>
              </a:ext>
            </a:extLst>
          </p:cNvPr>
          <p:cNvSpPr txBox="1"/>
          <p:nvPr/>
        </p:nvSpPr>
        <p:spPr>
          <a:xfrm>
            <a:off x="1031944" y="5742713"/>
            <a:ext cx="1012811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es-419" sz="2800" b="1" spc="300" dirty="0">
                <a:solidFill>
                  <a:srgbClr val="FFFFFF"/>
                </a:solidFill>
                <a:effectLst>
                  <a:outerShdw blurRad="111586" dist="16332" dir="3470144" algn="tl" rotWithShape="0">
                    <a:prstClr val="black">
                      <a:alpha val="55678"/>
                    </a:prstClr>
                  </a:outerShdw>
                </a:effectLst>
                <a:latin typeface="Montserrat SemiBold" pitchFamily="2" charset="77"/>
              </a:rPr>
              <a:t>CUSTOMS INTEGRATION</a:t>
            </a:r>
          </a:p>
        </p:txBody>
      </p:sp>
    </p:spTree>
    <p:extLst>
      <p:ext uri="{BB962C8B-B14F-4D97-AF65-F5344CB8AC3E}">
        <p14:creationId xmlns:p14="http://schemas.microsoft.com/office/powerpoint/2010/main" val="277998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4522AEE6-9C0C-D8A1-446B-9DAFFAD2F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F57C0299-BC6E-30D3-9365-6E514DB3AA7F}"/>
              </a:ext>
            </a:extLst>
          </p:cNvPr>
          <p:cNvSpPr/>
          <p:nvPr/>
        </p:nvSpPr>
        <p:spPr>
          <a:xfrm>
            <a:off x="1207870" y="581772"/>
            <a:ext cx="9776260" cy="733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CUSTOMS INTEGRATION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D6C23763-C262-B258-75AD-49A62C6A9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1070" y="2085823"/>
            <a:ext cx="2911142" cy="283845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A2723CC-AE5D-CD1D-6A42-E91A114CB382}"/>
              </a:ext>
            </a:extLst>
          </p:cNvPr>
          <p:cNvSpPr txBox="1"/>
          <p:nvPr/>
        </p:nvSpPr>
        <p:spPr>
          <a:xfrm>
            <a:off x="5186853" y="1927739"/>
            <a:ext cx="5594074" cy="847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  <a:latin typeface="Montserrat Medium" pitchFamily="2" charset="0"/>
              </a:rPr>
              <a:t>This process implemented between El Salvador and Guatemala establishes the creation of a single customs territory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51353EC-34A6-4A8C-6F36-E46AB933ECAA}"/>
              </a:ext>
            </a:extLst>
          </p:cNvPr>
          <p:cNvSpPr txBox="1"/>
          <p:nvPr/>
        </p:nvSpPr>
        <p:spPr>
          <a:xfrm>
            <a:off x="5204214" y="2915912"/>
            <a:ext cx="5576713" cy="58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  <a:latin typeface="Montserrat Medium" pitchFamily="2" charset="0"/>
              </a:rPr>
              <a:t>Contributes to facilitate the transit of goods by reducing response times of border operations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40C511D-02FD-F853-45D7-22F318BEF94C}"/>
              </a:ext>
            </a:extLst>
          </p:cNvPr>
          <p:cNvSpPr txBox="1"/>
          <p:nvPr/>
        </p:nvSpPr>
        <p:spPr>
          <a:xfrm>
            <a:off x="5204214" y="3704923"/>
            <a:ext cx="5576712" cy="58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Guatemala and El Salvador are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working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to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implement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this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process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on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four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common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borders</a:t>
            </a:r>
            <a:endParaRPr lang="es-SV" altLang="es-SV" sz="140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2A0B745-92A6-4E70-7972-CB428B2F5904}"/>
              </a:ext>
            </a:extLst>
          </p:cNvPr>
          <p:cNvSpPr txBox="1"/>
          <p:nvPr/>
        </p:nvSpPr>
        <p:spPr>
          <a:xfrm>
            <a:off x="5204213" y="4476546"/>
            <a:ext cx="5476487" cy="58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90%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of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merchandise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will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benefit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from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“free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circulation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” </a:t>
            </a:r>
            <a:r>
              <a:rPr lang="es-SV" altLang="es-SV" sz="1400" dirty="0" err="1">
                <a:solidFill>
                  <a:schemeClr val="bg1"/>
                </a:solidFill>
                <a:latin typeface="Montserrat Medium" pitchFamily="2" charset="0"/>
              </a:rPr>
              <a:t>between</a:t>
            </a:r>
            <a:r>
              <a:rPr lang="es-SV" altLang="es-SV" sz="1400" dirty="0">
                <a:solidFill>
                  <a:schemeClr val="bg1"/>
                </a:solidFill>
                <a:latin typeface="Montserrat Medium" pitchFamily="2" charset="0"/>
              </a:rPr>
              <a:t> El Salvador and Guatemala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9477210-B7AF-1F8B-8E07-237D3825CD3B}"/>
              </a:ext>
            </a:extLst>
          </p:cNvPr>
          <p:cNvSpPr txBox="1"/>
          <p:nvPr/>
        </p:nvSpPr>
        <p:spPr>
          <a:xfrm>
            <a:off x="5234341" y="5248169"/>
            <a:ext cx="4523921" cy="33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b="0" dirty="0">
                <a:solidFill>
                  <a:schemeClr val="bg1"/>
                </a:solidFill>
                <a:latin typeface="Montserrat Medium" pitchFamily="2" charset="0"/>
              </a:rPr>
              <a:t>98% tariff harmonization with third countries</a:t>
            </a:r>
            <a:endParaRPr lang="es-GT" sz="1400" b="0" dirty="0">
              <a:solidFill>
                <a:schemeClr val="bg1"/>
              </a:solidFill>
              <a:latin typeface="Montserrat Medium" pitchFamily="2" charset="0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CB13A776-07ED-FB23-5C39-EC5506B48B69}"/>
              </a:ext>
            </a:extLst>
          </p:cNvPr>
          <p:cNvCxnSpPr>
            <a:cxnSpLocks/>
          </p:cNvCxnSpPr>
          <p:nvPr/>
        </p:nvCxnSpPr>
        <p:spPr>
          <a:xfrm>
            <a:off x="4823931" y="1902700"/>
            <a:ext cx="0" cy="3532895"/>
          </a:xfrm>
          <a:prstGeom prst="line">
            <a:avLst/>
          </a:prstGeom>
          <a:ln w="12700">
            <a:solidFill>
              <a:srgbClr val="DF9E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05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932E7B91-1179-9817-CABE-B1F16798A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ior, hombre, ventana, cuarto&#10;&#10;Descripción generada automáticamente">
            <a:extLst>
              <a:ext uri="{FF2B5EF4-FFF2-40B4-BE49-F238E27FC236}">
                <a16:creationId xmlns:a16="http://schemas.microsoft.com/office/drawing/2014/main" id="{C1603862-BC6E-F890-32A4-62445A355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" t="6916" r="1056" b="10439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Imagen 1" descr="Patrón de fondo&#10;&#10;Descripción generada automáticamente">
            <a:extLst>
              <a:ext uri="{FF2B5EF4-FFF2-40B4-BE49-F238E27FC236}">
                <a16:creationId xmlns:a16="http://schemas.microsoft.com/office/drawing/2014/main" id="{3A2F633D-7E44-A251-DAA9-62BEA74A9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9979"/>
          <a:stretch/>
        </p:blipFill>
        <p:spPr>
          <a:xfrm flipH="1">
            <a:off x="0" y="1663700"/>
            <a:ext cx="12192000" cy="519430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D0921EF4-59C0-CD69-23DA-9B0FF26FFB61}"/>
              </a:ext>
            </a:extLst>
          </p:cNvPr>
          <p:cNvSpPr txBox="1"/>
          <p:nvPr/>
        </p:nvSpPr>
        <p:spPr>
          <a:xfrm>
            <a:off x="1031944" y="5590313"/>
            <a:ext cx="1012811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es-419" sz="2200" b="1" spc="300" dirty="0">
                <a:solidFill>
                  <a:srgbClr val="FFFFFF"/>
                </a:solidFill>
                <a:effectLst>
                  <a:outerShdw blurRad="111586" dist="16332" dir="3470144" algn="tl" rotWithShape="0">
                    <a:prstClr val="black">
                      <a:alpha val="55678"/>
                    </a:prstClr>
                  </a:outerShdw>
                </a:effectLst>
                <a:latin typeface="Montserrat SemiBold" pitchFamily="2" charset="77"/>
              </a:rPr>
              <a:t>COMMON PRIORITIZED SECTORS OF</a:t>
            </a:r>
          </a:p>
          <a:p>
            <a:pPr algn="ctr">
              <a:defRPr/>
            </a:pPr>
            <a:r>
              <a:rPr lang="es-419" spc="300" dirty="0">
                <a:solidFill>
                  <a:srgbClr val="FFFFFF"/>
                </a:solidFill>
                <a:effectLst>
                  <a:outerShdw blurRad="111586" dist="16332" dir="3470144" algn="tl" rotWithShape="0">
                    <a:prstClr val="black">
                      <a:alpha val="55678"/>
                    </a:prstClr>
                  </a:outerShdw>
                </a:effectLst>
                <a:latin typeface="Montserrat" pitchFamily="2" charset="77"/>
              </a:rPr>
              <a:t>GUATEMALA AND EL SALVADOR </a:t>
            </a:r>
          </a:p>
        </p:txBody>
      </p:sp>
    </p:spTree>
    <p:extLst>
      <p:ext uri="{BB962C8B-B14F-4D97-AF65-F5344CB8AC3E}">
        <p14:creationId xmlns:p14="http://schemas.microsoft.com/office/powerpoint/2010/main" val="2158573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C9780428-0A1E-0E33-3AA6-31F2201C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6FD97995-8957-9F8D-396A-155DCD81B0C3}"/>
              </a:ext>
            </a:extLst>
          </p:cNvPr>
          <p:cNvSpPr/>
          <p:nvPr/>
        </p:nvSpPr>
        <p:spPr>
          <a:xfrm>
            <a:off x="1207870" y="1036819"/>
            <a:ext cx="9776260" cy="5125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SECTORS</a:t>
            </a:r>
            <a:endParaRPr lang="es-ES_tradnl" sz="2000" b="1" kern="0" spc="300" dirty="0">
              <a:solidFill>
                <a:schemeClr val="bg1"/>
              </a:solidFill>
              <a:latin typeface="Museo Sans 700" panose="02000000000000000000" pitchFamily="2" charset="77"/>
              <a:ea typeface="+mn-lt"/>
              <a:cs typeface="Calibri" panose="020F0502020204030204"/>
            </a:endParaRPr>
          </a:p>
        </p:txBody>
      </p:sp>
      <p:grpSp>
        <p:nvGrpSpPr>
          <p:cNvPr id="85" name="Grupo 84">
            <a:extLst>
              <a:ext uri="{FF2B5EF4-FFF2-40B4-BE49-F238E27FC236}">
                <a16:creationId xmlns:a16="http://schemas.microsoft.com/office/drawing/2014/main" id="{423B5DCF-15E8-059E-8E4B-3546976E1935}"/>
              </a:ext>
            </a:extLst>
          </p:cNvPr>
          <p:cNvGrpSpPr/>
          <p:nvPr/>
        </p:nvGrpSpPr>
        <p:grpSpPr>
          <a:xfrm>
            <a:off x="1712964" y="2096433"/>
            <a:ext cx="8766071" cy="3350933"/>
            <a:chOff x="1712964" y="1753513"/>
            <a:chExt cx="8766071" cy="3350933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77036C88-4F36-6AE0-6E5D-157E72F2E2A9}"/>
                </a:ext>
              </a:extLst>
            </p:cNvPr>
            <p:cNvSpPr txBox="1"/>
            <p:nvPr/>
          </p:nvSpPr>
          <p:spPr>
            <a:xfrm>
              <a:off x="4518528" y="2664318"/>
              <a:ext cx="10883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s-SV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ICT and software</a:t>
              </a:r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39173146-0BEB-C250-1439-3CACEA9D8DA1}"/>
                </a:ext>
              </a:extLst>
            </p:cNvPr>
            <p:cNvSpPr/>
            <p:nvPr/>
          </p:nvSpPr>
          <p:spPr>
            <a:xfrm>
              <a:off x="1712964" y="3412883"/>
              <a:ext cx="8766071" cy="32234"/>
            </a:xfrm>
            <a:custGeom>
              <a:avLst/>
              <a:gdLst>
                <a:gd name="connsiteX0" fmla="*/ 8749603 w 8766071"/>
                <a:gd name="connsiteY0" fmla="*/ 0 h 32234"/>
                <a:gd name="connsiteX1" fmla="*/ 8766072 w 8766071"/>
                <a:gd name="connsiteY1" fmla="*/ 16117 h 32234"/>
                <a:gd name="connsiteX2" fmla="*/ 8766072 w 8766071"/>
                <a:gd name="connsiteY2" fmla="*/ 16117 h 32234"/>
                <a:gd name="connsiteX3" fmla="*/ 8749603 w 8766071"/>
                <a:gd name="connsiteY3" fmla="*/ 32235 h 32234"/>
                <a:gd name="connsiteX4" fmla="*/ 16470 w 8766071"/>
                <a:gd name="connsiteY4" fmla="*/ 32235 h 32234"/>
                <a:gd name="connsiteX5" fmla="*/ 0 w 8766071"/>
                <a:gd name="connsiteY5" fmla="*/ 16117 h 32234"/>
                <a:gd name="connsiteX6" fmla="*/ 0 w 8766071"/>
                <a:gd name="connsiteY6" fmla="*/ 16117 h 32234"/>
                <a:gd name="connsiteX7" fmla="*/ 16470 w 8766071"/>
                <a:gd name="connsiteY7" fmla="*/ 0 h 3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6071" h="32234">
                  <a:moveTo>
                    <a:pt x="8749603" y="0"/>
                  </a:moveTo>
                  <a:cubicBezTo>
                    <a:pt x="8758698" y="0"/>
                    <a:pt x="8766072" y="7216"/>
                    <a:pt x="8766072" y="16117"/>
                  </a:cubicBezTo>
                  <a:lnTo>
                    <a:pt x="8766072" y="16117"/>
                  </a:lnTo>
                  <a:cubicBezTo>
                    <a:pt x="8766072" y="25019"/>
                    <a:pt x="8758699" y="32235"/>
                    <a:pt x="8749603" y="32235"/>
                  </a:cubicBezTo>
                  <a:lnTo>
                    <a:pt x="16470" y="32235"/>
                  </a:lnTo>
                  <a:cubicBezTo>
                    <a:pt x="7374" y="32235"/>
                    <a:pt x="0" y="25019"/>
                    <a:pt x="0" y="16117"/>
                  </a:cubicBezTo>
                  <a:lnTo>
                    <a:pt x="0" y="16117"/>
                  </a:lnTo>
                  <a:cubicBezTo>
                    <a:pt x="0" y="7216"/>
                    <a:pt x="7374" y="0"/>
                    <a:pt x="16470" y="0"/>
                  </a:cubicBezTo>
                  <a:close/>
                </a:path>
              </a:pathLst>
            </a:custGeom>
            <a:solidFill>
              <a:srgbClr val="FBB03B"/>
            </a:solidFill>
            <a:ln w="43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/>
            </a:p>
          </p:txBody>
        </p:sp>
        <p:grpSp>
          <p:nvGrpSpPr>
            <p:cNvPr id="6" name="Gráfico 8">
              <a:extLst>
                <a:ext uri="{FF2B5EF4-FFF2-40B4-BE49-F238E27FC236}">
                  <a16:creationId xmlns:a16="http://schemas.microsoft.com/office/drawing/2014/main" id="{0AB930F1-1E9C-256A-A173-3B4833D28370}"/>
                </a:ext>
              </a:extLst>
            </p:cNvPr>
            <p:cNvGrpSpPr/>
            <p:nvPr/>
          </p:nvGrpSpPr>
          <p:grpSpPr>
            <a:xfrm>
              <a:off x="3894199" y="1753513"/>
              <a:ext cx="16469" cy="1578783"/>
              <a:chOff x="3893354" y="1625436"/>
              <a:chExt cx="16469" cy="1578783"/>
            </a:xfrm>
            <a:solidFill>
              <a:srgbClr val="EEEEEE"/>
            </a:solidFill>
          </p:grpSpPr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EB0E5D76-5937-74F3-FF2F-D8CF7FE6C3E5}"/>
                  </a:ext>
                </a:extLst>
              </p:cNvPr>
              <p:cNvSpPr/>
              <p:nvPr/>
            </p:nvSpPr>
            <p:spPr>
              <a:xfrm>
                <a:off x="3893354" y="1850994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1D268841-9EC2-9C83-DC0F-3CAF79A91D12}"/>
                  </a:ext>
                </a:extLst>
              </p:cNvPr>
              <p:cNvSpPr/>
              <p:nvPr/>
            </p:nvSpPr>
            <p:spPr>
              <a:xfrm>
                <a:off x="3893354" y="1625436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7F63DE22-2B1D-7057-C008-1AA3BAE1503D}"/>
                  </a:ext>
                </a:extLst>
              </p:cNvPr>
              <p:cNvSpPr/>
              <p:nvPr/>
            </p:nvSpPr>
            <p:spPr>
              <a:xfrm>
                <a:off x="3893354" y="20684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2A459C5C-21D7-B972-098A-03DEBB4638C6}"/>
                  </a:ext>
                </a:extLst>
              </p:cNvPr>
              <p:cNvSpPr/>
              <p:nvPr/>
            </p:nvSpPr>
            <p:spPr>
              <a:xfrm>
                <a:off x="3893354" y="22859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861DC485-178E-EBF4-C94A-76924204737E}"/>
                  </a:ext>
                </a:extLst>
              </p:cNvPr>
              <p:cNvSpPr/>
              <p:nvPr/>
            </p:nvSpPr>
            <p:spPr>
              <a:xfrm>
                <a:off x="3893354" y="25034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AB0C033A-B2BE-916F-0906-0D980BE3B3F3}"/>
                  </a:ext>
                </a:extLst>
              </p:cNvPr>
              <p:cNvSpPr/>
              <p:nvPr/>
            </p:nvSpPr>
            <p:spPr>
              <a:xfrm>
                <a:off x="3893354" y="27209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1BE084E1-15D5-96D1-2731-7728F73C97D8}"/>
                  </a:ext>
                </a:extLst>
              </p:cNvPr>
              <p:cNvSpPr/>
              <p:nvPr/>
            </p:nvSpPr>
            <p:spPr>
              <a:xfrm>
                <a:off x="3893354" y="2938410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36DC68E4-C7AB-52BD-53CA-65499CACDFF3}"/>
                  </a:ext>
                </a:extLst>
              </p:cNvPr>
              <p:cNvSpPr/>
              <p:nvPr/>
            </p:nvSpPr>
            <p:spPr>
              <a:xfrm>
                <a:off x="3893354" y="3131733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</p:grpSp>
        <p:grpSp>
          <p:nvGrpSpPr>
            <p:cNvPr id="23" name="Gráfico 8">
              <a:extLst>
                <a:ext uri="{FF2B5EF4-FFF2-40B4-BE49-F238E27FC236}">
                  <a16:creationId xmlns:a16="http://schemas.microsoft.com/office/drawing/2014/main" id="{7CC08B85-9CF4-A795-0766-ECF2549AEBD8}"/>
                </a:ext>
              </a:extLst>
            </p:cNvPr>
            <p:cNvGrpSpPr/>
            <p:nvPr/>
          </p:nvGrpSpPr>
          <p:grpSpPr>
            <a:xfrm>
              <a:off x="6091860" y="1753513"/>
              <a:ext cx="16469" cy="1578783"/>
              <a:chOff x="6091015" y="1625436"/>
              <a:chExt cx="16469" cy="1578783"/>
            </a:xfrm>
            <a:solidFill>
              <a:srgbClr val="EEEEEE"/>
            </a:solidFill>
          </p:grpSpPr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4977F753-6651-5E1D-C261-BF7A5C81B60F}"/>
                  </a:ext>
                </a:extLst>
              </p:cNvPr>
              <p:cNvSpPr/>
              <p:nvPr/>
            </p:nvSpPr>
            <p:spPr>
              <a:xfrm>
                <a:off x="6091015" y="1850994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39B87A70-F5A4-3466-C7DE-BBA0C2CBA23D}"/>
                  </a:ext>
                </a:extLst>
              </p:cNvPr>
              <p:cNvSpPr/>
              <p:nvPr/>
            </p:nvSpPr>
            <p:spPr>
              <a:xfrm>
                <a:off x="6091015" y="1625436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1C27B81D-7237-230B-6180-67876AB863D9}"/>
                  </a:ext>
                </a:extLst>
              </p:cNvPr>
              <p:cNvSpPr/>
              <p:nvPr/>
            </p:nvSpPr>
            <p:spPr>
              <a:xfrm>
                <a:off x="6091015" y="20684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4233C2E0-BBC5-F0EE-D75E-C9358CDD3A8F}"/>
                  </a:ext>
                </a:extLst>
              </p:cNvPr>
              <p:cNvSpPr/>
              <p:nvPr/>
            </p:nvSpPr>
            <p:spPr>
              <a:xfrm>
                <a:off x="6091015" y="22859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01EFE8E-FE75-53EF-485E-454350DA3EB2}"/>
                  </a:ext>
                </a:extLst>
              </p:cNvPr>
              <p:cNvSpPr/>
              <p:nvPr/>
            </p:nvSpPr>
            <p:spPr>
              <a:xfrm>
                <a:off x="6091015" y="25034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D59DE05E-BC22-C4F0-4F63-BE79873853AB}"/>
                  </a:ext>
                </a:extLst>
              </p:cNvPr>
              <p:cNvSpPr/>
              <p:nvPr/>
            </p:nvSpPr>
            <p:spPr>
              <a:xfrm>
                <a:off x="6091015" y="272095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3FD43447-EB0B-A5E8-B3BF-70BD29918109}"/>
                  </a:ext>
                </a:extLst>
              </p:cNvPr>
              <p:cNvSpPr/>
              <p:nvPr/>
            </p:nvSpPr>
            <p:spPr>
              <a:xfrm>
                <a:off x="6091015" y="2938410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A1DF579D-015C-0652-2961-97949AAAA7F5}"/>
                  </a:ext>
                </a:extLst>
              </p:cNvPr>
              <p:cNvSpPr/>
              <p:nvPr/>
            </p:nvSpPr>
            <p:spPr>
              <a:xfrm>
                <a:off x="6091015" y="3131733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</p:grpSp>
        <p:grpSp>
          <p:nvGrpSpPr>
            <p:cNvPr id="39" name="Gráfico 8">
              <a:extLst>
                <a:ext uri="{FF2B5EF4-FFF2-40B4-BE49-F238E27FC236}">
                  <a16:creationId xmlns:a16="http://schemas.microsoft.com/office/drawing/2014/main" id="{8D7F1C7C-D907-D143-DFA9-EE56C1FE1A1A}"/>
                </a:ext>
              </a:extLst>
            </p:cNvPr>
            <p:cNvGrpSpPr/>
            <p:nvPr/>
          </p:nvGrpSpPr>
          <p:grpSpPr>
            <a:xfrm>
              <a:off x="8281330" y="1753513"/>
              <a:ext cx="16469" cy="1578783"/>
              <a:chOff x="8280485" y="1625436"/>
              <a:chExt cx="16469" cy="1578783"/>
            </a:xfrm>
            <a:solidFill>
              <a:srgbClr val="EEEEEE"/>
            </a:solidFill>
          </p:grpSpPr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07B1B897-BF69-9CAE-A4D2-DAE57DFE11F4}"/>
                  </a:ext>
                </a:extLst>
              </p:cNvPr>
              <p:cNvSpPr/>
              <p:nvPr/>
            </p:nvSpPr>
            <p:spPr>
              <a:xfrm>
                <a:off x="8280485" y="1850994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833CC922-18B8-5F48-8B0E-005A551B606D}"/>
                  </a:ext>
                </a:extLst>
              </p:cNvPr>
              <p:cNvSpPr/>
              <p:nvPr/>
            </p:nvSpPr>
            <p:spPr>
              <a:xfrm>
                <a:off x="8280485" y="1625436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E0E66F8E-C3DB-E4E3-DE82-2C089AC365F8}"/>
                  </a:ext>
                </a:extLst>
              </p:cNvPr>
              <p:cNvSpPr/>
              <p:nvPr/>
            </p:nvSpPr>
            <p:spPr>
              <a:xfrm>
                <a:off x="8280485" y="2068452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1F268964-EC4F-7897-A13C-6BFF37A80536}"/>
                  </a:ext>
                </a:extLst>
              </p:cNvPr>
              <p:cNvSpPr/>
              <p:nvPr/>
            </p:nvSpPr>
            <p:spPr>
              <a:xfrm>
                <a:off x="8280485" y="2285952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27CFB7BE-8E71-1899-DEA6-C9566906B1BC}"/>
                  </a:ext>
                </a:extLst>
              </p:cNvPr>
              <p:cNvSpPr/>
              <p:nvPr/>
            </p:nvSpPr>
            <p:spPr>
              <a:xfrm>
                <a:off x="8280485" y="2503452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574994A4-EE27-3F43-2A22-653A9931445D}"/>
                  </a:ext>
                </a:extLst>
              </p:cNvPr>
              <p:cNvSpPr/>
              <p:nvPr/>
            </p:nvSpPr>
            <p:spPr>
              <a:xfrm>
                <a:off x="8280485" y="2720952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91BDA965-041A-C30E-AB8E-31D076598A36}"/>
                  </a:ext>
                </a:extLst>
              </p:cNvPr>
              <p:cNvSpPr/>
              <p:nvPr/>
            </p:nvSpPr>
            <p:spPr>
              <a:xfrm>
                <a:off x="8280485" y="2938410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48" name="Forma libre: forma 47">
                <a:extLst>
                  <a:ext uri="{FF2B5EF4-FFF2-40B4-BE49-F238E27FC236}">
                    <a16:creationId xmlns:a16="http://schemas.microsoft.com/office/drawing/2014/main" id="{B632E85F-53AD-A89F-1EF1-15BBE9D547C7}"/>
                  </a:ext>
                </a:extLst>
              </p:cNvPr>
              <p:cNvSpPr/>
              <p:nvPr/>
            </p:nvSpPr>
            <p:spPr>
              <a:xfrm>
                <a:off x="8280485" y="3131733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7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7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7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</p:grpSp>
        <p:grpSp>
          <p:nvGrpSpPr>
            <p:cNvPr id="49" name="Gráfico 8">
              <a:extLst>
                <a:ext uri="{FF2B5EF4-FFF2-40B4-BE49-F238E27FC236}">
                  <a16:creationId xmlns:a16="http://schemas.microsoft.com/office/drawing/2014/main" id="{01F71AB4-A606-9A38-E60E-6B5E3E943B49}"/>
                </a:ext>
              </a:extLst>
            </p:cNvPr>
            <p:cNvGrpSpPr/>
            <p:nvPr/>
          </p:nvGrpSpPr>
          <p:grpSpPr>
            <a:xfrm>
              <a:off x="5005360" y="3525663"/>
              <a:ext cx="16469" cy="1578783"/>
              <a:chOff x="5004515" y="3397586"/>
              <a:chExt cx="16469" cy="1578783"/>
            </a:xfrm>
            <a:solidFill>
              <a:srgbClr val="EEEEEE"/>
            </a:solidFill>
          </p:grpSpPr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CB125889-AF71-FABB-9B5D-1C83F47CF205}"/>
                  </a:ext>
                </a:extLst>
              </p:cNvPr>
              <p:cNvSpPr/>
              <p:nvPr/>
            </p:nvSpPr>
            <p:spPr>
              <a:xfrm>
                <a:off x="5004515" y="362310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081FB1AB-57D9-BEC5-A930-FC8ABCB208F7}"/>
                  </a:ext>
                </a:extLst>
              </p:cNvPr>
              <p:cNvSpPr/>
              <p:nvPr/>
            </p:nvSpPr>
            <p:spPr>
              <a:xfrm>
                <a:off x="5004515" y="3397586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23B17AED-14A6-0FCC-77EF-0EC01FE90748}"/>
                  </a:ext>
                </a:extLst>
              </p:cNvPr>
              <p:cNvSpPr/>
              <p:nvPr/>
            </p:nvSpPr>
            <p:spPr>
              <a:xfrm>
                <a:off x="5004515" y="384060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C0E86BD3-AA3E-65C7-A80C-246BE69FCFFD}"/>
                  </a:ext>
                </a:extLst>
              </p:cNvPr>
              <p:cNvSpPr/>
              <p:nvPr/>
            </p:nvSpPr>
            <p:spPr>
              <a:xfrm>
                <a:off x="5004515" y="4058102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35D5C6AA-7FCF-9BFF-556B-DEA9FFF6884D}"/>
                  </a:ext>
                </a:extLst>
              </p:cNvPr>
              <p:cNvSpPr/>
              <p:nvPr/>
            </p:nvSpPr>
            <p:spPr>
              <a:xfrm>
                <a:off x="5004515" y="4275560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499253D8-EF36-C709-EFDC-12443761FC59}"/>
                  </a:ext>
                </a:extLst>
              </p:cNvPr>
              <p:cNvSpPr/>
              <p:nvPr/>
            </p:nvSpPr>
            <p:spPr>
              <a:xfrm>
                <a:off x="5004515" y="4493060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D573517E-A021-0E9A-2D5E-60ECDB6D4F71}"/>
                  </a:ext>
                </a:extLst>
              </p:cNvPr>
              <p:cNvSpPr/>
              <p:nvPr/>
            </p:nvSpPr>
            <p:spPr>
              <a:xfrm>
                <a:off x="5004515" y="4710560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CA2E704D-FDBA-B673-EDF9-38174ADA7DD9}"/>
                  </a:ext>
                </a:extLst>
              </p:cNvPr>
              <p:cNvSpPr/>
              <p:nvPr/>
            </p:nvSpPr>
            <p:spPr>
              <a:xfrm>
                <a:off x="5004515" y="4903884"/>
                <a:ext cx="16469" cy="72485"/>
              </a:xfrm>
              <a:custGeom>
                <a:avLst/>
                <a:gdLst>
                  <a:gd name="connsiteX0" fmla="*/ 9362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2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2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2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</p:grpSp>
        <p:grpSp>
          <p:nvGrpSpPr>
            <p:cNvPr id="58" name="Gráfico 8">
              <a:extLst>
                <a:ext uri="{FF2B5EF4-FFF2-40B4-BE49-F238E27FC236}">
                  <a16:creationId xmlns:a16="http://schemas.microsoft.com/office/drawing/2014/main" id="{53BA71AB-0005-F94D-5736-3F773E02B636}"/>
                </a:ext>
              </a:extLst>
            </p:cNvPr>
            <p:cNvGrpSpPr/>
            <p:nvPr/>
          </p:nvGrpSpPr>
          <p:grpSpPr>
            <a:xfrm>
              <a:off x="7186595" y="3485369"/>
              <a:ext cx="16469" cy="1578783"/>
              <a:chOff x="7185750" y="3357292"/>
              <a:chExt cx="16469" cy="1578783"/>
            </a:xfrm>
            <a:solidFill>
              <a:srgbClr val="EEEEEE"/>
            </a:solidFill>
          </p:grpSpPr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F61A2512-2DB9-CD84-5E9C-70C03C0C8889}"/>
                  </a:ext>
                </a:extLst>
              </p:cNvPr>
              <p:cNvSpPr/>
              <p:nvPr/>
            </p:nvSpPr>
            <p:spPr>
              <a:xfrm>
                <a:off x="7185750" y="3582851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0D4DE425-15E2-B408-50B9-130E48133510}"/>
                  </a:ext>
                </a:extLst>
              </p:cNvPr>
              <p:cNvSpPr/>
              <p:nvPr/>
            </p:nvSpPr>
            <p:spPr>
              <a:xfrm>
                <a:off x="7185750" y="3357292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A2D1CC82-673E-AF78-246A-8EF7615A6A1F}"/>
                  </a:ext>
                </a:extLst>
              </p:cNvPr>
              <p:cNvSpPr/>
              <p:nvPr/>
            </p:nvSpPr>
            <p:spPr>
              <a:xfrm>
                <a:off x="7185750" y="3800309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BC709145-6E53-ABEA-6867-1E7FEE499E5B}"/>
                  </a:ext>
                </a:extLst>
              </p:cNvPr>
              <p:cNvSpPr/>
              <p:nvPr/>
            </p:nvSpPr>
            <p:spPr>
              <a:xfrm>
                <a:off x="7185750" y="4017809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35383744-040D-31AD-2923-C25D412307EF}"/>
                  </a:ext>
                </a:extLst>
              </p:cNvPr>
              <p:cNvSpPr/>
              <p:nvPr/>
            </p:nvSpPr>
            <p:spPr>
              <a:xfrm>
                <a:off x="7185750" y="4235309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889A37D6-13AA-9DD7-F014-C6CF8D4EB84A}"/>
                  </a:ext>
                </a:extLst>
              </p:cNvPr>
              <p:cNvSpPr/>
              <p:nvPr/>
            </p:nvSpPr>
            <p:spPr>
              <a:xfrm>
                <a:off x="7185750" y="4452809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A3C2206F-324C-1BD8-F225-72367666E44C}"/>
                  </a:ext>
                </a:extLst>
              </p:cNvPr>
              <p:cNvSpPr/>
              <p:nvPr/>
            </p:nvSpPr>
            <p:spPr>
              <a:xfrm>
                <a:off x="7185750" y="4670266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00DCE833-7144-AC2E-532C-4A2725B1B1F9}"/>
                  </a:ext>
                </a:extLst>
              </p:cNvPr>
              <p:cNvSpPr/>
              <p:nvPr/>
            </p:nvSpPr>
            <p:spPr>
              <a:xfrm>
                <a:off x="7185750" y="4863590"/>
                <a:ext cx="16469" cy="72485"/>
              </a:xfrm>
              <a:custGeom>
                <a:avLst/>
                <a:gdLst>
                  <a:gd name="connsiteX0" fmla="*/ 9361 w 16469"/>
                  <a:gd name="connsiteY0" fmla="*/ 0 h 72485"/>
                  <a:gd name="connsiteX1" fmla="*/ 16469 w 16469"/>
                  <a:gd name="connsiteY1" fmla="*/ 6956 h 72485"/>
                  <a:gd name="connsiteX2" fmla="*/ 16469 w 16469"/>
                  <a:gd name="connsiteY2" fmla="*/ 65530 h 72485"/>
                  <a:gd name="connsiteX3" fmla="*/ 9361 w 16469"/>
                  <a:gd name="connsiteY3" fmla="*/ 72486 h 72485"/>
                  <a:gd name="connsiteX4" fmla="*/ 7108 w 16469"/>
                  <a:gd name="connsiteY4" fmla="*/ 72486 h 72485"/>
                  <a:gd name="connsiteX5" fmla="*/ 0 w 16469"/>
                  <a:gd name="connsiteY5" fmla="*/ 65530 h 72485"/>
                  <a:gd name="connsiteX6" fmla="*/ 0 w 16469"/>
                  <a:gd name="connsiteY6" fmla="*/ 6956 h 72485"/>
                  <a:gd name="connsiteX7" fmla="*/ 7108 w 16469"/>
                  <a:gd name="connsiteY7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69" h="72485">
                    <a:moveTo>
                      <a:pt x="9361" y="0"/>
                    </a:moveTo>
                    <a:cubicBezTo>
                      <a:pt x="13287" y="0"/>
                      <a:pt x="16469" y="3114"/>
                      <a:pt x="16469" y="6956"/>
                    </a:cubicBezTo>
                    <a:lnTo>
                      <a:pt x="16469" y="65530"/>
                    </a:lnTo>
                    <a:cubicBezTo>
                      <a:pt x="16469" y="69372"/>
                      <a:pt x="13287" y="72486"/>
                      <a:pt x="9361" y="72486"/>
                    </a:cubicBezTo>
                    <a:lnTo>
                      <a:pt x="7108" y="72486"/>
                    </a:lnTo>
                    <a:cubicBezTo>
                      <a:pt x="3182" y="72486"/>
                      <a:pt x="0" y="69372"/>
                      <a:pt x="0" y="65530"/>
                    </a:cubicBezTo>
                    <a:lnTo>
                      <a:pt x="0" y="6956"/>
                    </a:lnTo>
                    <a:cubicBezTo>
                      <a:pt x="0" y="3114"/>
                      <a:pt x="3182" y="0"/>
                      <a:pt x="7108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43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SV"/>
              </a:p>
            </p:txBody>
          </p:sp>
        </p:grp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77990288-2A56-97F5-80F8-9A7B69E8658E}"/>
                </a:ext>
              </a:extLst>
            </p:cNvPr>
            <p:cNvSpPr txBox="1"/>
            <p:nvPr/>
          </p:nvSpPr>
          <p:spPr>
            <a:xfrm>
              <a:off x="1934057" y="2637627"/>
              <a:ext cx="17447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Pharmaceuticals</a:t>
              </a:r>
              <a:r>
                <a:rPr lang="es-SV" sz="1400" dirty="0">
                  <a:solidFill>
                    <a:schemeClr val="bg1"/>
                  </a:solidFill>
                  <a:latin typeface="Montserrat Medium" pitchFamily="2" charset="0"/>
                </a:rPr>
                <a:t> and </a:t>
              </a: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chemicals</a:t>
              </a:r>
              <a:endParaRPr lang="es-SV" sz="1400" dirty="0">
                <a:solidFill>
                  <a:schemeClr val="bg1"/>
                </a:solidFill>
                <a:latin typeface="Montserrat Medium" pitchFamily="2" charset="0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7DAC9728-B25A-615C-079C-4536CDD854D9}"/>
                </a:ext>
              </a:extLst>
            </p:cNvPr>
            <p:cNvSpPr txBox="1"/>
            <p:nvPr/>
          </p:nvSpPr>
          <p:spPr>
            <a:xfrm>
              <a:off x="8496708" y="2688089"/>
              <a:ext cx="17629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kumimoji="0" lang="es-SV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Medical </a:t>
              </a:r>
              <a:r>
                <a:rPr lang="es-SV" sz="1400" dirty="0">
                  <a:solidFill>
                    <a:schemeClr val="bg1"/>
                  </a:solidFill>
                  <a:latin typeface="Montserrat Medium" pitchFamily="2" charset="0"/>
                </a:rPr>
                <a:t>d</a:t>
              </a: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evices</a:t>
              </a:r>
              <a:r>
                <a:rPr kumimoji="0" lang="es-SV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 and </a:t>
              </a:r>
              <a:r>
                <a:rPr lang="es-SV" sz="1400" dirty="0">
                  <a:solidFill>
                    <a:schemeClr val="bg1"/>
                  </a:solidFill>
                  <a:latin typeface="Montserrat Medium" pitchFamily="2" charset="0"/>
                </a:rPr>
                <a:t>e</a:t>
              </a: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quipment</a:t>
              </a:r>
              <a:endParaRPr lang="en-US" sz="1400" dirty="0">
                <a:solidFill>
                  <a:schemeClr val="bg1"/>
                </a:solidFill>
                <a:latin typeface="Montserrat Medium" pitchFamily="2" charset="0"/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B7B3276F-995A-7876-9DED-792C0BF08D55}"/>
                </a:ext>
              </a:extLst>
            </p:cNvPr>
            <p:cNvSpPr txBox="1"/>
            <p:nvPr/>
          </p:nvSpPr>
          <p:spPr>
            <a:xfrm>
              <a:off x="7524189" y="4468160"/>
              <a:ext cx="23040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s-SV" sz="1400" dirty="0">
                  <a:solidFill>
                    <a:schemeClr val="bg1"/>
                  </a:solidFill>
                  <a:latin typeface="Montserrat Medium" pitchFamily="2" charset="0"/>
                </a:rPr>
                <a:t>Electronic </a:t>
              </a:r>
              <a:r>
                <a:rPr lang="es-SV" sz="1400" dirty="0" err="1">
                  <a:solidFill>
                    <a:schemeClr val="bg1"/>
                  </a:solidFill>
                  <a:latin typeface="Montserrat Medium" pitchFamily="2" charset="0"/>
                </a:rPr>
                <a:t>components</a:t>
              </a:r>
              <a:r>
                <a:rPr lang="es-SV" sz="1400" dirty="0">
                  <a:solidFill>
                    <a:schemeClr val="bg1"/>
                  </a:solidFill>
                  <a:latin typeface="Montserrat Medium" pitchFamily="2" charset="0"/>
                </a:rPr>
                <a:t> and </a:t>
              </a:r>
              <a:r>
                <a:rPr lang="es-SV" sz="1400" dirty="0" err="1">
                  <a:solidFill>
                    <a:schemeClr val="bg1"/>
                  </a:solidFill>
                  <a:latin typeface="Montserrat Medium" pitchFamily="2" charset="0"/>
                </a:rPr>
                <a:t>equipment</a:t>
              </a:r>
              <a:endParaRPr kumimoji="0" lang="es-SV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itchFamily="2" charset="0"/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54A0F81A-4757-BF2D-2CE8-45BF7C47D31D}"/>
                </a:ext>
              </a:extLst>
            </p:cNvPr>
            <p:cNvSpPr txBox="1"/>
            <p:nvPr/>
          </p:nvSpPr>
          <p:spPr>
            <a:xfrm>
              <a:off x="2409386" y="4468160"/>
              <a:ext cx="2269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Tourism</a:t>
              </a:r>
              <a:r>
                <a:rPr kumimoji="0" lang="es-SV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 </a:t>
              </a: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services</a:t>
              </a:r>
              <a:r>
                <a:rPr kumimoji="0" lang="es-SV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 and </a:t>
              </a: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infrastructure</a:t>
              </a:r>
              <a:endParaRPr kumimoji="0" lang="es-SV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itchFamily="2" charset="0"/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B4BD0152-B431-8A68-40F4-B4A638B77479}"/>
                </a:ext>
              </a:extLst>
            </p:cNvPr>
            <p:cNvSpPr txBox="1"/>
            <p:nvPr/>
          </p:nvSpPr>
          <p:spPr>
            <a:xfrm>
              <a:off x="6520145" y="2636380"/>
              <a:ext cx="13175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Food</a:t>
              </a:r>
              <a:r>
                <a:rPr kumimoji="0" lang="es-SV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 and </a:t>
              </a:r>
              <a:r>
                <a:rPr kumimoji="0" lang="es-SV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Medium" pitchFamily="2" charset="0"/>
                </a:rPr>
                <a:t>beverages</a:t>
              </a:r>
              <a:endParaRPr kumimoji="0" lang="es-SV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Medium" pitchFamily="2" charset="0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43AD004-28CF-1F2B-699E-419612613124}"/>
                </a:ext>
              </a:extLst>
            </p:cNvPr>
            <p:cNvSpPr txBox="1"/>
            <p:nvPr/>
          </p:nvSpPr>
          <p:spPr>
            <a:xfrm>
              <a:off x="5314785" y="4468160"/>
              <a:ext cx="159922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400" dirty="0">
                  <a:solidFill>
                    <a:schemeClr val="bg1"/>
                  </a:solidFill>
                  <a:latin typeface="Montserrat Medium" pitchFamily="2" charset="0"/>
                </a:rPr>
                <a:t>Auto parts</a:t>
              </a:r>
            </a:p>
          </p:txBody>
        </p:sp>
        <p:pic>
          <p:nvPicPr>
            <p:cNvPr id="70" name="Gráfico 69">
              <a:extLst>
                <a:ext uri="{FF2B5EF4-FFF2-40B4-BE49-F238E27FC236}">
                  <a16:creationId xmlns:a16="http://schemas.microsoft.com/office/drawing/2014/main" id="{70742330-695F-817C-579B-0993C20D8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68354" y="1775197"/>
              <a:ext cx="713087" cy="763349"/>
            </a:xfrm>
            <a:prstGeom prst="rect">
              <a:avLst/>
            </a:prstGeom>
          </p:spPr>
        </p:pic>
        <p:pic>
          <p:nvPicPr>
            <p:cNvPr id="74" name="Gráfico 73">
              <a:extLst>
                <a:ext uri="{FF2B5EF4-FFF2-40B4-BE49-F238E27FC236}">
                  <a16:creationId xmlns:a16="http://schemas.microsoft.com/office/drawing/2014/main" id="{479DB5AC-FDA2-B538-0D88-915D44345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04678" y="1775197"/>
              <a:ext cx="981742" cy="805532"/>
            </a:xfrm>
            <a:prstGeom prst="rect">
              <a:avLst/>
            </a:prstGeom>
          </p:spPr>
        </p:pic>
        <p:pic>
          <p:nvPicPr>
            <p:cNvPr id="76" name="Gráfico 75">
              <a:extLst>
                <a:ext uri="{FF2B5EF4-FFF2-40B4-BE49-F238E27FC236}">
                  <a16:creationId xmlns:a16="http://schemas.microsoft.com/office/drawing/2014/main" id="{FA73CD22-43E7-ECDA-22F2-CDCFA2A7E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48546" y="1862964"/>
              <a:ext cx="660743" cy="660743"/>
            </a:xfrm>
            <a:prstGeom prst="rect">
              <a:avLst/>
            </a:prstGeom>
          </p:spPr>
        </p:pic>
        <p:pic>
          <p:nvPicPr>
            <p:cNvPr id="78" name="Gráfico 77">
              <a:extLst>
                <a:ext uri="{FF2B5EF4-FFF2-40B4-BE49-F238E27FC236}">
                  <a16:creationId xmlns:a16="http://schemas.microsoft.com/office/drawing/2014/main" id="{3220342F-8FA9-E92D-04D8-517371924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831966" y="1948056"/>
              <a:ext cx="1011467" cy="636077"/>
            </a:xfrm>
            <a:prstGeom prst="rect">
              <a:avLst/>
            </a:prstGeom>
          </p:spPr>
        </p:pic>
        <p:pic>
          <p:nvPicPr>
            <p:cNvPr id="80" name="Gráfico 79">
              <a:extLst>
                <a:ext uri="{FF2B5EF4-FFF2-40B4-BE49-F238E27FC236}">
                  <a16:creationId xmlns:a16="http://schemas.microsoft.com/office/drawing/2014/main" id="{C2C13F60-C3C0-A038-25B2-82E1ECB94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62770" y="3691291"/>
              <a:ext cx="1186524" cy="699745"/>
            </a:xfrm>
            <a:prstGeom prst="rect">
              <a:avLst/>
            </a:prstGeom>
          </p:spPr>
        </p:pic>
        <p:pic>
          <p:nvPicPr>
            <p:cNvPr id="82" name="Gráfico 81">
              <a:extLst>
                <a:ext uri="{FF2B5EF4-FFF2-40B4-BE49-F238E27FC236}">
                  <a16:creationId xmlns:a16="http://schemas.microsoft.com/office/drawing/2014/main" id="{A6108963-1251-52F4-573F-E7F6E5621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758456" y="3710928"/>
              <a:ext cx="699745" cy="699745"/>
            </a:xfrm>
            <a:prstGeom prst="rect">
              <a:avLst/>
            </a:prstGeom>
          </p:spPr>
        </p:pic>
        <p:pic>
          <p:nvPicPr>
            <p:cNvPr id="84" name="Gráfico 83">
              <a:extLst>
                <a:ext uri="{FF2B5EF4-FFF2-40B4-BE49-F238E27FC236}">
                  <a16:creationId xmlns:a16="http://schemas.microsoft.com/office/drawing/2014/main" id="{5CB38194-CB2C-BE11-9FAF-5CDA1B7B6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168240" y="3675080"/>
              <a:ext cx="937467" cy="7905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876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9A68329A-5153-F0BE-F656-B8EAFD276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a persona con una computadora portátil&#10;&#10;Descripción generada automáticamente con confianza media">
            <a:extLst>
              <a:ext uri="{FF2B5EF4-FFF2-40B4-BE49-F238E27FC236}">
                <a16:creationId xmlns:a16="http://schemas.microsoft.com/office/drawing/2014/main" id="{495F1E4D-7999-6920-EC7E-797B7FB6F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7" b="390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 descr="Patrón de fondo&#10;&#10;Descripción generada automáticamente">
            <a:extLst>
              <a:ext uri="{FF2B5EF4-FFF2-40B4-BE49-F238E27FC236}">
                <a16:creationId xmlns:a16="http://schemas.microsoft.com/office/drawing/2014/main" id="{C81909A7-C5E7-6C7A-BA41-04A376401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9979"/>
          <a:stretch/>
        </p:blipFill>
        <p:spPr>
          <a:xfrm flipH="1">
            <a:off x="0" y="1663700"/>
            <a:ext cx="12192000" cy="519430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59BBF00A-0CF4-605F-53B6-159A5D11055A}"/>
              </a:ext>
            </a:extLst>
          </p:cNvPr>
          <p:cNvSpPr txBox="1"/>
          <p:nvPr/>
        </p:nvSpPr>
        <p:spPr>
          <a:xfrm>
            <a:off x="1031944" y="5396434"/>
            <a:ext cx="10128111" cy="892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es-419" sz="2200" b="1" spc="300" dirty="0">
                <a:solidFill>
                  <a:srgbClr val="FFFFFF"/>
                </a:solidFill>
                <a:effectLst>
                  <a:outerShdw blurRad="111586" dist="16332" dir="3470144" algn="tl" rotWithShape="0">
                    <a:prstClr val="black">
                      <a:alpha val="55678"/>
                    </a:prstClr>
                  </a:outerShdw>
                </a:effectLst>
                <a:latin typeface="Montserrat SemiBold" pitchFamily="2" charset="77"/>
              </a:rPr>
              <a:t>SPECIALIZED SERVICES</a:t>
            </a:r>
          </a:p>
          <a:p>
            <a:pPr algn="ctr">
              <a:defRPr/>
            </a:pPr>
            <a:r>
              <a:rPr lang="es-419" spc="300" dirty="0">
                <a:solidFill>
                  <a:srgbClr val="FFFFFF"/>
                </a:solidFill>
                <a:effectLst>
                  <a:outerShdw blurRad="111586" dist="16332" dir="3470144" algn="tl" rotWithShape="0">
                    <a:prstClr val="black">
                      <a:alpha val="55678"/>
                    </a:prstClr>
                  </a:outerShdw>
                </a:effectLst>
                <a:latin typeface="Montserrat" pitchFamily="2" charset="77"/>
              </a:rPr>
              <a:t>THROUGH THE INVESTMENT ATTRACTION AGENCIES </a:t>
            </a:r>
          </a:p>
          <a:p>
            <a:pPr algn="ctr">
              <a:defRPr/>
            </a:pPr>
            <a:r>
              <a:rPr lang="es-419" spc="300" dirty="0">
                <a:solidFill>
                  <a:srgbClr val="FFFFFF"/>
                </a:solidFill>
                <a:effectLst>
                  <a:outerShdw blurRad="111586" dist="16332" dir="3470144" algn="tl" rotWithShape="0">
                    <a:prstClr val="black">
                      <a:alpha val="55678"/>
                    </a:prstClr>
                  </a:outerShdw>
                </a:effectLst>
                <a:latin typeface="Montserrat" pitchFamily="2" charset="77"/>
              </a:rPr>
              <a:t>OF BOTH COUNTRIES</a:t>
            </a:r>
          </a:p>
        </p:txBody>
      </p:sp>
    </p:spTree>
    <p:extLst>
      <p:ext uri="{BB962C8B-B14F-4D97-AF65-F5344CB8AC3E}">
        <p14:creationId xmlns:p14="http://schemas.microsoft.com/office/powerpoint/2010/main" val="1074314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57349685-3FCD-A6D8-CB2B-3C1EDAE03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F1DD36F-9986-C907-6D73-D4DC275F3BEB}"/>
              </a:ext>
            </a:extLst>
          </p:cNvPr>
          <p:cNvSpPr/>
          <p:nvPr/>
        </p:nvSpPr>
        <p:spPr>
          <a:xfrm>
            <a:off x="1207870" y="713464"/>
            <a:ext cx="9776260" cy="1208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n-US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Our Investment Attraction Agencies Specialized Services</a:t>
            </a:r>
            <a:br>
              <a:rPr lang="en-US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</a:br>
            <a:endParaRPr lang="es-ES_tradnl" sz="2000" b="1" kern="0" spc="300" dirty="0">
              <a:solidFill>
                <a:schemeClr val="bg1"/>
              </a:solidFill>
              <a:latin typeface="Museo Sans 700" panose="02000000000000000000" pitchFamily="2" charset="77"/>
              <a:ea typeface="+mn-lt"/>
              <a:cs typeface="Calibri" panose="020F0502020204030204"/>
            </a:endParaRPr>
          </a:p>
        </p:txBody>
      </p:sp>
      <p:grpSp>
        <p:nvGrpSpPr>
          <p:cNvPr id="57" name="Grupo 56">
            <a:extLst>
              <a:ext uri="{FF2B5EF4-FFF2-40B4-BE49-F238E27FC236}">
                <a16:creationId xmlns:a16="http://schemas.microsoft.com/office/drawing/2014/main" id="{93E24DF4-2EF1-E1A0-CEB2-9F9653CB9432}"/>
              </a:ext>
            </a:extLst>
          </p:cNvPr>
          <p:cNvGrpSpPr/>
          <p:nvPr/>
        </p:nvGrpSpPr>
        <p:grpSpPr>
          <a:xfrm>
            <a:off x="1218650" y="2124787"/>
            <a:ext cx="9754701" cy="3421227"/>
            <a:chOff x="1207870" y="2214498"/>
            <a:chExt cx="9754701" cy="3421227"/>
          </a:xfrm>
        </p:grpSpPr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929E17E1-4B5A-C4D5-73CA-52768867B596}"/>
                </a:ext>
              </a:extLst>
            </p:cNvPr>
            <p:cNvCxnSpPr>
              <a:cxnSpLocks/>
            </p:cNvCxnSpPr>
            <p:nvPr/>
          </p:nvCxnSpPr>
          <p:spPr>
            <a:xfrm>
              <a:off x="3543379" y="2256962"/>
              <a:ext cx="0" cy="3378763"/>
            </a:xfrm>
            <a:prstGeom prst="line">
              <a:avLst/>
            </a:prstGeom>
            <a:ln w="12700">
              <a:solidFill>
                <a:srgbClr val="71A7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3E0C155B-29C1-3C5A-2821-2EB46914424B}"/>
                </a:ext>
              </a:extLst>
            </p:cNvPr>
            <p:cNvCxnSpPr>
              <a:cxnSpLocks/>
            </p:cNvCxnSpPr>
            <p:nvPr/>
          </p:nvCxnSpPr>
          <p:spPr>
            <a:xfrm>
              <a:off x="5816679" y="2214498"/>
              <a:ext cx="0" cy="3421227"/>
            </a:xfrm>
            <a:prstGeom prst="line">
              <a:avLst/>
            </a:prstGeom>
            <a:ln w="12700">
              <a:solidFill>
                <a:srgbClr val="71A7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860DA9F6-EEB6-11E8-EE3B-857DBFE7634C}"/>
                </a:ext>
              </a:extLst>
            </p:cNvPr>
            <p:cNvCxnSpPr>
              <a:cxnSpLocks/>
            </p:cNvCxnSpPr>
            <p:nvPr/>
          </p:nvCxnSpPr>
          <p:spPr>
            <a:xfrm>
              <a:off x="8356679" y="2256962"/>
              <a:ext cx="0" cy="3378763"/>
            </a:xfrm>
            <a:prstGeom prst="line">
              <a:avLst/>
            </a:prstGeom>
            <a:ln w="12700">
              <a:solidFill>
                <a:srgbClr val="71A7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Google Shape;148;p17">
              <a:extLst>
                <a:ext uri="{FF2B5EF4-FFF2-40B4-BE49-F238E27FC236}">
                  <a16:creationId xmlns:a16="http://schemas.microsoft.com/office/drawing/2014/main" id="{DDCB3B5E-A6A1-75DB-9403-6B429A75C534}"/>
                </a:ext>
              </a:extLst>
            </p:cNvPr>
            <p:cNvSpPr txBox="1"/>
            <p:nvPr/>
          </p:nvSpPr>
          <p:spPr>
            <a:xfrm>
              <a:off x="1657936" y="3169928"/>
              <a:ext cx="1497587" cy="585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s-GT" sz="1400" b="1" kern="0" dirty="0" err="1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Investment</a:t>
              </a:r>
              <a:r>
                <a:rPr lang="es-GT" sz="1400" b="1" kern="0" dirty="0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es-GT" sz="1400" b="1" kern="0" dirty="0" err="1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Intelligence</a:t>
              </a:r>
              <a:endParaRPr lang="es-GT" sz="1400" b="1" kern="0" dirty="0">
                <a:solidFill>
                  <a:schemeClr val="bg1"/>
                </a:solidFill>
                <a:latin typeface="Montserrat ExtraBold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" name="Google Shape;149;p17">
              <a:extLst>
                <a:ext uri="{FF2B5EF4-FFF2-40B4-BE49-F238E27FC236}">
                  <a16:creationId xmlns:a16="http://schemas.microsoft.com/office/drawing/2014/main" id="{168BEB0D-DCB8-5F87-66C1-E60BE50D5458}"/>
                </a:ext>
              </a:extLst>
            </p:cNvPr>
            <p:cNvSpPr txBox="1"/>
            <p:nvPr/>
          </p:nvSpPr>
          <p:spPr>
            <a:xfrm>
              <a:off x="1319005" y="3935885"/>
              <a:ext cx="2036764" cy="1668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  <a:ea typeface="Altivo" panose="020B0000000000000000" pitchFamily="34" charset="0"/>
                </a:rPr>
                <a:t>Detailed country information  for the investment decision-making process</a:t>
              </a:r>
              <a:endParaRPr lang="es-ES" sz="1050" dirty="0">
                <a:solidFill>
                  <a:schemeClr val="bg1"/>
                </a:solidFill>
                <a:latin typeface="Montserrat Medium" pitchFamily="2" charset="0"/>
                <a:ea typeface="Altivo" panose="020B0000000000000000" pitchFamily="34" charset="0"/>
              </a:endParaRPr>
            </a:p>
          </p:txBody>
        </p:sp>
        <p:sp>
          <p:nvSpPr>
            <p:cNvPr id="4" name="Google Shape;157;p17">
              <a:extLst>
                <a:ext uri="{FF2B5EF4-FFF2-40B4-BE49-F238E27FC236}">
                  <a16:creationId xmlns:a16="http://schemas.microsoft.com/office/drawing/2014/main" id="{BB90FF24-EFD2-2003-FEFF-38CF23923565}"/>
                </a:ext>
              </a:extLst>
            </p:cNvPr>
            <p:cNvSpPr txBox="1"/>
            <p:nvPr/>
          </p:nvSpPr>
          <p:spPr>
            <a:xfrm>
              <a:off x="4228563" y="3195694"/>
              <a:ext cx="1400951" cy="585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s-GT" sz="1400" b="1" kern="0" dirty="0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Professional </a:t>
              </a:r>
              <a:r>
                <a:rPr lang="es-GT" sz="1400" b="1" kern="0" dirty="0" err="1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Advisors</a:t>
              </a:r>
              <a:endParaRPr lang="es-GT" sz="1400" b="1" kern="0" dirty="0">
                <a:solidFill>
                  <a:schemeClr val="bg1"/>
                </a:solidFill>
                <a:latin typeface="Montserrat ExtraBold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" name="Google Shape;158;p17">
              <a:extLst>
                <a:ext uri="{FF2B5EF4-FFF2-40B4-BE49-F238E27FC236}">
                  <a16:creationId xmlns:a16="http://schemas.microsoft.com/office/drawing/2014/main" id="{A8A5638B-4606-AE72-ADE9-9247B0FCC361}"/>
                </a:ext>
              </a:extLst>
            </p:cNvPr>
            <p:cNvSpPr txBox="1"/>
            <p:nvPr/>
          </p:nvSpPr>
          <p:spPr>
            <a:xfrm>
              <a:off x="3764326" y="3935885"/>
              <a:ext cx="1928782" cy="10188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1200" kern="0" dirty="0">
                  <a:solidFill>
                    <a:schemeClr val="bg1"/>
                  </a:solidFill>
                  <a:latin typeface="Montserrat Medium" pitchFamily="2" charset="0"/>
                  <a:ea typeface="Fira Sans Extra Condensed"/>
                  <a:cs typeface="Fira Sans Extra Condensed"/>
                  <a:sym typeface="Fira Sans Extra Condensed"/>
                </a:rPr>
                <a:t>Specialized assistance to foreign investors.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1200" kern="0" dirty="0">
                  <a:solidFill>
                    <a:schemeClr val="bg1"/>
                  </a:solidFill>
                  <a:latin typeface="Montserrat Medium" pitchFamily="2" charset="0"/>
                  <a:ea typeface="Fira Sans Extra Condensed"/>
                  <a:cs typeface="Fira Sans Extra Condensed"/>
                  <a:sym typeface="Fira Sans Extra Condensed"/>
                </a:rPr>
                <a:t>One-on-one technical assistance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en-US" sz="1200" kern="0" dirty="0">
                <a:solidFill>
                  <a:schemeClr val="bg1"/>
                </a:solidFill>
                <a:latin typeface="Montserrat Medium" pitchFamily="2" charset="0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" name="Google Shape;162;p17">
              <a:extLst>
                <a:ext uri="{FF2B5EF4-FFF2-40B4-BE49-F238E27FC236}">
                  <a16:creationId xmlns:a16="http://schemas.microsoft.com/office/drawing/2014/main" id="{96A995E4-A2FE-4B0F-18E9-5E08D5B310D1}"/>
                </a:ext>
              </a:extLst>
            </p:cNvPr>
            <p:cNvSpPr txBox="1"/>
            <p:nvPr/>
          </p:nvSpPr>
          <p:spPr>
            <a:xfrm>
              <a:off x="6063822" y="3935885"/>
              <a:ext cx="2078399" cy="1668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  <a:ea typeface="Altivo" panose="020B0000000000000000" pitchFamily="34" charset="0"/>
                </a:rPr>
                <a:t>Follow-up for the  establishment of new  investment projects  and for the expansion of existing projects</a:t>
              </a:r>
            </a:p>
            <a:p>
              <a:pPr algn="ctr"/>
              <a:endParaRPr lang="es-ES" sz="1100" dirty="0">
                <a:solidFill>
                  <a:schemeClr val="bg1"/>
                </a:solidFill>
                <a:latin typeface="Montserrat Medium" pitchFamily="2" charset="0"/>
                <a:ea typeface="Altivo" panose="020B0000000000000000" pitchFamily="34" charset="0"/>
              </a:endParaRPr>
            </a:p>
          </p:txBody>
        </p:sp>
        <p:sp>
          <p:nvSpPr>
            <p:cNvPr id="8" name="Google Shape;173;p17">
              <a:extLst>
                <a:ext uri="{FF2B5EF4-FFF2-40B4-BE49-F238E27FC236}">
                  <a16:creationId xmlns:a16="http://schemas.microsoft.com/office/drawing/2014/main" id="{DB345D1B-1293-5364-98AF-C43B96445796}"/>
                </a:ext>
              </a:extLst>
            </p:cNvPr>
            <p:cNvSpPr txBox="1"/>
            <p:nvPr/>
          </p:nvSpPr>
          <p:spPr>
            <a:xfrm>
              <a:off x="6624823" y="3254909"/>
              <a:ext cx="1510232" cy="585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s-GT" sz="1400" b="1" kern="0" dirty="0" err="1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Softlanding</a:t>
              </a:r>
              <a:r>
                <a:rPr lang="es-GT" sz="1400" b="1" kern="0" dirty="0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 and </a:t>
              </a:r>
              <a:r>
                <a:rPr lang="es-GT" sz="1400" b="1" kern="0" dirty="0" err="1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Aftercare</a:t>
              </a:r>
              <a:endParaRPr lang="es-GT" sz="1400" b="1" kern="0" dirty="0">
                <a:solidFill>
                  <a:schemeClr val="bg1"/>
                </a:solidFill>
                <a:latin typeface="Montserrat ExtraBold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s-GT" sz="1400" b="1" kern="0" dirty="0" err="1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Services</a:t>
              </a:r>
              <a:endParaRPr lang="es-GT" sz="1400" b="1" kern="0" dirty="0">
                <a:solidFill>
                  <a:schemeClr val="bg1"/>
                </a:solidFill>
                <a:latin typeface="Montserrat ExtraBold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" name="Google Shape;174;p17">
              <a:extLst>
                <a:ext uri="{FF2B5EF4-FFF2-40B4-BE49-F238E27FC236}">
                  <a16:creationId xmlns:a16="http://schemas.microsoft.com/office/drawing/2014/main" id="{EE7FA9EC-E6FB-3403-52F6-39173E2EBA3C}"/>
                </a:ext>
              </a:extLst>
            </p:cNvPr>
            <p:cNvSpPr txBox="1"/>
            <p:nvPr/>
          </p:nvSpPr>
          <p:spPr>
            <a:xfrm>
              <a:off x="8806328" y="3891258"/>
              <a:ext cx="2078400" cy="1296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200" dirty="0">
                  <a:solidFill>
                    <a:schemeClr val="bg1"/>
                  </a:solidFill>
                  <a:latin typeface="Montserrat Medium" pitchFamily="2" charset="0"/>
                  <a:ea typeface="Altivo" panose="020B0000000000000000" pitchFamily="34" charset="0"/>
                </a:rPr>
                <a:t>Customized Agendas for linkage with public and private entities and key stakeholders for investment projects</a:t>
              </a:r>
              <a:endParaRPr lang="es-ES" sz="1050" dirty="0">
                <a:solidFill>
                  <a:schemeClr val="bg1"/>
                </a:solidFill>
                <a:latin typeface="Montserrat Medium" pitchFamily="2" charset="0"/>
                <a:ea typeface="Altivo" panose="020B0000000000000000" pitchFamily="34" charset="0"/>
              </a:endParaRPr>
            </a:p>
          </p:txBody>
        </p:sp>
        <p:sp>
          <p:nvSpPr>
            <p:cNvPr id="11" name="Google Shape;181;p17">
              <a:extLst>
                <a:ext uri="{FF2B5EF4-FFF2-40B4-BE49-F238E27FC236}">
                  <a16:creationId xmlns:a16="http://schemas.microsoft.com/office/drawing/2014/main" id="{5C7AADA3-0056-77CC-5F06-367C343ED15C}"/>
                </a:ext>
              </a:extLst>
            </p:cNvPr>
            <p:cNvSpPr txBox="1"/>
            <p:nvPr/>
          </p:nvSpPr>
          <p:spPr>
            <a:xfrm>
              <a:off x="8982747" y="3187861"/>
              <a:ext cx="1979824" cy="585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1400" b="1" kern="0" dirty="0">
                  <a:solidFill>
                    <a:schemeClr val="bg1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Business Agendas with Key Partners</a:t>
              </a:r>
            </a:p>
          </p:txBody>
        </p:sp>
        <p:sp>
          <p:nvSpPr>
            <p:cNvPr id="16" name="Google Shape;148;p17">
              <a:extLst>
                <a:ext uri="{FF2B5EF4-FFF2-40B4-BE49-F238E27FC236}">
                  <a16:creationId xmlns:a16="http://schemas.microsoft.com/office/drawing/2014/main" id="{9819156D-9458-2064-EC87-96EE40026FA4}"/>
                </a:ext>
              </a:extLst>
            </p:cNvPr>
            <p:cNvSpPr txBox="1"/>
            <p:nvPr/>
          </p:nvSpPr>
          <p:spPr>
            <a:xfrm>
              <a:off x="1207870" y="3150878"/>
              <a:ext cx="665840" cy="585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s-GT" sz="4400" b="1" kern="0" dirty="0">
                  <a:solidFill>
                    <a:srgbClr val="DF9E38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</a:p>
          </p:txBody>
        </p:sp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CE69A0FA-2615-B8A8-5D98-B62CA2B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61383" y="2319913"/>
              <a:ext cx="947161" cy="770945"/>
            </a:xfrm>
            <a:prstGeom prst="rect">
              <a:avLst/>
            </a:prstGeom>
          </p:spPr>
        </p:pic>
        <p:sp>
          <p:nvSpPr>
            <p:cNvPr id="20" name="Google Shape;148;p17">
              <a:extLst>
                <a:ext uri="{FF2B5EF4-FFF2-40B4-BE49-F238E27FC236}">
                  <a16:creationId xmlns:a16="http://schemas.microsoft.com/office/drawing/2014/main" id="{3BBE04DA-2889-CA02-EA72-3D2852172144}"/>
                </a:ext>
              </a:extLst>
            </p:cNvPr>
            <p:cNvSpPr txBox="1"/>
            <p:nvPr/>
          </p:nvSpPr>
          <p:spPr>
            <a:xfrm>
              <a:off x="3730544" y="3168273"/>
              <a:ext cx="665840" cy="585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s-GT" sz="4400" b="1" kern="0" dirty="0">
                  <a:solidFill>
                    <a:srgbClr val="DF9E38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</a:p>
          </p:txBody>
        </p:sp>
        <p:sp>
          <p:nvSpPr>
            <p:cNvPr id="22" name="Google Shape;148;p17">
              <a:extLst>
                <a:ext uri="{FF2B5EF4-FFF2-40B4-BE49-F238E27FC236}">
                  <a16:creationId xmlns:a16="http://schemas.microsoft.com/office/drawing/2014/main" id="{FA00173D-84AB-07CE-AAC4-4866FFA8DF89}"/>
                </a:ext>
              </a:extLst>
            </p:cNvPr>
            <p:cNvSpPr txBox="1"/>
            <p:nvPr/>
          </p:nvSpPr>
          <p:spPr>
            <a:xfrm>
              <a:off x="6031137" y="3193736"/>
              <a:ext cx="665840" cy="585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s-GT" sz="4400" b="1" kern="0" dirty="0">
                  <a:solidFill>
                    <a:srgbClr val="DF9E38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</a:p>
          </p:txBody>
        </p:sp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5635533-DB20-9274-E40F-8C3D213C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28563" y="2319913"/>
              <a:ext cx="834728" cy="770945"/>
            </a:xfrm>
            <a:prstGeom prst="rect">
              <a:avLst/>
            </a:prstGeom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53D1487F-F869-6715-EC53-822317745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92249" y="2319913"/>
              <a:ext cx="811041" cy="760576"/>
            </a:xfrm>
            <a:prstGeom prst="rect">
              <a:avLst/>
            </a:prstGeom>
          </p:spPr>
        </p:pic>
        <p:sp>
          <p:nvSpPr>
            <p:cNvPr id="47" name="Google Shape;148;p17">
              <a:extLst>
                <a:ext uri="{FF2B5EF4-FFF2-40B4-BE49-F238E27FC236}">
                  <a16:creationId xmlns:a16="http://schemas.microsoft.com/office/drawing/2014/main" id="{4565B44C-C62A-E53A-A616-3EC00B2B4C5F}"/>
                </a:ext>
              </a:extLst>
            </p:cNvPr>
            <p:cNvSpPr txBox="1"/>
            <p:nvPr/>
          </p:nvSpPr>
          <p:spPr>
            <a:xfrm>
              <a:off x="8503515" y="3168273"/>
              <a:ext cx="665840" cy="585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s-GT" sz="4400" b="1" kern="0" dirty="0">
                  <a:solidFill>
                    <a:srgbClr val="DF9E38"/>
                  </a:solidFill>
                  <a:latin typeface="Montserrat ExtraBold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</a:p>
          </p:txBody>
        </p:sp>
        <p:pic>
          <p:nvPicPr>
            <p:cNvPr id="56" name="Gráfico 55">
              <a:extLst>
                <a:ext uri="{FF2B5EF4-FFF2-40B4-BE49-F238E27FC236}">
                  <a16:creationId xmlns:a16="http://schemas.microsoft.com/office/drawing/2014/main" id="{E5FE45AB-4A1C-B9B6-2A7E-87F073A0F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38447" y="2319913"/>
              <a:ext cx="562166" cy="778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8085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7C157196-FC94-D10F-47A0-9EE898F7A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Patrón de fondo&#10;&#10;Descripción generada automáticamente">
            <a:extLst>
              <a:ext uri="{FF2B5EF4-FFF2-40B4-BE49-F238E27FC236}">
                <a16:creationId xmlns:a16="http://schemas.microsoft.com/office/drawing/2014/main" id="{5F0F3636-CA14-AE72-2E3C-A0EB4151B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42" b="37201"/>
          <a:stretch/>
        </p:blipFill>
        <p:spPr>
          <a:xfrm flipH="1">
            <a:off x="0" y="1663700"/>
            <a:ext cx="12192000" cy="51943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9BC1067A-28F5-A2D4-6D3A-C51CC1BB6B18}"/>
              </a:ext>
            </a:extLst>
          </p:cNvPr>
          <p:cNvSpPr/>
          <p:nvPr/>
        </p:nvSpPr>
        <p:spPr>
          <a:xfrm>
            <a:off x="1207870" y="1102472"/>
            <a:ext cx="9776260" cy="733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r>
              <a:rPr lang="es-ES_tradnl" sz="2400" b="1" kern="0" spc="300" dirty="0">
                <a:solidFill>
                  <a:schemeClr val="bg1"/>
                </a:solidFill>
                <a:latin typeface="Museo Sans 700" panose="02000000000000000000" pitchFamily="2" charset="77"/>
                <a:ea typeface="+mn-lt"/>
                <a:cs typeface="Calibri" panose="020F0502020204030204"/>
              </a:rPr>
              <a:t>CONTACT US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6121B8B-956E-D770-E80D-A02FBA25D53D}"/>
              </a:ext>
            </a:extLst>
          </p:cNvPr>
          <p:cNvSpPr txBox="1">
            <a:spLocks/>
          </p:cNvSpPr>
          <p:nvPr/>
        </p:nvSpPr>
        <p:spPr>
          <a:xfrm>
            <a:off x="6335930" y="3611999"/>
            <a:ext cx="4648200" cy="1223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s-ES" sz="1800" kern="0" dirty="0">
                <a:solidFill>
                  <a:schemeClr val="bg1"/>
                </a:solidFill>
                <a:latin typeface="Montserrat Medium" pitchFamily="2" charset="0"/>
              </a:rPr>
              <a:t>Beatriz </a:t>
            </a:r>
            <a:r>
              <a:rPr lang="es-ES" sz="1800" kern="0" dirty="0" err="1">
                <a:solidFill>
                  <a:schemeClr val="bg1"/>
                </a:solidFill>
                <a:latin typeface="Montserrat Medium" pitchFamily="2" charset="0"/>
              </a:rPr>
              <a:t>Sanchez</a:t>
            </a:r>
            <a:r>
              <a:rPr lang="es-ES" sz="1800" kern="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ES" sz="1800" kern="0" dirty="0" err="1">
                <a:solidFill>
                  <a:schemeClr val="bg1"/>
                </a:solidFill>
                <a:latin typeface="Montserrat Medium" pitchFamily="2" charset="0"/>
              </a:rPr>
              <a:t>Patzan</a:t>
            </a:r>
            <a:endParaRPr lang="es-ES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s-ES" sz="1600" kern="0" dirty="0" err="1">
                <a:solidFill>
                  <a:schemeClr val="bg1"/>
                </a:solidFill>
                <a:latin typeface="Montserrat Medium" pitchFamily="2" charset="0"/>
              </a:rPr>
              <a:t>Foreign</a:t>
            </a:r>
            <a:r>
              <a:rPr lang="es-ES" sz="1600" kern="0" dirty="0">
                <a:solidFill>
                  <a:schemeClr val="bg1"/>
                </a:solidFill>
                <a:latin typeface="Montserrat Medium" pitchFamily="2" charset="0"/>
              </a:rPr>
              <a:t> Direct </a:t>
            </a:r>
            <a:r>
              <a:rPr lang="es-ES" sz="1600" kern="0" dirty="0" err="1">
                <a:solidFill>
                  <a:schemeClr val="bg1"/>
                </a:solidFill>
                <a:latin typeface="Montserrat Medium" pitchFamily="2" charset="0"/>
              </a:rPr>
              <a:t>Investment</a:t>
            </a:r>
            <a:r>
              <a:rPr lang="es-ES" sz="1600" kern="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r>
              <a:rPr lang="es-ES" sz="1600" kern="0" dirty="0" err="1">
                <a:solidFill>
                  <a:schemeClr val="bg1"/>
                </a:solidFill>
                <a:latin typeface="Montserrat Medium" pitchFamily="2" charset="0"/>
              </a:rPr>
              <a:t>Advisor</a:t>
            </a:r>
            <a:r>
              <a:rPr lang="es-ES" sz="1600" kern="0" dirty="0">
                <a:solidFill>
                  <a:schemeClr val="bg1"/>
                </a:solidFill>
                <a:latin typeface="Montserrat Medium" pitchFamily="2" charset="0"/>
              </a:rPr>
              <a:t> </a:t>
            </a:r>
            <a:endParaRPr lang="es-GT" sz="1600" kern="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+502 5500 8590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s-GT" sz="1600" kern="0" dirty="0">
                <a:solidFill>
                  <a:schemeClr val="bg1"/>
                </a:solidFill>
                <a:latin typeface="Montserrat Medium" pitchFamily="2" charset="0"/>
              </a:rPr>
              <a:t>mbsanchezp@mineco.gob.gt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46CEF68-C616-92EC-1B83-2D0D07888968}"/>
              </a:ext>
            </a:extLst>
          </p:cNvPr>
          <p:cNvSpPr txBox="1">
            <a:spLocks/>
          </p:cNvSpPr>
          <p:nvPr/>
        </p:nvSpPr>
        <p:spPr>
          <a:xfrm>
            <a:off x="1421030" y="3611999"/>
            <a:ext cx="4495800" cy="1223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GT" sz="1800" dirty="0">
                <a:solidFill>
                  <a:schemeClr val="bg1"/>
                </a:solidFill>
                <a:latin typeface="Montserrat Medium" pitchFamily="2" charset="0"/>
              </a:rPr>
              <a:t>Laura Rosales de Valiente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GT" sz="1600" dirty="0" err="1">
                <a:solidFill>
                  <a:schemeClr val="bg1"/>
                </a:solidFill>
                <a:latin typeface="Montserrat Medium" pitchFamily="2" charset="0"/>
              </a:rPr>
              <a:t>Deputy</a:t>
            </a:r>
            <a:r>
              <a:rPr lang="es-GT" sz="1600" dirty="0">
                <a:solidFill>
                  <a:schemeClr val="bg1"/>
                </a:solidFill>
                <a:latin typeface="Montserrat Medium" pitchFamily="2" charset="0"/>
              </a:rPr>
              <a:t> Director </a:t>
            </a:r>
            <a:r>
              <a:rPr lang="es-GT" sz="1600" dirty="0" err="1">
                <a:solidFill>
                  <a:schemeClr val="bg1"/>
                </a:solidFill>
                <a:latin typeface="Montserrat Medium" pitchFamily="2" charset="0"/>
              </a:rPr>
              <a:t>for</a:t>
            </a:r>
            <a:r>
              <a:rPr lang="es-GT" sz="1600" dirty="0">
                <a:solidFill>
                  <a:schemeClr val="bg1"/>
                </a:solidFill>
                <a:latin typeface="Montserrat Medium" pitchFamily="2" charset="0"/>
              </a:rPr>
              <a:t> Business </a:t>
            </a:r>
            <a:r>
              <a:rPr lang="es-GT" sz="1600" dirty="0" err="1">
                <a:solidFill>
                  <a:schemeClr val="bg1"/>
                </a:solidFill>
                <a:latin typeface="Montserrat Medium" pitchFamily="2" charset="0"/>
              </a:rPr>
              <a:t>Facilitation</a:t>
            </a:r>
            <a:endParaRPr lang="es-GT" sz="1600" dirty="0">
              <a:solidFill>
                <a:schemeClr val="bg1"/>
              </a:solidFill>
              <a:latin typeface="Montserrat Medium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GT" sz="1600" dirty="0">
                <a:solidFill>
                  <a:schemeClr val="bg1"/>
                </a:solidFill>
                <a:latin typeface="Montserrat Medium" pitchFamily="2" charset="0"/>
              </a:rPr>
              <a:t>+503 7070 6523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GT" sz="1600" dirty="0">
                <a:solidFill>
                  <a:schemeClr val="bg1"/>
                </a:solidFill>
                <a:latin typeface="Montserrat Medium" pitchFamily="2" charset="0"/>
              </a:rPr>
              <a:t>lrosales@economia.gob.sv</a:t>
            </a:r>
          </a:p>
        </p:txBody>
      </p:sp>
      <p:pic>
        <p:nvPicPr>
          <p:cNvPr id="14" name="Imagen 13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7BED139C-34C1-BCD8-C26D-6A8BDB4EA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83" y="2441305"/>
            <a:ext cx="1506093" cy="94499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D8DEF3B-BB4E-2ECC-C842-0ACFC093A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76" y="2404737"/>
            <a:ext cx="1673436" cy="94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72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51C23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AFB22D4B-4E48-2B92-656A-94F16A34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34C6B3BA-F669-FD84-4482-4F880F6FB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27" y="2815847"/>
            <a:ext cx="3643163" cy="1487005"/>
          </a:xfrm>
          <a:prstGeom prst="rect">
            <a:avLst/>
          </a:prstGeom>
        </p:spPr>
      </p:pic>
      <p:pic>
        <p:nvPicPr>
          <p:cNvPr id="8" name="Imagen 7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D4DF77B3-77E2-635E-30D9-FB2436B3969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920" y="2753452"/>
            <a:ext cx="3248425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8755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2747</TotalTime>
  <Words>402</Words>
  <Application>Microsoft Office PowerPoint</Application>
  <PresentationFormat>Panorámica</PresentationFormat>
  <Paragraphs>80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4" baseType="lpstr">
      <vt:lpstr>Aptos</vt:lpstr>
      <vt:lpstr>Arial</vt:lpstr>
      <vt:lpstr>Calibri</vt:lpstr>
      <vt:lpstr>Montserrat</vt:lpstr>
      <vt:lpstr>Montserrat ExtraBold</vt:lpstr>
      <vt:lpstr>Montserrat Light</vt:lpstr>
      <vt:lpstr>Montserrat Medium</vt:lpstr>
      <vt:lpstr>Montserrat SemiBold</vt:lpstr>
      <vt:lpstr>Museo Sans 300</vt:lpstr>
      <vt:lpstr>Museo Sans 700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Sanchez Patzan, Beatriz</dc:creator>
  <cp:lastModifiedBy>Laura Mercedes Rosales de Valiente</cp:lastModifiedBy>
  <cp:revision>39</cp:revision>
  <dcterms:created xsi:type="dcterms:W3CDTF">2024-10-08T17:30:43Z</dcterms:created>
  <dcterms:modified xsi:type="dcterms:W3CDTF">2024-11-02T17:03:58Z</dcterms:modified>
</cp:coreProperties>
</file>